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71" r:id="rId1"/>
    <p:sldMasterId id="2147483773" r:id="rId2"/>
    <p:sldMasterId id="2147483775" r:id="rId3"/>
    <p:sldMasterId id="2147483784" r:id="rId4"/>
  </p:sldMasterIdLst>
  <p:notesMasterIdLst>
    <p:notesMasterId r:id="rId38"/>
  </p:notesMasterIdLst>
  <p:handoutMasterIdLst>
    <p:handoutMasterId r:id="rId39"/>
  </p:handoutMasterIdLst>
  <p:sldIdLst>
    <p:sldId id="4411" r:id="rId5"/>
    <p:sldId id="4764" r:id="rId6"/>
    <p:sldId id="4789" r:id="rId7"/>
    <p:sldId id="4780" r:id="rId8"/>
    <p:sldId id="547" r:id="rId9"/>
    <p:sldId id="4788" r:id="rId10"/>
    <p:sldId id="520" r:id="rId11"/>
    <p:sldId id="548" r:id="rId12"/>
    <p:sldId id="539" r:id="rId13"/>
    <p:sldId id="4786" r:id="rId14"/>
    <p:sldId id="549" r:id="rId15"/>
    <p:sldId id="550" r:id="rId16"/>
    <p:sldId id="551" r:id="rId17"/>
    <p:sldId id="4790" r:id="rId18"/>
    <p:sldId id="552" r:id="rId19"/>
    <p:sldId id="553" r:id="rId20"/>
    <p:sldId id="4787" r:id="rId21"/>
    <p:sldId id="529" r:id="rId22"/>
    <p:sldId id="555" r:id="rId23"/>
    <p:sldId id="556" r:id="rId24"/>
    <p:sldId id="4791" r:id="rId25"/>
    <p:sldId id="557" r:id="rId26"/>
    <p:sldId id="4784" r:id="rId27"/>
    <p:sldId id="4785" r:id="rId28"/>
    <p:sldId id="528" r:id="rId29"/>
    <p:sldId id="4781" r:id="rId30"/>
    <p:sldId id="434" r:id="rId31"/>
    <p:sldId id="435" r:id="rId32"/>
    <p:sldId id="543" r:id="rId33"/>
    <p:sldId id="544" r:id="rId34"/>
    <p:sldId id="438" r:id="rId35"/>
    <p:sldId id="4783" r:id="rId36"/>
    <p:sldId id="4782" r:id="rId37"/>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2AC5CA"/>
    <a:srgbClr val="00A9EA"/>
    <a:srgbClr val="FFFFFF"/>
    <a:srgbClr val="F2DCDB"/>
    <a:srgbClr val="942825"/>
    <a:srgbClr val="0070C0"/>
    <a:srgbClr val="C0504D"/>
    <a:srgbClr val="C6D9F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80489-47C4-49B7-A10F-463298BB6133}" v="2" dt="2021-09-21T00:29:40.001"/>
  </p1510:revLst>
</p1510:revInfo>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6192" autoAdjust="0"/>
  </p:normalViewPr>
  <p:slideViewPr>
    <p:cSldViewPr snapToGrid="0">
      <p:cViewPr varScale="1">
        <p:scale>
          <a:sx n="124" d="100"/>
          <a:sy n="124" d="100"/>
        </p:scale>
        <p:origin x="90" y="234"/>
      </p:cViewPr>
      <p:guideLst/>
    </p:cSldViewPr>
  </p:slideViewPr>
  <p:notesTextViewPr>
    <p:cViewPr>
      <p:scale>
        <a:sx n="1" d="1"/>
        <a:sy n="1" d="1"/>
      </p:scale>
      <p:origin x="0" y="0"/>
    </p:cViewPr>
  </p:notesTextViewPr>
  <p:notesViewPr>
    <p:cSldViewPr snapToGrid="0">
      <p:cViewPr varScale="1">
        <p:scale>
          <a:sx n="59" d="100"/>
          <a:sy n="59" d="100"/>
        </p:scale>
        <p:origin x="3293"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9B7A733-8518-402F-9A5F-36EE35A6D96F}" type="doc">
      <dgm:prSet loTypeId="urn:microsoft.com/office/officeart/2005/8/layout/pyramid1#1" loCatId="pyramid" qsTypeId="urn:microsoft.com/office/officeart/2005/8/quickstyle/simple3" qsCatId="simple" csTypeId="urn:microsoft.com/office/officeart/2005/8/colors/colorful5#1" csCatId="colorful" phldr="1"/>
      <dgm:spPr/>
    </dgm:pt>
    <dgm:pt modelId="{BB9E6B8E-9CDD-4A63-95D8-CF4515149BFA}">
      <dgm:prSet phldrT="[テキスト]" custT="1"/>
      <dgm:spPr/>
      <dgm:t>
        <a:bodyPr/>
        <a:lstStyle/>
        <a:p>
          <a:pPr>
            <a:lnSpc>
              <a:spcPts val="2000"/>
            </a:lnSpc>
            <a:spcAft>
              <a:spcPts val="0"/>
            </a:spcAft>
          </a:pPr>
          <a:endParaRPr kumimoji="1" lang="en-US" altLang="ja-JP" sz="1200" b="1" dirty="0">
            <a:latin typeface="Meiryo UI" panose="020B0604030504040204" pitchFamily="50" charset="-128"/>
            <a:ea typeface="Meiryo UI" panose="020B0604030504040204" pitchFamily="50" charset="-128"/>
          </a:endParaRPr>
        </a:p>
        <a:p>
          <a:pPr>
            <a:lnSpc>
              <a:spcPts val="2000"/>
            </a:lnSpc>
            <a:spcAft>
              <a:spcPts val="0"/>
            </a:spcAft>
          </a:pPr>
          <a:r>
            <a:rPr kumimoji="1" lang="ja-JP" altLang="en-US" sz="1050" b="1" dirty="0">
              <a:latin typeface="Meiryo UI" panose="020B0604030504040204" pitchFamily="50" charset="-128"/>
              <a:ea typeface="Meiryo UI" panose="020B0604030504040204" pitchFamily="50" charset="-128"/>
            </a:rPr>
            <a:t>健康寿命延伸</a:t>
          </a:r>
          <a:endParaRPr kumimoji="1" lang="en-US" altLang="ja-JP" sz="1050" b="1" dirty="0">
            <a:latin typeface="Meiryo UI" panose="020B0604030504040204" pitchFamily="50" charset="-128"/>
            <a:ea typeface="Meiryo UI" panose="020B0604030504040204" pitchFamily="50" charset="-128"/>
          </a:endParaRPr>
        </a:p>
      </dgm:t>
    </dgm:pt>
    <dgm:pt modelId="{9D464648-54EE-4FE5-AECA-56B816AE5217}" type="parTrans" cxnId="{5770931B-B712-40AC-94BD-24EA981BE24C}">
      <dgm:prSet/>
      <dgm:spPr/>
      <dgm:t>
        <a:bodyPr/>
        <a:lstStyle/>
        <a:p>
          <a:endParaRPr kumimoji="1" lang="ja-JP" altLang="en-US" sz="1050"/>
        </a:p>
      </dgm:t>
    </dgm:pt>
    <dgm:pt modelId="{82FA5366-0BAB-42E3-9B76-552AA951001A}" type="sibTrans" cxnId="{5770931B-B712-40AC-94BD-24EA981BE24C}">
      <dgm:prSet/>
      <dgm:spPr/>
      <dgm:t>
        <a:bodyPr/>
        <a:lstStyle/>
        <a:p>
          <a:endParaRPr kumimoji="1" lang="ja-JP" altLang="en-US" sz="1050"/>
        </a:p>
      </dgm:t>
    </dgm:pt>
    <dgm:pt modelId="{C819E320-3EDA-4760-A3EC-14EFFDCBBF3E}">
      <dgm:prSet phldrT="[テキスト]" custT="1"/>
      <dgm:spPr/>
      <dgm:t>
        <a:bodyPr/>
        <a:lstStyle/>
        <a:p>
          <a:pPr>
            <a:lnSpc>
              <a:spcPts val="2400"/>
            </a:lnSpc>
            <a:spcAft>
              <a:spcPts val="0"/>
            </a:spcAft>
          </a:pPr>
          <a:r>
            <a:rPr kumimoji="1" lang="ja-JP" altLang="en-US" sz="1200" b="1" spc="-150">
              <a:latin typeface="Meiryo UI" panose="020B0604030504040204" pitchFamily="50" charset="-128"/>
              <a:ea typeface="Meiryo UI" panose="020B0604030504040204" pitchFamily="50" charset="-128"/>
            </a:rPr>
            <a:t>カラダ・デザイン　</a:t>
          </a:r>
          <a:endParaRPr kumimoji="1" lang="en-US" altLang="ja-JP" sz="1200" b="1" spc="-150">
            <a:latin typeface="Meiryo UI" panose="020B0604030504040204" pitchFamily="50" charset="-128"/>
            <a:ea typeface="Meiryo UI" panose="020B0604030504040204" pitchFamily="50" charset="-128"/>
          </a:endParaRPr>
        </a:p>
        <a:p>
          <a:pPr>
            <a:lnSpc>
              <a:spcPts val="2400"/>
            </a:lnSpc>
            <a:spcAft>
              <a:spcPts val="0"/>
            </a:spcAft>
          </a:pPr>
          <a:r>
            <a:rPr kumimoji="1" lang="ja-JP" altLang="en-US" sz="1200" b="1" spc="-150">
              <a:latin typeface="Meiryo UI" panose="020B0604030504040204" pitchFamily="50" charset="-128"/>
              <a:ea typeface="Meiryo UI" panose="020B0604030504040204" pitchFamily="50" charset="-128"/>
            </a:rPr>
            <a:t>フォローアップクラス</a:t>
          </a:r>
          <a:endParaRPr kumimoji="1" lang="en-US" altLang="ja-JP" sz="1200" b="1" spc="-150">
            <a:latin typeface="Meiryo UI" panose="020B0604030504040204" pitchFamily="50" charset="-128"/>
            <a:ea typeface="Meiryo UI" panose="020B0604030504040204" pitchFamily="50" charset="-128"/>
          </a:endParaRPr>
        </a:p>
        <a:p>
          <a:pPr>
            <a:lnSpc>
              <a:spcPts val="1800"/>
            </a:lnSpc>
            <a:spcAft>
              <a:spcPts val="0"/>
            </a:spcAft>
          </a:pPr>
          <a:r>
            <a:rPr kumimoji="1" lang="ja-JP" altLang="en-US" sz="1000" b="1" spc="-150">
              <a:latin typeface="Meiryo UI" panose="020B0604030504040204" pitchFamily="50" charset="-128"/>
              <a:ea typeface="Meiryo UI" panose="020B0604030504040204" pitchFamily="50" charset="-128"/>
            </a:rPr>
            <a:t>（ハイリスクアプローチ）</a:t>
          </a:r>
          <a:endParaRPr kumimoji="1" lang="en-US" altLang="ja-JP" sz="1000" b="1" spc="-150" dirty="0">
            <a:latin typeface="Meiryo UI" panose="020B0604030504040204" pitchFamily="50" charset="-128"/>
            <a:ea typeface="Meiryo UI" panose="020B0604030504040204" pitchFamily="50" charset="-128"/>
          </a:endParaRPr>
        </a:p>
      </dgm:t>
    </dgm:pt>
    <dgm:pt modelId="{D5951344-3649-486A-B784-F36D6030BAF9}" type="parTrans" cxnId="{5B64553C-D203-47A0-B02A-15968C7EF9B6}">
      <dgm:prSet/>
      <dgm:spPr/>
      <dgm:t>
        <a:bodyPr/>
        <a:lstStyle/>
        <a:p>
          <a:endParaRPr kumimoji="1" lang="ja-JP" altLang="en-US" sz="1050"/>
        </a:p>
      </dgm:t>
    </dgm:pt>
    <dgm:pt modelId="{FDC9B4DE-DB6D-4DE5-A6BF-9EE57AF606F0}" type="sibTrans" cxnId="{5B64553C-D203-47A0-B02A-15968C7EF9B6}">
      <dgm:prSet/>
      <dgm:spPr/>
      <dgm:t>
        <a:bodyPr/>
        <a:lstStyle/>
        <a:p>
          <a:endParaRPr kumimoji="1" lang="ja-JP" altLang="en-US" sz="1050"/>
        </a:p>
      </dgm:t>
    </dgm:pt>
    <dgm:pt modelId="{C48691B0-A3D4-48C4-83D4-BB3EA873D156}">
      <dgm:prSet phldrT="[テキスト]" custT="1"/>
      <dgm:spPr/>
      <dgm:t>
        <a:bodyPr/>
        <a:lstStyle/>
        <a:p>
          <a:pPr>
            <a:lnSpc>
              <a:spcPts val="2800"/>
            </a:lnSpc>
            <a:spcAft>
              <a:spcPts val="0"/>
            </a:spcAft>
          </a:pPr>
          <a:r>
            <a:rPr kumimoji="1" lang="ja-JP" altLang="en-US" sz="1200" b="1" dirty="0">
              <a:latin typeface="Meiryo UI" panose="020B0604030504040204" pitchFamily="50" charset="-128"/>
              <a:ea typeface="Meiryo UI" panose="020B0604030504040204" pitchFamily="50" charset="-128"/>
            </a:rPr>
            <a:t>全世代対応型健康寿命延伸</a:t>
          </a:r>
          <a:endParaRPr kumimoji="1" lang="en-US" altLang="ja-JP" sz="1200" b="1" dirty="0">
            <a:latin typeface="Meiryo UI" panose="020B0604030504040204" pitchFamily="50" charset="-128"/>
            <a:ea typeface="Meiryo UI" panose="020B0604030504040204" pitchFamily="50" charset="-128"/>
          </a:endParaRPr>
        </a:p>
      </dgm:t>
    </dgm:pt>
    <dgm:pt modelId="{4279F4BC-D640-4D4A-9D62-A90648A21CD5}" type="parTrans" cxnId="{578CC1DE-DCA7-458C-A300-3923492677C8}">
      <dgm:prSet/>
      <dgm:spPr/>
      <dgm:t>
        <a:bodyPr/>
        <a:lstStyle/>
        <a:p>
          <a:endParaRPr kumimoji="1" lang="ja-JP" altLang="en-US" sz="1050"/>
        </a:p>
      </dgm:t>
    </dgm:pt>
    <dgm:pt modelId="{9B146349-BA7F-4E0B-9498-E8A2560C9FC1}" type="sibTrans" cxnId="{578CC1DE-DCA7-458C-A300-3923492677C8}">
      <dgm:prSet/>
      <dgm:spPr/>
      <dgm:t>
        <a:bodyPr/>
        <a:lstStyle/>
        <a:p>
          <a:endParaRPr kumimoji="1" lang="ja-JP" altLang="en-US" sz="1050"/>
        </a:p>
      </dgm:t>
    </dgm:pt>
    <dgm:pt modelId="{EC6F249D-FE85-4C96-8F7E-BD83C3C866B4}">
      <dgm:prSet phldrT="[テキスト]" custT="1"/>
      <dgm:spPr/>
      <dgm:t>
        <a:bodyPr/>
        <a:lstStyle/>
        <a:p>
          <a:pPr algn="ctr">
            <a:lnSpc>
              <a:spcPts val="2400"/>
            </a:lnSpc>
            <a:spcAft>
              <a:spcPts val="0"/>
            </a:spcAft>
          </a:pPr>
          <a:endParaRPr kumimoji="1" lang="en-US" altLang="ja-JP" sz="1100" b="1" spc="-150">
            <a:latin typeface="Meiryo UI" panose="020B0604030504040204" pitchFamily="50" charset="-128"/>
            <a:ea typeface="Meiryo UI" panose="020B0604030504040204" pitchFamily="50" charset="-128"/>
          </a:endParaRPr>
        </a:p>
        <a:p>
          <a:pPr algn="ctr">
            <a:lnSpc>
              <a:spcPts val="2400"/>
            </a:lnSpc>
            <a:spcAft>
              <a:spcPts val="0"/>
            </a:spcAft>
          </a:pPr>
          <a:endParaRPr kumimoji="1" lang="en-US" altLang="ja-JP" sz="1100" b="1" spc="-150">
            <a:latin typeface="Meiryo UI" panose="020B0604030504040204" pitchFamily="50" charset="-128"/>
            <a:ea typeface="Meiryo UI" panose="020B0604030504040204" pitchFamily="50" charset="-128"/>
          </a:endParaRPr>
        </a:p>
        <a:p>
          <a:pPr algn="ctr">
            <a:lnSpc>
              <a:spcPts val="2400"/>
            </a:lnSpc>
            <a:spcAft>
              <a:spcPts val="0"/>
            </a:spcAft>
          </a:pPr>
          <a:r>
            <a:rPr kumimoji="1" lang="ja-JP" altLang="en-US" sz="900" b="1" spc="-150">
              <a:latin typeface="Meiryo UI" panose="020B0604030504040204" pitchFamily="50" charset="-128"/>
              <a:ea typeface="Meiryo UI" panose="020B0604030504040204" pitchFamily="50" charset="-128"/>
            </a:rPr>
            <a:t>＜全世代対応型＞</a:t>
          </a:r>
          <a:r>
            <a:rPr kumimoji="1" lang="ja-JP" altLang="en-US" sz="1050" b="1" spc="-150">
              <a:latin typeface="Meiryo UI" panose="020B0604030504040204" pitchFamily="50" charset="-128"/>
              <a:ea typeface="Meiryo UI" panose="020B0604030504040204" pitchFamily="50" charset="-128"/>
            </a:rPr>
            <a:t>ヘルスケア倶楽部</a:t>
          </a:r>
          <a:endParaRPr kumimoji="1" lang="en-US" altLang="ja-JP" sz="1050" b="1" spc="-150">
            <a:latin typeface="Meiryo UI" panose="020B0604030504040204" pitchFamily="50" charset="-128"/>
            <a:ea typeface="Meiryo UI" panose="020B0604030504040204" pitchFamily="50" charset="-128"/>
          </a:endParaRPr>
        </a:p>
        <a:p>
          <a:pPr algn="ctr">
            <a:lnSpc>
              <a:spcPts val="2400"/>
            </a:lnSpc>
            <a:spcAft>
              <a:spcPts val="0"/>
            </a:spcAft>
          </a:pPr>
          <a:r>
            <a:rPr kumimoji="1" lang="ja-JP" altLang="en-US" sz="1000" b="1" spc="-150">
              <a:latin typeface="Meiryo UI" panose="020B0604030504040204" pitchFamily="50" charset="-128"/>
              <a:ea typeface="Meiryo UI" panose="020B0604030504040204" pitchFamily="50" charset="-128"/>
            </a:rPr>
            <a:t>（ポピュレーションアプローチ）</a:t>
          </a:r>
          <a:endParaRPr kumimoji="1" lang="en-US" altLang="ja-JP" sz="1000" b="1" spc="-150">
            <a:latin typeface="Meiryo UI" panose="020B0604030504040204" pitchFamily="50" charset="-128"/>
            <a:ea typeface="Meiryo UI" panose="020B0604030504040204" pitchFamily="50" charset="-128"/>
          </a:endParaRPr>
        </a:p>
        <a:p>
          <a:pPr algn="ctr">
            <a:lnSpc>
              <a:spcPts val="2400"/>
            </a:lnSpc>
            <a:spcAft>
              <a:spcPts val="0"/>
            </a:spcAft>
          </a:pPr>
          <a:endParaRPr kumimoji="1" lang="en-US" altLang="ja-JP" sz="1100" b="1" spc="-150">
            <a:latin typeface="Meiryo UI" panose="020B0604030504040204" pitchFamily="50" charset="-128"/>
            <a:ea typeface="Meiryo UI" panose="020B0604030504040204" pitchFamily="50" charset="-128"/>
          </a:endParaRPr>
        </a:p>
        <a:p>
          <a:pPr algn="ctr">
            <a:lnSpc>
              <a:spcPts val="2400"/>
            </a:lnSpc>
            <a:spcAft>
              <a:spcPts val="0"/>
            </a:spcAft>
          </a:pPr>
          <a:endParaRPr kumimoji="1" lang="ja-JP" altLang="ja-JP" sz="1100" b="1" spc="-150" dirty="0">
            <a:latin typeface="Meiryo UI" panose="020B0604030504040204" pitchFamily="50" charset="-128"/>
            <a:ea typeface="Meiryo UI" panose="020B0604030504040204" pitchFamily="50" charset="-128"/>
          </a:endParaRPr>
        </a:p>
      </dgm:t>
    </dgm:pt>
    <dgm:pt modelId="{01218D16-298F-4E35-9D44-888B9A6AB0FD}" type="parTrans" cxnId="{F9EF20F4-220B-4254-B7DA-CE2B7E25F82E}">
      <dgm:prSet/>
      <dgm:spPr/>
      <dgm:t>
        <a:bodyPr/>
        <a:lstStyle/>
        <a:p>
          <a:endParaRPr kumimoji="1" lang="ja-JP" altLang="en-US" sz="1050"/>
        </a:p>
      </dgm:t>
    </dgm:pt>
    <dgm:pt modelId="{4A023A4B-F032-4F8A-A01E-910AF675FC75}" type="sibTrans" cxnId="{F9EF20F4-220B-4254-B7DA-CE2B7E25F82E}">
      <dgm:prSet/>
      <dgm:spPr/>
      <dgm:t>
        <a:bodyPr/>
        <a:lstStyle/>
        <a:p>
          <a:endParaRPr kumimoji="1" lang="ja-JP" altLang="en-US" sz="1050"/>
        </a:p>
      </dgm:t>
    </dgm:pt>
    <dgm:pt modelId="{D8FAE82B-D029-477D-9DD7-C15C6C0EAD21}" type="pres">
      <dgm:prSet presAssocID="{A9B7A733-8518-402F-9A5F-36EE35A6D96F}" presName="Name0" presStyleCnt="0">
        <dgm:presLayoutVars>
          <dgm:dir/>
          <dgm:animLvl val="lvl"/>
          <dgm:resizeHandles val="exact"/>
        </dgm:presLayoutVars>
      </dgm:prSet>
      <dgm:spPr/>
    </dgm:pt>
    <dgm:pt modelId="{C3C6FF02-305A-4E75-A40C-8D4ECB110064}" type="pres">
      <dgm:prSet presAssocID="{BB9E6B8E-9CDD-4A63-95D8-CF4515149BFA}" presName="Name8" presStyleCnt="0"/>
      <dgm:spPr/>
    </dgm:pt>
    <dgm:pt modelId="{78E37817-70C2-44BE-93A1-3CD85BE4A59D}" type="pres">
      <dgm:prSet presAssocID="{BB9E6B8E-9CDD-4A63-95D8-CF4515149BFA}" presName="level" presStyleLbl="node1" presStyleIdx="0" presStyleCnt="4" custScaleX="108769" custScaleY="26883">
        <dgm:presLayoutVars>
          <dgm:chMax val="1"/>
          <dgm:bulletEnabled val="1"/>
        </dgm:presLayoutVars>
      </dgm:prSet>
      <dgm:spPr/>
    </dgm:pt>
    <dgm:pt modelId="{51AC8F25-6D74-4068-8BB6-5221E1349F80}" type="pres">
      <dgm:prSet presAssocID="{BB9E6B8E-9CDD-4A63-95D8-CF4515149BFA}" presName="levelTx" presStyleLbl="revTx" presStyleIdx="0" presStyleCnt="0">
        <dgm:presLayoutVars>
          <dgm:chMax val="1"/>
          <dgm:bulletEnabled val="1"/>
        </dgm:presLayoutVars>
      </dgm:prSet>
      <dgm:spPr/>
    </dgm:pt>
    <dgm:pt modelId="{FBBE24AB-019B-4965-AF7A-878565DA57B8}" type="pres">
      <dgm:prSet presAssocID="{C819E320-3EDA-4760-A3EC-14EFFDCBBF3E}" presName="Name8" presStyleCnt="0"/>
      <dgm:spPr/>
    </dgm:pt>
    <dgm:pt modelId="{6CB86E02-5F74-4535-8D7E-3C5B14021B41}" type="pres">
      <dgm:prSet presAssocID="{C819E320-3EDA-4760-A3EC-14EFFDCBBF3E}" presName="level" presStyleLbl="node1" presStyleIdx="1" presStyleCnt="4" custScaleX="104650" custScaleY="44467">
        <dgm:presLayoutVars>
          <dgm:chMax val="1"/>
          <dgm:bulletEnabled val="1"/>
        </dgm:presLayoutVars>
      </dgm:prSet>
      <dgm:spPr/>
    </dgm:pt>
    <dgm:pt modelId="{C1EE6F85-960B-433F-B769-279AE54702C5}" type="pres">
      <dgm:prSet presAssocID="{C819E320-3EDA-4760-A3EC-14EFFDCBBF3E}" presName="levelTx" presStyleLbl="revTx" presStyleIdx="0" presStyleCnt="0">
        <dgm:presLayoutVars>
          <dgm:chMax val="1"/>
          <dgm:bulletEnabled val="1"/>
        </dgm:presLayoutVars>
      </dgm:prSet>
      <dgm:spPr/>
    </dgm:pt>
    <dgm:pt modelId="{FE26B553-41A2-43C9-B76C-79B267459C23}" type="pres">
      <dgm:prSet presAssocID="{EC6F249D-FE85-4C96-8F7E-BD83C3C866B4}" presName="Name8" presStyleCnt="0"/>
      <dgm:spPr/>
    </dgm:pt>
    <dgm:pt modelId="{BAA32BCD-3D11-4547-8A23-C1326D0E7E68}" type="pres">
      <dgm:prSet presAssocID="{EC6F249D-FE85-4C96-8F7E-BD83C3C866B4}" presName="level" presStyleLbl="node1" presStyleIdx="2" presStyleCnt="4" custScaleX="100489" custScaleY="28903" custLinFactNeighborX="23" custLinFactNeighborY="-2953">
        <dgm:presLayoutVars>
          <dgm:chMax val="1"/>
          <dgm:bulletEnabled val="1"/>
        </dgm:presLayoutVars>
      </dgm:prSet>
      <dgm:spPr/>
    </dgm:pt>
    <dgm:pt modelId="{B8CB5F3C-77A9-4751-8F52-5A19FE4537E9}" type="pres">
      <dgm:prSet presAssocID="{EC6F249D-FE85-4C96-8F7E-BD83C3C866B4}" presName="levelTx" presStyleLbl="revTx" presStyleIdx="0" presStyleCnt="0">
        <dgm:presLayoutVars>
          <dgm:chMax val="1"/>
          <dgm:bulletEnabled val="1"/>
        </dgm:presLayoutVars>
      </dgm:prSet>
      <dgm:spPr/>
    </dgm:pt>
    <dgm:pt modelId="{A2191C1F-31C4-424D-B23C-D61B6E875ABB}" type="pres">
      <dgm:prSet presAssocID="{C48691B0-A3D4-48C4-83D4-BB3EA873D156}" presName="Name8" presStyleCnt="0"/>
      <dgm:spPr/>
    </dgm:pt>
    <dgm:pt modelId="{D7E4AE22-D570-42E0-B6E9-38C2B54399FE}" type="pres">
      <dgm:prSet presAssocID="{C48691B0-A3D4-48C4-83D4-BB3EA873D156}" presName="level" presStyleLbl="node1" presStyleIdx="3" presStyleCnt="4" custScaleY="19432" custLinFactNeighborX="46" custLinFactNeighborY="-2942">
        <dgm:presLayoutVars>
          <dgm:chMax val="1"/>
          <dgm:bulletEnabled val="1"/>
        </dgm:presLayoutVars>
      </dgm:prSet>
      <dgm:spPr/>
    </dgm:pt>
    <dgm:pt modelId="{4C0BF602-6D88-4CE8-B7C2-FB7B8D69AA20}" type="pres">
      <dgm:prSet presAssocID="{C48691B0-A3D4-48C4-83D4-BB3EA873D156}" presName="levelTx" presStyleLbl="revTx" presStyleIdx="0" presStyleCnt="0">
        <dgm:presLayoutVars>
          <dgm:chMax val="1"/>
          <dgm:bulletEnabled val="1"/>
        </dgm:presLayoutVars>
      </dgm:prSet>
      <dgm:spPr/>
    </dgm:pt>
  </dgm:ptLst>
  <dgm:cxnLst>
    <dgm:cxn modelId="{8B433307-527F-459C-9CA0-2AD198F706E6}" type="presOf" srcId="{C48691B0-A3D4-48C4-83D4-BB3EA873D156}" destId="{4C0BF602-6D88-4CE8-B7C2-FB7B8D69AA20}" srcOrd="1" destOrd="0" presId="urn:microsoft.com/office/officeart/2005/8/layout/pyramid1#1"/>
    <dgm:cxn modelId="{5770931B-B712-40AC-94BD-24EA981BE24C}" srcId="{A9B7A733-8518-402F-9A5F-36EE35A6D96F}" destId="{BB9E6B8E-9CDD-4A63-95D8-CF4515149BFA}" srcOrd="0" destOrd="0" parTransId="{9D464648-54EE-4FE5-AECA-56B816AE5217}" sibTransId="{82FA5366-0BAB-42E3-9B76-552AA951001A}"/>
    <dgm:cxn modelId="{5B64553C-D203-47A0-B02A-15968C7EF9B6}" srcId="{A9B7A733-8518-402F-9A5F-36EE35A6D96F}" destId="{C819E320-3EDA-4760-A3EC-14EFFDCBBF3E}" srcOrd="1" destOrd="0" parTransId="{D5951344-3649-486A-B784-F36D6030BAF9}" sibTransId="{FDC9B4DE-DB6D-4DE5-A6BF-9EE57AF606F0}"/>
    <dgm:cxn modelId="{A5F9656A-45CF-44D7-9323-CE4966A165CE}" type="presOf" srcId="{EC6F249D-FE85-4C96-8F7E-BD83C3C866B4}" destId="{BAA32BCD-3D11-4547-8A23-C1326D0E7E68}" srcOrd="0" destOrd="0" presId="urn:microsoft.com/office/officeart/2005/8/layout/pyramid1#1"/>
    <dgm:cxn modelId="{1EFB1555-DF5E-4475-83D4-4FDBF9B79D35}" type="presOf" srcId="{BB9E6B8E-9CDD-4A63-95D8-CF4515149BFA}" destId="{51AC8F25-6D74-4068-8BB6-5221E1349F80}" srcOrd="1" destOrd="0" presId="urn:microsoft.com/office/officeart/2005/8/layout/pyramid1#1"/>
    <dgm:cxn modelId="{661B3757-82E2-4A96-A638-5A03F29C76D1}" type="presOf" srcId="{BB9E6B8E-9CDD-4A63-95D8-CF4515149BFA}" destId="{78E37817-70C2-44BE-93A1-3CD85BE4A59D}" srcOrd="0" destOrd="0" presId="urn:microsoft.com/office/officeart/2005/8/layout/pyramid1#1"/>
    <dgm:cxn modelId="{08C5848C-EF11-479B-B5A6-CA18435C9401}" type="presOf" srcId="{A9B7A733-8518-402F-9A5F-36EE35A6D96F}" destId="{D8FAE82B-D029-477D-9DD7-C15C6C0EAD21}" srcOrd="0" destOrd="0" presId="urn:microsoft.com/office/officeart/2005/8/layout/pyramid1#1"/>
    <dgm:cxn modelId="{F865DCBA-4233-440D-8FE6-B9F09C85304C}" type="presOf" srcId="{C819E320-3EDA-4760-A3EC-14EFFDCBBF3E}" destId="{6CB86E02-5F74-4535-8D7E-3C5B14021B41}" srcOrd="0" destOrd="0" presId="urn:microsoft.com/office/officeart/2005/8/layout/pyramid1#1"/>
    <dgm:cxn modelId="{578CC1DE-DCA7-458C-A300-3923492677C8}" srcId="{A9B7A733-8518-402F-9A5F-36EE35A6D96F}" destId="{C48691B0-A3D4-48C4-83D4-BB3EA873D156}" srcOrd="3" destOrd="0" parTransId="{4279F4BC-D640-4D4A-9D62-A90648A21CD5}" sibTransId="{9B146349-BA7F-4E0B-9498-E8A2560C9FC1}"/>
    <dgm:cxn modelId="{0E98A1E0-4B20-443F-AD10-D5734534A8F9}" type="presOf" srcId="{EC6F249D-FE85-4C96-8F7E-BD83C3C866B4}" destId="{B8CB5F3C-77A9-4751-8F52-5A19FE4537E9}" srcOrd="1" destOrd="0" presId="urn:microsoft.com/office/officeart/2005/8/layout/pyramid1#1"/>
    <dgm:cxn modelId="{BA7C85EC-B5CE-4699-B8EB-77CE5145B305}" type="presOf" srcId="{C819E320-3EDA-4760-A3EC-14EFFDCBBF3E}" destId="{C1EE6F85-960B-433F-B769-279AE54702C5}" srcOrd="1" destOrd="0" presId="urn:microsoft.com/office/officeart/2005/8/layout/pyramid1#1"/>
    <dgm:cxn modelId="{2665D0ED-0DB7-4662-8681-32D13BAE8C52}" type="presOf" srcId="{C48691B0-A3D4-48C4-83D4-BB3EA873D156}" destId="{D7E4AE22-D570-42E0-B6E9-38C2B54399FE}" srcOrd="0" destOrd="0" presId="urn:microsoft.com/office/officeart/2005/8/layout/pyramid1#1"/>
    <dgm:cxn modelId="{F9EF20F4-220B-4254-B7DA-CE2B7E25F82E}" srcId="{A9B7A733-8518-402F-9A5F-36EE35A6D96F}" destId="{EC6F249D-FE85-4C96-8F7E-BD83C3C866B4}" srcOrd="2" destOrd="0" parTransId="{01218D16-298F-4E35-9D44-888B9A6AB0FD}" sibTransId="{4A023A4B-F032-4F8A-A01E-910AF675FC75}"/>
    <dgm:cxn modelId="{B3464353-7753-4E84-AF94-54F015D2BF69}" type="presParOf" srcId="{D8FAE82B-D029-477D-9DD7-C15C6C0EAD21}" destId="{C3C6FF02-305A-4E75-A40C-8D4ECB110064}" srcOrd="0" destOrd="0" presId="urn:microsoft.com/office/officeart/2005/8/layout/pyramid1#1"/>
    <dgm:cxn modelId="{9924951D-4172-4739-A071-F1B8DDFF6A9C}" type="presParOf" srcId="{C3C6FF02-305A-4E75-A40C-8D4ECB110064}" destId="{78E37817-70C2-44BE-93A1-3CD85BE4A59D}" srcOrd="0" destOrd="0" presId="urn:microsoft.com/office/officeart/2005/8/layout/pyramid1#1"/>
    <dgm:cxn modelId="{4258F952-1D58-4A3A-B7B4-88EE69EA1E03}" type="presParOf" srcId="{C3C6FF02-305A-4E75-A40C-8D4ECB110064}" destId="{51AC8F25-6D74-4068-8BB6-5221E1349F80}" srcOrd="1" destOrd="0" presId="urn:microsoft.com/office/officeart/2005/8/layout/pyramid1#1"/>
    <dgm:cxn modelId="{168A1DB9-7420-49F0-AA63-B9F1AF951BD1}" type="presParOf" srcId="{D8FAE82B-D029-477D-9DD7-C15C6C0EAD21}" destId="{FBBE24AB-019B-4965-AF7A-878565DA57B8}" srcOrd="1" destOrd="0" presId="urn:microsoft.com/office/officeart/2005/8/layout/pyramid1#1"/>
    <dgm:cxn modelId="{0E0C4A67-6C07-49E0-9D70-B82DC3C588FF}" type="presParOf" srcId="{FBBE24AB-019B-4965-AF7A-878565DA57B8}" destId="{6CB86E02-5F74-4535-8D7E-3C5B14021B41}" srcOrd="0" destOrd="0" presId="urn:microsoft.com/office/officeart/2005/8/layout/pyramid1#1"/>
    <dgm:cxn modelId="{05D17CB4-9D7F-4740-903E-720E94BE18E2}" type="presParOf" srcId="{FBBE24AB-019B-4965-AF7A-878565DA57B8}" destId="{C1EE6F85-960B-433F-B769-279AE54702C5}" srcOrd="1" destOrd="0" presId="urn:microsoft.com/office/officeart/2005/8/layout/pyramid1#1"/>
    <dgm:cxn modelId="{5889369E-F25E-4ADC-90C5-AB708F4B0CB2}" type="presParOf" srcId="{D8FAE82B-D029-477D-9DD7-C15C6C0EAD21}" destId="{FE26B553-41A2-43C9-B76C-79B267459C23}" srcOrd="2" destOrd="0" presId="urn:microsoft.com/office/officeart/2005/8/layout/pyramid1#1"/>
    <dgm:cxn modelId="{6AFA7F7B-DFB3-4196-AD11-40BF7F4111F5}" type="presParOf" srcId="{FE26B553-41A2-43C9-B76C-79B267459C23}" destId="{BAA32BCD-3D11-4547-8A23-C1326D0E7E68}" srcOrd="0" destOrd="0" presId="urn:microsoft.com/office/officeart/2005/8/layout/pyramid1#1"/>
    <dgm:cxn modelId="{F0B627D2-9C0A-4EF4-96C5-FB69E50F1ADE}" type="presParOf" srcId="{FE26B553-41A2-43C9-B76C-79B267459C23}" destId="{B8CB5F3C-77A9-4751-8F52-5A19FE4537E9}" srcOrd="1" destOrd="0" presId="urn:microsoft.com/office/officeart/2005/8/layout/pyramid1#1"/>
    <dgm:cxn modelId="{0BB58B4B-F262-4A28-8675-243C77903493}" type="presParOf" srcId="{D8FAE82B-D029-477D-9DD7-C15C6C0EAD21}" destId="{A2191C1F-31C4-424D-B23C-D61B6E875ABB}" srcOrd="3" destOrd="0" presId="urn:microsoft.com/office/officeart/2005/8/layout/pyramid1#1"/>
    <dgm:cxn modelId="{7971F6B6-9970-4633-8F02-81FF3C38BEF6}" type="presParOf" srcId="{A2191C1F-31C4-424D-B23C-D61B6E875ABB}" destId="{D7E4AE22-D570-42E0-B6E9-38C2B54399FE}" srcOrd="0" destOrd="0" presId="urn:microsoft.com/office/officeart/2005/8/layout/pyramid1#1"/>
    <dgm:cxn modelId="{C8B72902-A16C-4128-A63F-6A2E8718A44D}" type="presParOf" srcId="{A2191C1F-31C4-424D-B23C-D61B6E875ABB}" destId="{4C0BF602-6D88-4CE8-B7C2-FB7B8D69AA20}" srcOrd="1" destOrd="0" presId="urn:microsoft.com/office/officeart/2005/8/layout/pyramid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37817-70C2-44BE-93A1-3CD85BE4A59D}">
      <dsp:nvSpPr>
        <dsp:cNvPr id="0" name=""/>
        <dsp:cNvSpPr/>
      </dsp:nvSpPr>
      <dsp:spPr>
        <a:xfrm>
          <a:off x="1303436" y="0"/>
          <a:ext cx="842791" cy="634917"/>
        </a:xfrm>
        <a:prstGeom prst="trapezoid">
          <a:avLst>
            <a:gd name="adj" fmla="val 61019"/>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ts val="2000"/>
            </a:lnSpc>
            <a:spcBef>
              <a:spcPct val="0"/>
            </a:spcBef>
            <a:spcAft>
              <a:spcPts val="0"/>
            </a:spcAft>
            <a:buNone/>
          </a:pPr>
          <a:endParaRPr kumimoji="1" lang="en-US" altLang="ja-JP" sz="1200" b="1" kern="1200" dirty="0">
            <a:latin typeface="Meiryo UI" panose="020B0604030504040204" pitchFamily="50" charset="-128"/>
            <a:ea typeface="Meiryo UI" panose="020B0604030504040204" pitchFamily="50" charset="-128"/>
          </a:endParaRPr>
        </a:p>
        <a:p>
          <a:pPr marL="0" lvl="0" indent="0" algn="ctr" defTabSz="533400">
            <a:lnSpc>
              <a:spcPts val="2000"/>
            </a:lnSpc>
            <a:spcBef>
              <a:spcPct val="0"/>
            </a:spcBef>
            <a:spcAft>
              <a:spcPts val="0"/>
            </a:spcAft>
            <a:buNone/>
          </a:pPr>
          <a:r>
            <a:rPr kumimoji="1" lang="ja-JP" altLang="en-US" sz="1050" b="1" kern="1200" dirty="0">
              <a:latin typeface="Meiryo UI" panose="020B0604030504040204" pitchFamily="50" charset="-128"/>
              <a:ea typeface="Meiryo UI" panose="020B0604030504040204" pitchFamily="50" charset="-128"/>
            </a:rPr>
            <a:t>健康寿命延伸</a:t>
          </a:r>
          <a:endParaRPr kumimoji="1" lang="en-US" altLang="ja-JP" sz="1050" b="1" kern="1200" dirty="0">
            <a:latin typeface="Meiryo UI" panose="020B0604030504040204" pitchFamily="50" charset="-128"/>
            <a:ea typeface="Meiryo UI" panose="020B0604030504040204" pitchFamily="50" charset="-128"/>
          </a:endParaRPr>
        </a:p>
      </dsp:txBody>
      <dsp:txXfrm>
        <a:off x="1303436" y="0"/>
        <a:ext cx="842791" cy="634917"/>
      </dsp:txXfrm>
    </dsp:sp>
    <dsp:sp modelId="{6CB86E02-5F74-4535-8D7E-3C5B14021B41}">
      <dsp:nvSpPr>
        <dsp:cNvPr id="0" name=""/>
        <dsp:cNvSpPr/>
      </dsp:nvSpPr>
      <dsp:spPr>
        <a:xfrm>
          <a:off x="648762" y="634917"/>
          <a:ext cx="2152138" cy="1050212"/>
        </a:xfrm>
        <a:prstGeom prst="trapezoid">
          <a:avLst>
            <a:gd name="adj" fmla="val 61019"/>
          </a:avLst>
        </a:prstGeom>
        <a:gradFill rotWithShape="0">
          <a:gsLst>
            <a:gs pos="0">
              <a:schemeClr val="accent5">
                <a:hueOff val="-3311292"/>
                <a:satOff val="13270"/>
                <a:lumOff val="2876"/>
                <a:alphaOff val="0"/>
                <a:lumMod val="110000"/>
                <a:satMod val="105000"/>
                <a:tint val="67000"/>
              </a:schemeClr>
            </a:gs>
            <a:gs pos="50000">
              <a:schemeClr val="accent5">
                <a:hueOff val="-3311292"/>
                <a:satOff val="13270"/>
                <a:lumOff val="2876"/>
                <a:alphaOff val="0"/>
                <a:lumMod val="105000"/>
                <a:satMod val="103000"/>
                <a:tint val="73000"/>
              </a:schemeClr>
            </a:gs>
            <a:gs pos="100000">
              <a:schemeClr val="accent5">
                <a:hueOff val="-3311292"/>
                <a:satOff val="13270"/>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ts val="2400"/>
            </a:lnSpc>
            <a:spcBef>
              <a:spcPct val="0"/>
            </a:spcBef>
            <a:spcAft>
              <a:spcPts val="0"/>
            </a:spcAft>
            <a:buNone/>
          </a:pPr>
          <a:r>
            <a:rPr kumimoji="1" lang="ja-JP" altLang="en-US" sz="1200" b="1" kern="1200" spc="-150">
              <a:latin typeface="Meiryo UI" panose="020B0604030504040204" pitchFamily="50" charset="-128"/>
              <a:ea typeface="Meiryo UI" panose="020B0604030504040204" pitchFamily="50" charset="-128"/>
            </a:rPr>
            <a:t>カラダ・デザイン　</a:t>
          </a:r>
          <a:endParaRPr kumimoji="1" lang="en-US" altLang="ja-JP" sz="1200" b="1" kern="1200" spc="-150">
            <a:latin typeface="Meiryo UI" panose="020B0604030504040204" pitchFamily="50" charset="-128"/>
            <a:ea typeface="Meiryo UI" panose="020B0604030504040204" pitchFamily="50" charset="-128"/>
          </a:endParaRPr>
        </a:p>
        <a:p>
          <a:pPr marL="0" lvl="0" indent="0" algn="ctr" defTabSz="533400">
            <a:lnSpc>
              <a:spcPts val="2400"/>
            </a:lnSpc>
            <a:spcBef>
              <a:spcPct val="0"/>
            </a:spcBef>
            <a:spcAft>
              <a:spcPts val="0"/>
            </a:spcAft>
            <a:buNone/>
          </a:pPr>
          <a:r>
            <a:rPr kumimoji="1" lang="ja-JP" altLang="en-US" sz="1200" b="1" kern="1200" spc="-150">
              <a:latin typeface="Meiryo UI" panose="020B0604030504040204" pitchFamily="50" charset="-128"/>
              <a:ea typeface="Meiryo UI" panose="020B0604030504040204" pitchFamily="50" charset="-128"/>
            </a:rPr>
            <a:t>フォローアップクラス</a:t>
          </a:r>
          <a:endParaRPr kumimoji="1" lang="en-US" altLang="ja-JP" sz="1200" b="1" kern="1200" spc="-150">
            <a:latin typeface="Meiryo UI" panose="020B0604030504040204" pitchFamily="50" charset="-128"/>
            <a:ea typeface="Meiryo UI" panose="020B0604030504040204" pitchFamily="50" charset="-128"/>
          </a:endParaRPr>
        </a:p>
        <a:p>
          <a:pPr marL="0" lvl="0" indent="0" algn="ctr" defTabSz="533400">
            <a:lnSpc>
              <a:spcPts val="1800"/>
            </a:lnSpc>
            <a:spcBef>
              <a:spcPct val="0"/>
            </a:spcBef>
            <a:spcAft>
              <a:spcPts val="0"/>
            </a:spcAft>
            <a:buNone/>
          </a:pPr>
          <a:r>
            <a:rPr kumimoji="1" lang="ja-JP" altLang="en-US" sz="1000" b="1" kern="1200" spc="-150">
              <a:latin typeface="Meiryo UI" panose="020B0604030504040204" pitchFamily="50" charset="-128"/>
              <a:ea typeface="Meiryo UI" panose="020B0604030504040204" pitchFamily="50" charset="-128"/>
            </a:rPr>
            <a:t>（ハイリスクアプローチ）</a:t>
          </a:r>
          <a:endParaRPr kumimoji="1" lang="en-US" altLang="ja-JP" sz="1000" b="1" kern="1200" spc="-150" dirty="0">
            <a:latin typeface="Meiryo UI" panose="020B0604030504040204" pitchFamily="50" charset="-128"/>
            <a:ea typeface="Meiryo UI" panose="020B0604030504040204" pitchFamily="50" charset="-128"/>
          </a:endParaRPr>
        </a:p>
      </dsp:txBody>
      <dsp:txXfrm>
        <a:off x="1025386" y="634917"/>
        <a:ext cx="1398890" cy="1050212"/>
      </dsp:txXfrm>
    </dsp:sp>
    <dsp:sp modelId="{BAA32BCD-3D11-4547-8A23-C1326D0E7E68}">
      <dsp:nvSpPr>
        <dsp:cNvPr id="0" name=""/>
        <dsp:cNvSpPr/>
      </dsp:nvSpPr>
      <dsp:spPr>
        <a:xfrm>
          <a:off x="273642" y="1615386"/>
          <a:ext cx="2903708" cy="682625"/>
        </a:xfrm>
        <a:prstGeom prst="trapezoid">
          <a:avLst>
            <a:gd name="adj" fmla="val 61019"/>
          </a:avLst>
        </a:prstGeom>
        <a:gradFill rotWithShape="0">
          <a:gsLst>
            <a:gs pos="0">
              <a:schemeClr val="accent5">
                <a:hueOff val="-6622584"/>
                <a:satOff val="26541"/>
                <a:lumOff val="5752"/>
                <a:alphaOff val="0"/>
                <a:lumMod val="110000"/>
                <a:satMod val="105000"/>
                <a:tint val="67000"/>
              </a:schemeClr>
            </a:gs>
            <a:gs pos="50000">
              <a:schemeClr val="accent5">
                <a:hueOff val="-6622584"/>
                <a:satOff val="26541"/>
                <a:lumOff val="5752"/>
                <a:alphaOff val="0"/>
                <a:lumMod val="105000"/>
                <a:satMod val="103000"/>
                <a:tint val="73000"/>
              </a:schemeClr>
            </a:gs>
            <a:gs pos="100000">
              <a:schemeClr val="accent5">
                <a:hueOff val="-6622584"/>
                <a:satOff val="26541"/>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ts val="2400"/>
            </a:lnSpc>
            <a:spcBef>
              <a:spcPct val="0"/>
            </a:spcBef>
            <a:spcAft>
              <a:spcPts val="0"/>
            </a:spcAft>
            <a:buNone/>
          </a:pPr>
          <a:endParaRPr kumimoji="1" lang="en-US" altLang="ja-JP" sz="1100" b="1" kern="1200" spc="-150">
            <a:latin typeface="Meiryo UI" panose="020B0604030504040204" pitchFamily="50" charset="-128"/>
            <a:ea typeface="Meiryo UI" panose="020B0604030504040204" pitchFamily="50" charset="-128"/>
          </a:endParaRPr>
        </a:p>
        <a:p>
          <a:pPr marL="0" lvl="0" indent="0" algn="ctr" defTabSz="488950">
            <a:lnSpc>
              <a:spcPts val="2400"/>
            </a:lnSpc>
            <a:spcBef>
              <a:spcPct val="0"/>
            </a:spcBef>
            <a:spcAft>
              <a:spcPts val="0"/>
            </a:spcAft>
            <a:buNone/>
          </a:pPr>
          <a:endParaRPr kumimoji="1" lang="en-US" altLang="ja-JP" sz="1100" b="1" kern="1200" spc="-150">
            <a:latin typeface="Meiryo UI" panose="020B0604030504040204" pitchFamily="50" charset="-128"/>
            <a:ea typeface="Meiryo UI" panose="020B0604030504040204" pitchFamily="50" charset="-128"/>
          </a:endParaRPr>
        </a:p>
        <a:p>
          <a:pPr marL="0" lvl="0" indent="0" algn="ctr" defTabSz="488950">
            <a:lnSpc>
              <a:spcPts val="2400"/>
            </a:lnSpc>
            <a:spcBef>
              <a:spcPct val="0"/>
            </a:spcBef>
            <a:spcAft>
              <a:spcPts val="0"/>
            </a:spcAft>
            <a:buNone/>
          </a:pPr>
          <a:r>
            <a:rPr kumimoji="1" lang="ja-JP" altLang="en-US" sz="900" b="1" kern="1200" spc="-150">
              <a:latin typeface="Meiryo UI" panose="020B0604030504040204" pitchFamily="50" charset="-128"/>
              <a:ea typeface="Meiryo UI" panose="020B0604030504040204" pitchFamily="50" charset="-128"/>
            </a:rPr>
            <a:t>＜全世代対応型＞</a:t>
          </a:r>
          <a:r>
            <a:rPr kumimoji="1" lang="ja-JP" altLang="en-US" sz="1050" b="1" kern="1200" spc="-150">
              <a:latin typeface="Meiryo UI" panose="020B0604030504040204" pitchFamily="50" charset="-128"/>
              <a:ea typeface="Meiryo UI" panose="020B0604030504040204" pitchFamily="50" charset="-128"/>
            </a:rPr>
            <a:t>ヘルスケア倶楽部</a:t>
          </a:r>
          <a:endParaRPr kumimoji="1" lang="en-US" altLang="ja-JP" sz="1050" b="1" kern="1200" spc="-150">
            <a:latin typeface="Meiryo UI" panose="020B0604030504040204" pitchFamily="50" charset="-128"/>
            <a:ea typeface="Meiryo UI" panose="020B0604030504040204" pitchFamily="50" charset="-128"/>
          </a:endParaRPr>
        </a:p>
        <a:p>
          <a:pPr marL="0" lvl="0" indent="0" algn="ctr" defTabSz="488950">
            <a:lnSpc>
              <a:spcPts val="2400"/>
            </a:lnSpc>
            <a:spcBef>
              <a:spcPct val="0"/>
            </a:spcBef>
            <a:spcAft>
              <a:spcPts val="0"/>
            </a:spcAft>
            <a:buNone/>
          </a:pPr>
          <a:r>
            <a:rPr kumimoji="1" lang="ja-JP" altLang="en-US" sz="1000" b="1" kern="1200" spc="-150">
              <a:latin typeface="Meiryo UI" panose="020B0604030504040204" pitchFamily="50" charset="-128"/>
              <a:ea typeface="Meiryo UI" panose="020B0604030504040204" pitchFamily="50" charset="-128"/>
            </a:rPr>
            <a:t>（ポピュレーションアプローチ）</a:t>
          </a:r>
          <a:endParaRPr kumimoji="1" lang="en-US" altLang="ja-JP" sz="1000" b="1" kern="1200" spc="-150">
            <a:latin typeface="Meiryo UI" panose="020B0604030504040204" pitchFamily="50" charset="-128"/>
            <a:ea typeface="Meiryo UI" panose="020B0604030504040204" pitchFamily="50" charset="-128"/>
          </a:endParaRPr>
        </a:p>
        <a:p>
          <a:pPr marL="0" lvl="0" indent="0" algn="ctr" defTabSz="488950">
            <a:lnSpc>
              <a:spcPts val="2400"/>
            </a:lnSpc>
            <a:spcBef>
              <a:spcPct val="0"/>
            </a:spcBef>
            <a:spcAft>
              <a:spcPts val="0"/>
            </a:spcAft>
            <a:buNone/>
          </a:pPr>
          <a:endParaRPr kumimoji="1" lang="en-US" altLang="ja-JP" sz="1100" b="1" kern="1200" spc="-150">
            <a:latin typeface="Meiryo UI" panose="020B0604030504040204" pitchFamily="50" charset="-128"/>
            <a:ea typeface="Meiryo UI" panose="020B0604030504040204" pitchFamily="50" charset="-128"/>
          </a:endParaRPr>
        </a:p>
        <a:p>
          <a:pPr marL="0" lvl="0" indent="0" algn="ctr" defTabSz="488950">
            <a:lnSpc>
              <a:spcPts val="2400"/>
            </a:lnSpc>
            <a:spcBef>
              <a:spcPct val="0"/>
            </a:spcBef>
            <a:spcAft>
              <a:spcPts val="0"/>
            </a:spcAft>
            <a:buNone/>
          </a:pPr>
          <a:endParaRPr kumimoji="1" lang="ja-JP" altLang="ja-JP" sz="1100" b="1" kern="1200" spc="-150" dirty="0">
            <a:latin typeface="Meiryo UI" panose="020B0604030504040204" pitchFamily="50" charset="-128"/>
            <a:ea typeface="Meiryo UI" panose="020B0604030504040204" pitchFamily="50" charset="-128"/>
          </a:endParaRPr>
        </a:p>
      </dsp:txBody>
      <dsp:txXfrm>
        <a:off x="781791" y="1615386"/>
        <a:ext cx="1887410" cy="682625"/>
      </dsp:txXfrm>
    </dsp:sp>
    <dsp:sp modelId="{D7E4AE22-D570-42E0-B6E9-38C2B54399FE}">
      <dsp:nvSpPr>
        <dsp:cNvPr id="0" name=""/>
        <dsp:cNvSpPr/>
      </dsp:nvSpPr>
      <dsp:spPr>
        <a:xfrm>
          <a:off x="0" y="2298271"/>
          <a:ext cx="3449664" cy="458941"/>
        </a:xfrm>
        <a:prstGeom prst="trapezoid">
          <a:avLst>
            <a:gd name="adj" fmla="val 61019"/>
          </a:avLst>
        </a:prstGeom>
        <a:gradFill rotWithShape="0">
          <a:gsLst>
            <a:gs pos="0">
              <a:schemeClr val="accent5">
                <a:hueOff val="-9933876"/>
                <a:satOff val="39811"/>
                <a:lumOff val="8628"/>
                <a:alphaOff val="0"/>
                <a:lumMod val="110000"/>
                <a:satMod val="105000"/>
                <a:tint val="67000"/>
              </a:schemeClr>
            </a:gs>
            <a:gs pos="50000">
              <a:schemeClr val="accent5">
                <a:hueOff val="-9933876"/>
                <a:satOff val="39811"/>
                <a:lumOff val="8628"/>
                <a:alphaOff val="0"/>
                <a:lumMod val="105000"/>
                <a:satMod val="103000"/>
                <a:tint val="73000"/>
              </a:schemeClr>
            </a:gs>
            <a:gs pos="100000">
              <a:schemeClr val="accent5">
                <a:hueOff val="-9933876"/>
                <a:satOff val="39811"/>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ts val="2800"/>
            </a:lnSpc>
            <a:spcBef>
              <a:spcPct val="0"/>
            </a:spcBef>
            <a:spcAft>
              <a:spcPts val="0"/>
            </a:spcAft>
            <a:buNone/>
          </a:pPr>
          <a:r>
            <a:rPr kumimoji="1" lang="ja-JP" altLang="en-US" sz="1200" b="1" kern="1200" dirty="0">
              <a:latin typeface="Meiryo UI" panose="020B0604030504040204" pitchFamily="50" charset="-128"/>
              <a:ea typeface="Meiryo UI" panose="020B0604030504040204" pitchFamily="50" charset="-128"/>
            </a:rPr>
            <a:t>全世代対応型健康寿命延伸</a:t>
          </a:r>
          <a:endParaRPr kumimoji="1" lang="en-US" altLang="ja-JP" sz="1200" b="1" kern="1200" dirty="0">
            <a:latin typeface="Meiryo UI" panose="020B0604030504040204" pitchFamily="50" charset="-128"/>
            <a:ea typeface="Meiryo UI" panose="020B0604030504040204" pitchFamily="50" charset="-128"/>
          </a:endParaRPr>
        </a:p>
      </dsp:txBody>
      <dsp:txXfrm>
        <a:off x="603691" y="2298271"/>
        <a:ext cx="2242281" cy="45894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6120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97999" cy="550936"/>
          </a:xfrm>
          <a:prstGeom prst="rect">
            <a:avLst/>
          </a:prstGeom>
        </p:spPr>
        <p:txBody>
          <a:bodyPr vert="horz" lIns="102084" tIns="51042" rIns="102084" bIns="51042" rtlCol="0"/>
          <a:lstStyle>
            <a:lvl1pPr algn="l">
              <a:defRPr sz="1400"/>
            </a:lvl1pPr>
          </a:lstStyle>
          <a:p>
            <a:endParaRPr kumimoji="1" lang="ja-JP" altLang="en-US"/>
          </a:p>
        </p:txBody>
      </p:sp>
      <p:sp>
        <p:nvSpPr>
          <p:cNvPr id="3" name="日付プレースホルダー 2"/>
          <p:cNvSpPr>
            <a:spLocks noGrp="1"/>
          </p:cNvSpPr>
          <p:nvPr>
            <p:ph type="dt" idx="1"/>
          </p:nvPr>
        </p:nvSpPr>
        <p:spPr>
          <a:xfrm>
            <a:off x="3918859" y="0"/>
            <a:ext cx="2997999" cy="550936"/>
          </a:xfrm>
          <a:prstGeom prst="rect">
            <a:avLst/>
          </a:prstGeom>
        </p:spPr>
        <p:txBody>
          <a:bodyPr vert="horz" lIns="102084" tIns="51042" rIns="102084" bIns="51042" rtlCol="0"/>
          <a:lstStyle>
            <a:lvl1pPr algn="r">
              <a:defRPr sz="1400"/>
            </a:lvl1pPr>
          </a:lstStyle>
          <a:p>
            <a:fld id="{97233860-C7E0-4157-A6A3-A29EEE78119E}" type="datetimeFigureOut">
              <a:rPr kumimoji="1" lang="ja-JP" altLang="en-US" smtClean="0"/>
              <a:t>2021/9/21</a:t>
            </a:fld>
            <a:endParaRPr kumimoji="1" lang="ja-JP" altLang="en-US"/>
          </a:p>
        </p:txBody>
      </p:sp>
      <p:sp>
        <p:nvSpPr>
          <p:cNvPr id="4" name="スライド イメージ プレースホルダー 3"/>
          <p:cNvSpPr>
            <a:spLocks noGrp="1" noRot="1" noChangeAspect="1"/>
          </p:cNvSpPr>
          <p:nvPr>
            <p:ph type="sldImg" idx="2"/>
          </p:nvPr>
        </p:nvSpPr>
        <p:spPr>
          <a:xfrm>
            <a:off x="166688" y="1373188"/>
            <a:ext cx="6584950" cy="3705225"/>
          </a:xfrm>
          <a:prstGeom prst="rect">
            <a:avLst/>
          </a:prstGeom>
          <a:noFill/>
          <a:ln w="12700">
            <a:solidFill>
              <a:prstClr val="black"/>
            </a:solidFill>
          </a:ln>
        </p:spPr>
        <p:txBody>
          <a:bodyPr vert="horz" lIns="102084" tIns="51042" rIns="102084" bIns="51042" rtlCol="0" anchor="ctr"/>
          <a:lstStyle/>
          <a:p>
            <a:endParaRPr lang="ja-JP" altLang="en-US"/>
          </a:p>
        </p:txBody>
      </p:sp>
      <p:sp>
        <p:nvSpPr>
          <p:cNvPr id="5" name="ノート プレースホルダー 4"/>
          <p:cNvSpPr>
            <a:spLocks noGrp="1"/>
          </p:cNvSpPr>
          <p:nvPr>
            <p:ph type="body" sz="quarter" idx="3"/>
          </p:nvPr>
        </p:nvSpPr>
        <p:spPr>
          <a:xfrm>
            <a:off x="691846" y="5284404"/>
            <a:ext cx="5534767" cy="4323603"/>
          </a:xfrm>
          <a:prstGeom prst="rect">
            <a:avLst/>
          </a:prstGeom>
        </p:spPr>
        <p:txBody>
          <a:bodyPr vert="horz" lIns="102084" tIns="51042" rIns="102084" bIns="5104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0429645"/>
            <a:ext cx="2997999" cy="550935"/>
          </a:xfrm>
          <a:prstGeom prst="rect">
            <a:avLst/>
          </a:prstGeom>
        </p:spPr>
        <p:txBody>
          <a:bodyPr vert="horz" lIns="102084" tIns="51042" rIns="102084" bIns="51042"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918859" y="10429645"/>
            <a:ext cx="2997999" cy="550935"/>
          </a:xfrm>
          <a:prstGeom prst="rect">
            <a:avLst/>
          </a:prstGeom>
        </p:spPr>
        <p:txBody>
          <a:bodyPr vert="horz" lIns="102084" tIns="51042" rIns="102084" bIns="51042" rtlCol="0" anchor="b"/>
          <a:lstStyle>
            <a:lvl1pPr algn="r">
              <a:defRPr sz="1400"/>
            </a:lvl1pPr>
          </a:lstStyle>
          <a:p>
            <a:fld id="{D42097CF-03F3-49AB-A139-418579D092E0}" type="slidenum">
              <a:rPr kumimoji="1" lang="ja-JP" altLang="en-US" smtClean="0"/>
              <a:t>‹#›</a:t>
            </a:fld>
            <a:endParaRPr kumimoji="1" lang="ja-JP" altLang="en-US"/>
          </a:p>
        </p:txBody>
      </p:sp>
    </p:spTree>
    <p:extLst>
      <p:ext uri="{BB962C8B-B14F-4D97-AF65-F5344CB8AC3E}">
        <p14:creationId xmlns:p14="http://schemas.microsoft.com/office/powerpoint/2010/main" val="37631911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348748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4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3577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37147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8A26A99-F377-4127-84B5-8BF573FAFB92}" type="datetimeFigureOut">
              <a:rPr kumimoji="1" lang="ja-JP" altLang="en-US" smtClean="0"/>
              <a:t>2021/9/21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054B7A-A0BD-4D4C-BA85-C9D6FCA3D020}" type="slidenum">
              <a:rPr kumimoji="1" lang="ja-JP" altLang="en-US" smtClean="0"/>
              <a:t>‹#›</a:t>
            </a:fld>
            <a:endParaRPr kumimoji="1" lang="ja-JP" altLang="en-US"/>
          </a:p>
        </p:txBody>
      </p:sp>
    </p:spTree>
    <p:extLst>
      <p:ext uri="{BB962C8B-B14F-4D97-AF65-F5344CB8AC3E}">
        <p14:creationId xmlns:p14="http://schemas.microsoft.com/office/powerpoint/2010/main" val="260397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151902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049C2371-A1C4-4EE3-9F71-D91F3682A515}"/>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Tree>
    <p:extLst>
      <p:ext uri="{BB962C8B-B14F-4D97-AF65-F5344CB8AC3E}">
        <p14:creationId xmlns:p14="http://schemas.microsoft.com/office/powerpoint/2010/main" val="224736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5AFCF4-9732-46E5-B909-CD028EB218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B4C86BA-C051-4360-BD88-0E0D2F6D9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001B1714-DE32-4FC7-8E5B-F6C17508601A}"/>
              </a:ext>
            </a:extLst>
          </p:cNvPr>
          <p:cNvSpPr>
            <a:spLocks noGrp="1"/>
          </p:cNvSpPr>
          <p:nvPr>
            <p:ph type="sldNum" sz="quarter" idx="12"/>
          </p:nvPr>
        </p:nvSpPr>
        <p:spPr/>
        <p:txBody>
          <a:bodyPr/>
          <a:lstStyle/>
          <a:p>
            <a:fld id="{888D080F-0EDD-4D4A-8FB1-1ACB12191EB2}" type="slidenum">
              <a:rPr kumimoji="1" lang="ja-JP" altLang="en-US" smtClean="0"/>
              <a:t>‹#›</a:t>
            </a:fld>
            <a:endParaRPr kumimoji="1" lang="ja-JP" altLang="en-US"/>
          </a:p>
        </p:txBody>
      </p:sp>
    </p:spTree>
    <p:extLst>
      <p:ext uri="{BB962C8B-B14F-4D97-AF65-F5344CB8AC3E}">
        <p14:creationId xmlns:p14="http://schemas.microsoft.com/office/powerpoint/2010/main" val="4359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Subtitle" type="tx">
  <p:cSld name="Title &amp; Subtitle">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66775" y="1152526"/>
            <a:ext cx="10448925" cy="2314575"/>
          </a:xfrm>
          <a:prstGeom prst="rect">
            <a:avLst/>
          </a:prstGeom>
          <a:noFill/>
          <a:ln>
            <a:noFill/>
          </a:ln>
        </p:spPr>
        <p:txBody>
          <a:bodyPr spcFirstLastPara="1" wrap="square" lIns="28575" tIns="28575" rIns="28575" bIns="28575" anchor="b" anchorCtr="0">
            <a:noAutofit/>
          </a:bodyPr>
          <a:lstStyle>
            <a:lvl1pPr lvl="0" algn="ctr">
              <a:lnSpc>
                <a:spcPct val="100000"/>
              </a:lnSpc>
              <a:spcBef>
                <a:spcPts val="0"/>
              </a:spcBef>
              <a:spcAft>
                <a:spcPts val="0"/>
              </a:spcAft>
              <a:buClr>
                <a:srgbClr val="000000"/>
              </a:buClr>
              <a:buSzPts val="4300"/>
              <a:buFont typeface="Gill Sans"/>
              <a:buNone/>
              <a:defRPr sz="5733">
                <a:latin typeface="Gill Sans"/>
                <a:ea typeface="Gill Sans"/>
                <a:cs typeface="Gill Sans"/>
                <a:sym typeface="Gill Sans"/>
              </a:defRPr>
            </a:lvl1pPr>
            <a:lvl2pPr lvl="1" algn="ctr">
              <a:lnSpc>
                <a:spcPct val="100000"/>
              </a:lnSpc>
              <a:spcBef>
                <a:spcPts val="0"/>
              </a:spcBef>
              <a:spcAft>
                <a:spcPts val="0"/>
              </a:spcAft>
              <a:buClr>
                <a:srgbClr val="000000"/>
              </a:buClr>
              <a:buSzPts val="700"/>
              <a:buNone/>
              <a:defRPr/>
            </a:lvl2pPr>
            <a:lvl3pPr lvl="2" algn="ctr">
              <a:lnSpc>
                <a:spcPct val="100000"/>
              </a:lnSpc>
              <a:spcBef>
                <a:spcPts val="0"/>
              </a:spcBef>
              <a:spcAft>
                <a:spcPts val="0"/>
              </a:spcAft>
              <a:buClr>
                <a:srgbClr val="000000"/>
              </a:buClr>
              <a:buSzPts val="700"/>
              <a:buNone/>
              <a:defRPr/>
            </a:lvl3pPr>
            <a:lvl4pPr lvl="3" algn="ctr">
              <a:lnSpc>
                <a:spcPct val="100000"/>
              </a:lnSpc>
              <a:spcBef>
                <a:spcPts val="0"/>
              </a:spcBef>
              <a:spcAft>
                <a:spcPts val="0"/>
              </a:spcAft>
              <a:buClr>
                <a:srgbClr val="000000"/>
              </a:buClr>
              <a:buSzPts val="700"/>
              <a:buNone/>
              <a:defRPr/>
            </a:lvl4pPr>
            <a:lvl5pPr lvl="4" algn="ctr">
              <a:lnSpc>
                <a:spcPct val="100000"/>
              </a:lnSpc>
              <a:spcBef>
                <a:spcPts val="0"/>
              </a:spcBef>
              <a:spcAft>
                <a:spcPts val="0"/>
              </a:spcAft>
              <a:buClr>
                <a:srgbClr val="000000"/>
              </a:buClr>
              <a:buSzPts val="700"/>
              <a:buNone/>
              <a:defRPr/>
            </a:lvl5pPr>
            <a:lvl6pPr lvl="5" algn="ctr">
              <a:lnSpc>
                <a:spcPct val="100000"/>
              </a:lnSpc>
              <a:spcBef>
                <a:spcPts val="0"/>
              </a:spcBef>
              <a:spcAft>
                <a:spcPts val="0"/>
              </a:spcAft>
              <a:buClr>
                <a:srgbClr val="000000"/>
              </a:buClr>
              <a:buSzPts val="700"/>
              <a:buNone/>
              <a:defRPr/>
            </a:lvl6pPr>
            <a:lvl7pPr lvl="6" algn="ctr">
              <a:lnSpc>
                <a:spcPct val="100000"/>
              </a:lnSpc>
              <a:spcBef>
                <a:spcPts val="0"/>
              </a:spcBef>
              <a:spcAft>
                <a:spcPts val="0"/>
              </a:spcAft>
              <a:buClr>
                <a:srgbClr val="000000"/>
              </a:buClr>
              <a:buSzPts val="700"/>
              <a:buNone/>
              <a:defRPr/>
            </a:lvl7pPr>
            <a:lvl8pPr lvl="7" algn="ctr">
              <a:lnSpc>
                <a:spcPct val="100000"/>
              </a:lnSpc>
              <a:spcBef>
                <a:spcPts val="0"/>
              </a:spcBef>
              <a:spcAft>
                <a:spcPts val="0"/>
              </a:spcAft>
              <a:buClr>
                <a:srgbClr val="000000"/>
              </a:buClr>
              <a:buSzPts val="700"/>
              <a:buNone/>
              <a:defRPr/>
            </a:lvl8pPr>
            <a:lvl9pPr lvl="8" algn="ctr">
              <a:lnSpc>
                <a:spcPct val="100000"/>
              </a:lnSpc>
              <a:spcBef>
                <a:spcPts val="0"/>
              </a:spcBef>
              <a:spcAft>
                <a:spcPts val="0"/>
              </a:spcAft>
              <a:buClr>
                <a:srgbClr val="000000"/>
              </a:buClr>
              <a:buSzPts val="700"/>
              <a:buNone/>
              <a:defRPr/>
            </a:lvl9pPr>
          </a:lstStyle>
          <a:p>
            <a:endParaRPr/>
          </a:p>
        </p:txBody>
      </p:sp>
      <p:sp>
        <p:nvSpPr>
          <p:cNvPr id="56" name="Google Shape;56;p14"/>
          <p:cNvSpPr txBox="1">
            <a:spLocks noGrp="1"/>
          </p:cNvSpPr>
          <p:nvPr>
            <p:ph type="body" idx="1"/>
          </p:nvPr>
        </p:nvSpPr>
        <p:spPr>
          <a:xfrm>
            <a:off x="866775" y="3533775"/>
            <a:ext cx="10448925" cy="790575"/>
          </a:xfrm>
          <a:prstGeom prst="rect">
            <a:avLst/>
          </a:prstGeom>
          <a:noFill/>
          <a:ln>
            <a:noFill/>
          </a:ln>
        </p:spPr>
        <p:txBody>
          <a:bodyPr spcFirstLastPara="1" wrap="square" lIns="28575" tIns="28575" rIns="28575" bIns="28575" anchor="t" anchorCtr="0">
            <a:noAutofit/>
          </a:bodyPr>
          <a:lstStyle>
            <a:lvl1pPr marL="609585" lvl="0"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1pPr>
            <a:lvl2pPr marL="1219170" lvl="1"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2pPr>
            <a:lvl3pPr marL="1828754" lvl="2"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3pPr>
            <a:lvl4pPr marL="2438339" lvl="3"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4pPr>
            <a:lvl5pPr marL="3047924" lvl="4" indent="-304792" algn="ctr">
              <a:lnSpc>
                <a:spcPct val="100000"/>
              </a:lnSpc>
              <a:spcBef>
                <a:spcPts val="0"/>
              </a:spcBef>
              <a:spcAft>
                <a:spcPts val="0"/>
              </a:spcAft>
              <a:buClr>
                <a:srgbClr val="000000"/>
              </a:buClr>
              <a:buSzPts val="1800"/>
              <a:buFont typeface="Gill Sans"/>
              <a:buNone/>
              <a:defRPr sz="2400">
                <a:latin typeface="Gill Sans"/>
                <a:ea typeface="Gill Sans"/>
                <a:cs typeface="Gill Sans"/>
                <a:sym typeface="Gill Sans"/>
              </a:defRPr>
            </a:lvl5pPr>
            <a:lvl6pPr marL="3657509" lvl="5" indent="-347125" algn="l">
              <a:lnSpc>
                <a:spcPct val="100000"/>
              </a:lnSpc>
              <a:spcBef>
                <a:spcPts val="2933"/>
              </a:spcBef>
              <a:spcAft>
                <a:spcPts val="0"/>
              </a:spcAft>
              <a:buClr>
                <a:srgbClr val="000000"/>
              </a:buClr>
              <a:buSzPts val="500"/>
              <a:buChar char="•"/>
              <a:defRPr/>
            </a:lvl6pPr>
            <a:lvl7pPr marL="4267093" lvl="6" indent="-347125" algn="l">
              <a:lnSpc>
                <a:spcPct val="100000"/>
              </a:lnSpc>
              <a:spcBef>
                <a:spcPts val="2933"/>
              </a:spcBef>
              <a:spcAft>
                <a:spcPts val="0"/>
              </a:spcAft>
              <a:buClr>
                <a:srgbClr val="000000"/>
              </a:buClr>
              <a:buSzPts val="500"/>
              <a:buChar char="•"/>
              <a:defRPr/>
            </a:lvl7pPr>
            <a:lvl8pPr marL="4876678" lvl="7" indent="-347125" algn="l">
              <a:lnSpc>
                <a:spcPct val="100000"/>
              </a:lnSpc>
              <a:spcBef>
                <a:spcPts val="2933"/>
              </a:spcBef>
              <a:spcAft>
                <a:spcPts val="0"/>
              </a:spcAft>
              <a:buClr>
                <a:srgbClr val="000000"/>
              </a:buClr>
              <a:buSzPts val="500"/>
              <a:buChar char="•"/>
              <a:defRPr/>
            </a:lvl8pPr>
            <a:lvl9pPr marL="5486263" lvl="8" indent="-347125" algn="l">
              <a:lnSpc>
                <a:spcPct val="100000"/>
              </a:lnSpc>
              <a:spcBef>
                <a:spcPts val="2933"/>
              </a:spcBef>
              <a:spcAft>
                <a:spcPts val="0"/>
              </a:spcAft>
              <a:buClr>
                <a:srgbClr val="000000"/>
              </a:buClr>
              <a:buSzPts val="500"/>
              <a:buChar char="•"/>
              <a:defRPr/>
            </a:lvl9pPr>
          </a:lstStyle>
          <a:p>
            <a:endParaRPr/>
          </a:p>
        </p:txBody>
      </p:sp>
      <p:sp>
        <p:nvSpPr>
          <p:cNvPr id="57" name="Google Shape;57;p14"/>
          <p:cNvSpPr txBox="1">
            <a:spLocks noGrp="1"/>
          </p:cNvSpPr>
          <p:nvPr>
            <p:ph type="sldNum" idx="12"/>
          </p:nvPr>
        </p:nvSpPr>
        <p:spPr>
          <a:xfrm>
            <a:off x="5972175" y="6515100"/>
            <a:ext cx="234951" cy="254000"/>
          </a:xfrm>
          <a:prstGeom prst="rect">
            <a:avLst/>
          </a:prstGeom>
          <a:noFill/>
          <a:ln>
            <a:noFill/>
          </a:ln>
        </p:spPr>
        <p:txBody>
          <a:bodyPr spcFirstLastPara="1" wrap="square" lIns="28575" tIns="28575" rIns="28575" bIns="28575" anchor="t" anchorCtr="0">
            <a:noAutofit/>
          </a:bodyPr>
          <a:lstStyle>
            <a:lvl1pPr marL="0" lvl="0"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1pPr>
            <a:lvl2pPr marL="0" lvl="1"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2pPr>
            <a:lvl3pPr marL="0" lvl="2"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3pPr>
            <a:lvl4pPr marL="0" lvl="3"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4pPr>
            <a:lvl5pPr marL="0" lvl="4"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5pPr>
            <a:lvl6pPr marL="0" lvl="5"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6pPr>
            <a:lvl7pPr marL="0" lvl="6"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7pPr>
            <a:lvl8pPr marL="0" lvl="7"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8pPr>
            <a:lvl9pPr marL="0" lvl="8" indent="0" algn="ctr">
              <a:lnSpc>
                <a:spcPct val="100000"/>
              </a:lnSpc>
              <a:spcBef>
                <a:spcPts val="0"/>
              </a:spcBef>
              <a:spcAft>
                <a:spcPts val="0"/>
              </a:spcAft>
              <a:buClr>
                <a:srgbClr val="000000"/>
              </a:buClr>
              <a:buSzPts val="900"/>
              <a:buFont typeface="Gill Sans"/>
              <a:buNone/>
              <a:defRPr>
                <a:latin typeface="Gill Sans"/>
                <a:ea typeface="Gill Sans"/>
                <a:cs typeface="Gill Sans"/>
                <a:sym typeface="Gill Sans"/>
              </a:defRPr>
            </a:lvl9pPr>
          </a:lstStyle>
          <a:p>
            <a:fld id="{00000000-1234-1234-1234-123412341234}" type="slidenum">
              <a:rPr lang="en" smtClean="0"/>
              <a:pPr/>
              <a:t>‹#›</a:t>
            </a:fld>
            <a:endParaRPr lang="en" sz="1200">
              <a:solidFill>
                <a:srgbClr val="000000"/>
              </a:solidFill>
            </a:endParaRPr>
          </a:p>
        </p:txBody>
      </p:sp>
    </p:spTree>
    <p:extLst>
      <p:ext uri="{BB962C8B-B14F-4D97-AF65-F5344CB8AC3E}">
        <p14:creationId xmlns:p14="http://schemas.microsoft.com/office/powerpoint/2010/main" val="258463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4371975"/>
            <a:ext cx="4824412" cy="2486025"/>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98990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6054B7A-A0BD-4D4C-BA85-C9D6FCA3D020}" type="slidenum">
              <a:rPr kumimoji="1" lang="ja-JP" altLang="en-US" smtClean="0"/>
              <a:t>‹#›</a:t>
            </a:fld>
            <a:endParaRPr kumimoji="1" lang="ja-JP" altLang="en-US"/>
          </a:p>
        </p:txBody>
      </p:sp>
    </p:spTree>
    <p:extLst>
      <p:ext uri="{BB962C8B-B14F-4D97-AF65-F5344CB8AC3E}">
        <p14:creationId xmlns:p14="http://schemas.microsoft.com/office/powerpoint/2010/main" val="65333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7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3.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srgbClr val="942825"/>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9428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pic>
        <p:nvPicPr>
          <p:cNvPr id="8" name="図 7">
            <a:extLst>
              <a:ext uri="{FF2B5EF4-FFF2-40B4-BE49-F238E27FC236}">
                <a16:creationId xmlns:a16="http://schemas.microsoft.com/office/drawing/2014/main" id="{29070D05-32F5-4193-8E72-D78E318189E9}"/>
              </a:ext>
            </a:extLst>
          </p:cNvPr>
          <p:cNvPicPr>
            <a:picLocks noChangeAspect="1"/>
          </p:cNvPicPr>
          <p:nvPr userDrawn="1"/>
        </p:nvPicPr>
        <p:blipFill rotWithShape="1">
          <a:blip r:embed="rId5" cstate="screen">
            <a:alphaModFix amt="30000"/>
            <a:extLst>
              <a:ext uri="{28A0092B-C50C-407E-A947-70E740481C1C}">
                <a14:useLocalDpi xmlns:a14="http://schemas.microsoft.com/office/drawing/2010/main" val="0"/>
              </a:ext>
            </a:extLst>
          </a:blip>
          <a:srcRect l="16731" t="24434" r="38212" b="31810"/>
          <a:stretch/>
        </p:blipFill>
        <p:spPr>
          <a:xfrm>
            <a:off x="780384" y="2385848"/>
            <a:ext cx="2144110" cy="1839311"/>
          </a:xfrm>
          <a:prstGeom prst="rect">
            <a:avLst/>
          </a:prstGeom>
        </p:spPr>
      </p:pic>
    </p:spTree>
    <p:extLst>
      <p:ext uri="{BB962C8B-B14F-4D97-AF65-F5344CB8AC3E}">
        <p14:creationId xmlns:p14="http://schemas.microsoft.com/office/powerpoint/2010/main" val="326284197"/>
      </p:ext>
    </p:extLst>
  </p:cSld>
  <p:clrMap bg1="lt1" tx1="dk1" bg2="lt2" tx2="dk2" accent1="accent1" accent2="accent2" accent3="accent3" accent4="accent4" accent5="accent5" accent6="accent6" hlink="hlink" folHlink="folHlink"/>
  <p:sldLayoutIdLst>
    <p:sldLayoutId id="2147483772" r:id="rId1"/>
    <p:sldLayoutId id="2147483790" r:id="rId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14F39177-0A4C-4172-B2FE-7C222A1A75D8}"/>
              </a:ext>
            </a:extLst>
          </p:cNvPr>
          <p:cNvSpPr/>
          <p:nvPr userDrawn="1"/>
        </p:nvSpPr>
        <p:spPr>
          <a:xfrm>
            <a:off x="0" y="6534151"/>
            <a:ext cx="8964000" cy="328083"/>
          </a:xfrm>
          <a:prstGeom prst="rect">
            <a:avLst/>
          </a:prstGeom>
          <a:solidFill>
            <a:srgbClr val="942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sp>
        <p:nvSpPr>
          <p:cNvPr id="10" name="Rectangle 20">
            <a:extLst>
              <a:ext uri="{FF2B5EF4-FFF2-40B4-BE49-F238E27FC236}">
                <a16:creationId xmlns:a16="http://schemas.microsoft.com/office/drawing/2014/main" id="{0E5D7B32-2E22-4450-81FC-89A605535783}"/>
              </a:ext>
            </a:extLst>
          </p:cNvPr>
          <p:cNvSpPr/>
          <p:nvPr userDrawn="1"/>
        </p:nvSpPr>
        <p:spPr>
          <a:xfrm>
            <a:off x="8963999" y="6534150"/>
            <a:ext cx="3236463" cy="329938"/>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a:p>
            <a:pPr algn="ctr"/>
            <a:endParaRPr lang="en-US" sz="1000">
              <a:solidFill>
                <a:schemeClr val="bg1"/>
              </a:solidFill>
            </a:endParaRPr>
          </a:p>
        </p:txBody>
      </p:sp>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prstClr val="white"/>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FFF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spTree>
    <p:extLst>
      <p:ext uri="{BB962C8B-B14F-4D97-AF65-F5344CB8AC3E}">
        <p14:creationId xmlns:p14="http://schemas.microsoft.com/office/powerpoint/2010/main" val="2565703058"/>
      </p:ext>
    </p:extLst>
  </p:cSld>
  <p:clrMap bg1="lt1" tx1="dk1" bg2="lt2" tx2="dk2" accent1="accent1" accent2="accent2" accent3="accent3" accent4="accent4" accent5="accent5" accent6="accent6" hlink="hlink" folHlink="folHlink"/>
  <p:sldLayoutIdLst>
    <p:sldLayoutId id="2147483774" r:id="rId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14F39177-0A4C-4172-B2FE-7C222A1A75D8}"/>
              </a:ext>
            </a:extLst>
          </p:cNvPr>
          <p:cNvSpPr/>
          <p:nvPr userDrawn="1"/>
        </p:nvSpPr>
        <p:spPr>
          <a:xfrm>
            <a:off x="0" y="6534151"/>
            <a:ext cx="8964000" cy="328083"/>
          </a:xfrm>
          <a:prstGeom prst="rect">
            <a:avLst/>
          </a:prstGeom>
          <a:solidFill>
            <a:srgbClr val="9428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sp>
        <p:nvSpPr>
          <p:cNvPr id="10" name="Rectangle 20">
            <a:extLst>
              <a:ext uri="{FF2B5EF4-FFF2-40B4-BE49-F238E27FC236}">
                <a16:creationId xmlns:a16="http://schemas.microsoft.com/office/drawing/2014/main" id="{0E5D7B32-2E22-4450-81FC-89A605535783}"/>
              </a:ext>
            </a:extLst>
          </p:cNvPr>
          <p:cNvSpPr/>
          <p:nvPr userDrawn="1"/>
        </p:nvSpPr>
        <p:spPr>
          <a:xfrm>
            <a:off x="8963999" y="6534150"/>
            <a:ext cx="3236463" cy="329938"/>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a:p>
            <a:pPr algn="ctr"/>
            <a:endParaRPr lang="en-US" sz="1000">
              <a:solidFill>
                <a:schemeClr val="bg1"/>
              </a:solidFill>
            </a:endParaRPr>
          </a:p>
        </p:txBody>
      </p:sp>
      <p:sp>
        <p:nvSpPr>
          <p:cNvPr id="6" name="スライド番号プレースホルダー 5">
            <a:extLst>
              <a:ext uri="{FF2B5EF4-FFF2-40B4-BE49-F238E27FC236}">
                <a16:creationId xmlns:a16="http://schemas.microsoft.com/office/drawing/2014/main" id="{3B86621A-23C7-492F-8D99-3BC2436B277A}"/>
              </a:ext>
            </a:extLst>
          </p:cNvPr>
          <p:cNvSpPr>
            <a:spLocks noGrp="1"/>
          </p:cNvSpPr>
          <p:nvPr>
            <p:ph type="sldNum" sz="quarter" idx="4"/>
          </p:nvPr>
        </p:nvSpPr>
        <p:spPr>
          <a:xfrm>
            <a:off x="11308524" y="6636965"/>
            <a:ext cx="466442" cy="216000"/>
          </a:xfrm>
          <a:prstGeom prst="rect">
            <a:avLst/>
          </a:prstGeom>
        </p:spPr>
        <p:txBody>
          <a:bodyPr vert="horz" lIns="0" tIns="0" rIns="0" bIns="0" rtlCol="0" anchor="t"/>
          <a:lstStyle>
            <a:lvl1pPr algn="r">
              <a:defRPr sz="1000">
                <a:solidFill>
                  <a:schemeClr val="tx1"/>
                </a:solidFill>
                <a:latin typeface="Arial" panose="020B0604020202020204" pitchFamily="34" charset="0"/>
                <a:cs typeface="Arial" panose="020B0604020202020204" pitchFamily="34" charset="0"/>
              </a:defRPr>
            </a:lvl1pPr>
          </a:lstStyle>
          <a:p>
            <a:fld id="{C92AEC3B-1B01-4F65-A99B-ED99E1C5F9AA}" type="slidenum">
              <a:rPr kumimoji="1" lang="ja-JP" altLang="en-US" smtClean="0"/>
              <a:pPr/>
              <a:t>‹#›</a:t>
            </a:fld>
            <a:endParaRPr kumimoji="1" lang="ja-JP" altLang="en-US" dirty="0"/>
          </a:p>
        </p:txBody>
      </p:sp>
      <p:sp>
        <p:nvSpPr>
          <p:cNvPr id="11" name="Rectangle 19">
            <a:extLst>
              <a:ext uri="{FF2B5EF4-FFF2-40B4-BE49-F238E27FC236}">
                <a16:creationId xmlns:a16="http://schemas.microsoft.com/office/drawing/2014/main" id="{98999868-7F60-49E9-8154-93BECE1378F6}"/>
              </a:ext>
            </a:extLst>
          </p:cNvPr>
          <p:cNvSpPr/>
          <p:nvPr userDrawn="1"/>
        </p:nvSpPr>
        <p:spPr>
          <a:xfrm>
            <a:off x="9016553" y="6639028"/>
            <a:ext cx="2380590" cy="138499"/>
          </a:xfrm>
          <a:prstGeom prst="rect">
            <a:avLst/>
          </a:prstGeom>
        </p:spPr>
        <p:txBody>
          <a:bodyPr wrap="square" lIns="0" tIns="0" rIns="0" bIns="0">
            <a:spAutoFit/>
          </a:bodyPr>
          <a:lstStyle/>
          <a:p>
            <a:pPr algn="r"/>
            <a:r>
              <a:rPr lang="en-US" sz="900" dirty="0">
                <a:solidFill>
                  <a:schemeClr val="tx1"/>
                </a:solidFill>
                <a:latin typeface="Arial" panose="020B0604020202020204" pitchFamily="34" charset="0"/>
                <a:cs typeface="Arial" panose="020B0604020202020204" pitchFamily="34" charset="0"/>
              </a:rPr>
              <a:t> © 20</a:t>
            </a:r>
            <a:r>
              <a:rPr lang="en-US" altLang="ja-JP" sz="900" dirty="0">
                <a:solidFill>
                  <a:schemeClr val="tx1"/>
                </a:solidFill>
                <a:latin typeface="Arial" panose="020B0604020202020204" pitchFamily="34" charset="0"/>
                <a:cs typeface="Arial" panose="020B0604020202020204" pitchFamily="34" charset="0"/>
              </a:rPr>
              <a:t>20</a:t>
            </a:r>
            <a:r>
              <a:rPr lang="en-US" sz="900" dirty="0">
                <a:solidFill>
                  <a:schemeClr val="tx1"/>
                </a:solidFill>
                <a:latin typeface="Arial" panose="020B0604020202020204" pitchFamily="34" charset="0"/>
                <a:cs typeface="Arial" panose="020B0604020202020204" pitchFamily="34" charset="0"/>
              </a:rPr>
              <a:t> </a:t>
            </a:r>
            <a:r>
              <a:rPr lang="en-US" altLang="ja-JP" sz="900" dirty="0">
                <a:solidFill>
                  <a:schemeClr val="tx1"/>
                </a:solidFill>
                <a:latin typeface="Arial" panose="020B0604020202020204" pitchFamily="34" charset="0"/>
                <a:cs typeface="Arial" panose="020B0604020202020204" pitchFamily="34" charset="0"/>
              </a:rPr>
              <a:t>OZ</a:t>
            </a:r>
            <a:r>
              <a:rPr lang="en-US" altLang="ja-JP" sz="900" dirty="0">
                <a:solidFill>
                  <a:schemeClr val="tx1"/>
                </a:solidFill>
                <a:latin typeface="Arial" panose="020B0604020202020204" pitchFamily="34" charset="0"/>
                <a:ea typeface="BIZ UD明朝 Medium" panose="02020500000000000000" pitchFamily="17" charset="-128"/>
                <a:cs typeface="Arial" panose="020B0604020202020204" pitchFamily="34" charset="0"/>
              </a:rPr>
              <a:t>1</a:t>
            </a:r>
            <a:r>
              <a:rPr lang="en-US" sz="900" dirty="0">
                <a:solidFill>
                  <a:schemeClr val="tx1"/>
                </a:solidFill>
                <a:latin typeface="Arial" panose="020B0604020202020204" pitchFamily="34" charset="0"/>
                <a:cs typeface="Arial" panose="020B0604020202020204" pitchFamily="34" charset="0"/>
              </a:rPr>
              <a:t> Corp. All Right</a:t>
            </a:r>
            <a:r>
              <a:rPr lang="en-US" altLang="ja-JP" sz="900" dirty="0">
                <a:solidFill>
                  <a:schemeClr val="tx1"/>
                </a:solidFill>
                <a:latin typeface="Arial" panose="020B0604020202020204" pitchFamily="34" charset="0"/>
                <a:cs typeface="Arial" panose="020B0604020202020204" pitchFamily="34" charset="0"/>
              </a:rPr>
              <a:t>s</a:t>
            </a:r>
            <a:r>
              <a:rPr lang="en-US" sz="900" dirty="0">
                <a:solidFill>
                  <a:schemeClr val="tx1"/>
                </a:solidFill>
                <a:latin typeface="Arial" panose="020B0604020202020204" pitchFamily="34" charset="0"/>
                <a:cs typeface="Arial" panose="020B0604020202020204" pitchFamily="34" charset="0"/>
              </a:rPr>
              <a:t> Reserved. </a:t>
            </a:r>
          </a:p>
        </p:txBody>
      </p:sp>
      <p:grpSp>
        <p:nvGrpSpPr>
          <p:cNvPr id="14" name="グループ化 13">
            <a:extLst>
              <a:ext uri="{FF2B5EF4-FFF2-40B4-BE49-F238E27FC236}">
                <a16:creationId xmlns:a16="http://schemas.microsoft.com/office/drawing/2014/main" id="{2A8044DB-6BFB-4361-A8BF-751DDEAECD87}"/>
              </a:ext>
            </a:extLst>
          </p:cNvPr>
          <p:cNvGrpSpPr/>
          <p:nvPr userDrawn="1"/>
        </p:nvGrpSpPr>
        <p:grpSpPr>
          <a:xfrm>
            <a:off x="360000" y="6602240"/>
            <a:ext cx="1080000" cy="164496"/>
            <a:chOff x="360000" y="6552000"/>
            <a:chExt cx="1080000" cy="164496"/>
          </a:xfrm>
        </p:grpSpPr>
        <p:sp>
          <p:nvSpPr>
            <p:cNvPr id="12" name="Rectangle 21">
              <a:extLst>
                <a:ext uri="{FF2B5EF4-FFF2-40B4-BE49-F238E27FC236}">
                  <a16:creationId xmlns:a16="http://schemas.microsoft.com/office/drawing/2014/main" id="{16CABE9F-A490-4860-B480-58D296620B67}"/>
                </a:ext>
              </a:extLst>
            </p:cNvPr>
            <p:cNvSpPr/>
            <p:nvPr userDrawn="1"/>
          </p:nvSpPr>
          <p:spPr>
            <a:xfrm>
              <a:off x="417035" y="6567404"/>
              <a:ext cx="965930" cy="138499"/>
            </a:xfrm>
            <a:prstGeom prst="rect">
              <a:avLst/>
            </a:prstGeom>
          </p:spPr>
          <p:txBody>
            <a:bodyPr wrap="square" lIns="0" tIns="0" rIns="0" bIns="0">
              <a:spAutoFit/>
            </a:bodyPr>
            <a:lstStyle/>
            <a:p>
              <a:pPr algn="ctr"/>
              <a:r>
                <a:rPr lang="en-US" sz="900" dirty="0">
                  <a:solidFill>
                    <a:prstClr val="white"/>
                  </a:solidFill>
                  <a:latin typeface="Arial" panose="020B0604020202020204" pitchFamily="34" charset="0"/>
                  <a:cs typeface="Arial" panose="020B0604020202020204" pitchFamily="34" charset="0"/>
                </a:rPr>
                <a:t>CONFIDENTIAL</a:t>
              </a:r>
            </a:p>
          </p:txBody>
        </p:sp>
        <p:sp>
          <p:nvSpPr>
            <p:cNvPr id="13" name="Rectangle 22">
              <a:extLst>
                <a:ext uri="{FF2B5EF4-FFF2-40B4-BE49-F238E27FC236}">
                  <a16:creationId xmlns:a16="http://schemas.microsoft.com/office/drawing/2014/main" id="{68102C0C-67A2-4F91-9688-CEC49E89E424}"/>
                </a:ext>
              </a:extLst>
            </p:cNvPr>
            <p:cNvSpPr/>
            <p:nvPr userDrawn="1"/>
          </p:nvSpPr>
          <p:spPr>
            <a:xfrm>
              <a:off x="360000" y="6552000"/>
              <a:ext cx="1080000" cy="164496"/>
            </a:xfrm>
            <a:prstGeom prst="rect">
              <a:avLst/>
            </a:prstGeom>
            <a:noFill/>
            <a:ln w="3175" cmpd="sng">
              <a:solidFill>
                <a:srgbClr val="FFF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solidFill>
                  <a:schemeClr val="bg1"/>
                </a:solidFill>
              </a:endParaRPr>
            </a:p>
          </p:txBody>
        </p:sp>
      </p:grpSp>
      <p:cxnSp>
        <p:nvCxnSpPr>
          <p:cNvPr id="3" name="直線コネクタ 2">
            <a:extLst>
              <a:ext uri="{FF2B5EF4-FFF2-40B4-BE49-F238E27FC236}">
                <a16:creationId xmlns:a16="http://schemas.microsoft.com/office/drawing/2014/main" id="{12A7398B-E853-4A18-B3C7-651005955297}"/>
              </a:ext>
            </a:extLst>
          </p:cNvPr>
          <p:cNvCxnSpPr>
            <a:cxnSpLocks/>
          </p:cNvCxnSpPr>
          <p:nvPr userDrawn="1"/>
        </p:nvCxnSpPr>
        <p:spPr>
          <a:xfrm>
            <a:off x="0" y="576000"/>
            <a:ext cx="10800000" cy="0"/>
          </a:xfrm>
          <a:prstGeom prst="line">
            <a:avLst/>
          </a:prstGeom>
          <a:ln>
            <a:solidFill>
              <a:srgbClr val="942825"/>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8D0E00AB-FA96-4299-B991-0DF0A3F3E421}"/>
              </a:ext>
            </a:extLst>
          </p:cNvPr>
          <p:cNvPicPr>
            <a:picLocks noChangeAspect="1"/>
          </p:cNvPicPr>
          <p:nvPr userDrawn="1"/>
        </p:nvPicPr>
        <p:blipFill rotWithShape="1">
          <a:blip r:embed="rId7" cstate="screen">
            <a:alphaModFix amt="20000"/>
            <a:extLst>
              <a:ext uri="{28A0092B-C50C-407E-A947-70E740481C1C}">
                <a14:useLocalDpi xmlns:a14="http://schemas.microsoft.com/office/drawing/2010/main" val="0"/>
              </a:ext>
            </a:extLst>
          </a:blip>
          <a:srcRect l="16731" t="24434" r="38212" b="31810"/>
          <a:stretch/>
        </p:blipFill>
        <p:spPr>
          <a:xfrm>
            <a:off x="11015701" y="54468"/>
            <a:ext cx="992778" cy="851648"/>
          </a:xfrm>
          <a:prstGeom prst="rect">
            <a:avLst/>
          </a:prstGeom>
        </p:spPr>
      </p:pic>
    </p:spTree>
    <p:extLst>
      <p:ext uri="{BB962C8B-B14F-4D97-AF65-F5344CB8AC3E}">
        <p14:creationId xmlns:p14="http://schemas.microsoft.com/office/powerpoint/2010/main" val="3596342283"/>
      </p:ext>
    </p:extLst>
  </p:cSld>
  <p:clrMap bg1="lt1" tx1="dk1" bg2="lt2" tx2="dk2" accent1="accent1" accent2="accent2" accent3="accent3" accent4="accent4" accent5="accent5" accent6="accent6" hlink="hlink" folHlink="folHlink"/>
  <p:sldLayoutIdLst>
    <p:sldLayoutId id="2147483776" r:id="rId1"/>
    <p:sldLayoutId id="2147483779" r:id="rId2"/>
    <p:sldLayoutId id="2147483781" r:id="rId3"/>
    <p:sldLayoutId id="2147483782" r:id="rId4"/>
    <p:sldLayoutId id="2147483783"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0FAFD-DD0E-4D07-BCCC-AF9E419CB1E0}"/>
              </a:ext>
            </a:extLst>
          </p:cNvPr>
          <p:cNvSpPr/>
          <p:nvPr userDrawn="1"/>
        </p:nvSpPr>
        <p:spPr>
          <a:xfrm>
            <a:off x="-1" y="1"/>
            <a:ext cx="12192001" cy="493164"/>
          </a:xfrm>
          <a:prstGeom prst="rect">
            <a:avLst/>
          </a:prstGeom>
          <a:solidFill>
            <a:srgbClr val="2A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72D3862-74E3-45D5-BFBC-C7A68890BA6F}"/>
              </a:ext>
            </a:extLst>
          </p:cNvPr>
          <p:cNvPicPr>
            <a:picLocks noChangeAspect="1"/>
          </p:cNvPicPr>
          <p:nvPr userDrawn="1"/>
        </p:nvPicPr>
        <p:blipFill>
          <a:blip r:embed="rId6"/>
          <a:stretch>
            <a:fillRect/>
          </a:stretch>
        </p:blipFill>
        <p:spPr>
          <a:xfrm>
            <a:off x="310435" y="0"/>
            <a:ext cx="1126645" cy="493164"/>
          </a:xfrm>
          <a:prstGeom prst="rect">
            <a:avLst/>
          </a:prstGeom>
        </p:spPr>
      </p:pic>
    </p:spTree>
    <p:extLst>
      <p:ext uri="{BB962C8B-B14F-4D97-AF65-F5344CB8AC3E}">
        <p14:creationId xmlns:p14="http://schemas.microsoft.com/office/powerpoint/2010/main" val="2110109608"/>
      </p:ext>
    </p:extLst>
  </p:cSld>
  <p:clrMap bg1="lt1" tx1="dk1" bg2="lt2" tx2="dk2" accent1="accent1" accent2="accent2" accent3="accent3" accent4="accent4" accent5="accent5" accent6="accent6" hlink="hlink" folHlink="folHlink"/>
  <p:sldLayoutIdLst>
    <p:sldLayoutId id="2147483648" r:id="rId1"/>
    <p:sldLayoutId id="2147483785" r:id="rId2"/>
    <p:sldLayoutId id="2147483792" r:id="rId3"/>
    <p:sldLayoutId id="2147483793" r:id="rId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image" Target="../media/image8.jpeg"/><Relationship Id="rId10" Type="http://schemas.microsoft.com/office/2007/relationships/hdphoto" Target="../media/hdphoto1.wdp"/><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9.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28.png"/><Relationship Id="rId4" Type="http://schemas.openxmlformats.org/officeDocument/2006/relationships/image" Target="../media/image53.png"/><Relationship Id="rId9"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12"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24.png"/><Relationship Id="rId5" Type="http://schemas.openxmlformats.org/officeDocument/2006/relationships/image" Target="../media/image55.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29.png"/><Relationship Id="rId12"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8.png"/><Relationship Id="rId5" Type="http://schemas.openxmlformats.org/officeDocument/2006/relationships/image" Target="../media/image53.png"/><Relationship Id="rId10"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png"/><Relationship Id="rId7" Type="http://schemas.openxmlformats.org/officeDocument/2006/relationships/image" Target="../media/image74.jpe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2.png"/><Relationship Id="rId7" Type="http://schemas.openxmlformats.org/officeDocument/2006/relationships/image" Target="../media/image67.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9.png"/><Relationship Id="rId3" Type="http://schemas.openxmlformats.org/officeDocument/2006/relationships/image" Target="../media/image82.jpeg"/><Relationship Id="rId7" Type="http://schemas.openxmlformats.org/officeDocument/2006/relationships/image" Target="../media/image27.jpeg"/><Relationship Id="rId12" Type="http://schemas.openxmlformats.org/officeDocument/2006/relationships/image" Target="../media/image88.pn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24.png"/><Relationship Id="rId5" Type="http://schemas.openxmlformats.org/officeDocument/2006/relationships/image" Target="../media/image84.jpeg"/><Relationship Id="rId10" Type="http://schemas.openxmlformats.org/officeDocument/2006/relationships/image" Target="../media/image87.jpeg"/><Relationship Id="rId4" Type="http://schemas.openxmlformats.org/officeDocument/2006/relationships/image" Target="../media/image83.jpeg"/><Relationship Id="rId9" Type="http://schemas.openxmlformats.org/officeDocument/2006/relationships/image" Target="../media/image86.pn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jpeg"/><Relationship Id="rId2"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4.png"/><Relationship Id="rId10" Type="http://schemas.openxmlformats.org/officeDocument/2006/relationships/image" Target="../media/image88.png"/><Relationship Id="rId4" Type="http://schemas.openxmlformats.org/officeDocument/2006/relationships/image" Target="../media/image93.pn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24.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wmf"/><Relationship Id="rId10" Type="http://schemas.openxmlformats.org/officeDocument/2006/relationships/image" Target="../media/image40.png"/><Relationship Id="rId4" Type="http://schemas.openxmlformats.org/officeDocument/2006/relationships/oleObject" Target="../embeddings/oleObject1.bin"/><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6DC4A9D-8B2B-4758-AE1E-4EE145B7C190}"/>
              </a:ext>
            </a:extLst>
          </p:cNvPr>
          <p:cNvSpPr/>
          <p:nvPr/>
        </p:nvSpPr>
        <p:spPr>
          <a:xfrm>
            <a:off x="-1" y="-41465"/>
            <a:ext cx="4541265" cy="8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809293" y="4563093"/>
            <a:ext cx="8475890" cy="461665"/>
          </a:xfrm>
          <a:prstGeom prst="rect">
            <a:avLst/>
          </a:prstGeom>
        </p:spPr>
        <p:txBody>
          <a:bodyPr wrap="square">
            <a:spAutoFit/>
          </a:bodyPr>
          <a:lstStyle/>
          <a:p>
            <a:pPr algn="dist"/>
            <a:r>
              <a:rPr lang="ja-JP" altLang="en-US" sz="2400" b="1" dirty="0">
                <a:latin typeface="BIZ UDPゴシック" panose="020B0400000000000000" pitchFamily="50" charset="-128"/>
                <a:ea typeface="BIZ UDPゴシック" panose="020B0400000000000000" pitchFamily="50" charset="-128"/>
              </a:rPr>
              <a:t>大阪府スマートシティ戦略　スーパーアドバイザープロジェクト</a:t>
            </a:r>
          </a:p>
        </p:txBody>
      </p:sp>
      <p:pic>
        <p:nvPicPr>
          <p:cNvPr id="9" name="Picture 2" descr="rogo">
            <a:extLst>
              <a:ext uri="{FF2B5EF4-FFF2-40B4-BE49-F238E27FC236}">
                <a16:creationId xmlns:a16="http://schemas.microsoft.com/office/drawing/2014/main" id="{7F781954-C0D7-4D43-BC08-231FB03275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4438" y="508091"/>
            <a:ext cx="1682211" cy="52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63545" y="142629"/>
            <a:ext cx="1868955" cy="585689"/>
          </a:xfrm>
          <a:prstGeom prst="rect">
            <a:avLst/>
          </a:prstGeom>
          <a:ln>
            <a:noFill/>
          </a:ln>
        </p:spPr>
      </p:pic>
      <p:grpSp>
        <p:nvGrpSpPr>
          <p:cNvPr id="30" name="グループ化 29"/>
          <p:cNvGrpSpPr/>
          <p:nvPr/>
        </p:nvGrpSpPr>
        <p:grpSpPr>
          <a:xfrm>
            <a:off x="809293" y="1389175"/>
            <a:ext cx="10826895" cy="1940476"/>
            <a:chOff x="824296" y="1276849"/>
            <a:chExt cx="11645902" cy="1940476"/>
          </a:xfrm>
        </p:grpSpPr>
        <p:sp>
          <p:nvSpPr>
            <p:cNvPr id="31" name="テキスト ボックス 30"/>
            <p:cNvSpPr txBox="1"/>
            <p:nvPr/>
          </p:nvSpPr>
          <p:spPr>
            <a:xfrm>
              <a:off x="824296" y="1630112"/>
              <a:ext cx="11645902" cy="830997"/>
            </a:xfrm>
            <a:prstGeom prst="rect">
              <a:avLst/>
            </a:prstGeom>
            <a:noFill/>
          </p:spPr>
          <p:txBody>
            <a:bodyPr wrap="square" rtlCol="0">
              <a:spAutoFit/>
            </a:bodyPr>
            <a:lstStyle/>
            <a:p>
              <a:r>
                <a:rPr kumimoji="1" lang="ja-JP" altLang="en-US" sz="4800" b="1" dirty="0">
                  <a:solidFill>
                    <a:srgbClr val="2AC5CA"/>
                  </a:solidFill>
                  <a:latin typeface="Bahnschrift Condensed" panose="020B0502040204020203" pitchFamily="34" charset="0"/>
                </a:rPr>
                <a:t>サービス分科会</a:t>
              </a:r>
            </a:p>
          </p:txBody>
        </p:sp>
        <p:sp>
          <p:nvSpPr>
            <p:cNvPr id="32" name="テキスト ボックス 31"/>
            <p:cNvSpPr txBox="1"/>
            <p:nvPr/>
          </p:nvSpPr>
          <p:spPr>
            <a:xfrm>
              <a:off x="854099" y="1276849"/>
              <a:ext cx="7652316" cy="338554"/>
            </a:xfrm>
            <a:prstGeom prst="rect">
              <a:avLst/>
            </a:prstGeom>
            <a:noFill/>
          </p:spPr>
          <p:txBody>
            <a:bodyPr wrap="square" rtlCol="0">
              <a:spAutoFit/>
            </a:bodyPr>
            <a:lstStyle/>
            <a:p>
              <a:r>
                <a:rPr kumimoji="1" lang="ja-JP" altLang="en-US" sz="1600" b="1" dirty="0">
                  <a:solidFill>
                    <a:srgbClr val="2AC5CA"/>
                  </a:solidFill>
                  <a:latin typeface="BIZ UDPゴシック" panose="020B0400000000000000" pitchFamily="50" charset="-128"/>
                  <a:ea typeface="BIZ UDPゴシック" panose="020B0400000000000000" pitchFamily="50" charset="-128"/>
                </a:rPr>
                <a:t>大阪スマートシティパートナーズフォーラム スーパーアドバイザープロジェクト</a:t>
              </a:r>
            </a:p>
          </p:txBody>
        </p:sp>
        <p:sp>
          <p:nvSpPr>
            <p:cNvPr id="33" name="正方形/長方形 32"/>
            <p:cNvSpPr/>
            <p:nvPr/>
          </p:nvSpPr>
          <p:spPr>
            <a:xfrm>
              <a:off x="824296" y="2293995"/>
              <a:ext cx="8768953" cy="923330"/>
            </a:xfrm>
            <a:prstGeom prst="rect">
              <a:avLst/>
            </a:prstGeom>
          </p:spPr>
          <p:txBody>
            <a:bodyPr wrap="square">
              <a:spAutoFit/>
            </a:bodyPr>
            <a:lstStyle/>
            <a:p>
              <a:pPr lvl="0"/>
              <a:r>
                <a:rPr kumimoji="1" lang="en-US" altLang="ja-JP" sz="5400" b="1" dirty="0">
                  <a:solidFill>
                    <a:srgbClr val="2AC5CA"/>
                  </a:solidFill>
                  <a:latin typeface="Bahnschrift Condensed" panose="020B0502040204020203" pitchFamily="34" charset="0"/>
                </a:rPr>
                <a:t>TOYONO SMART CITY PROJECT</a:t>
              </a:r>
              <a:endParaRPr kumimoji="1" lang="ja-JP" altLang="en-US" sz="5400" b="1" dirty="0">
                <a:solidFill>
                  <a:srgbClr val="2AC5CA"/>
                </a:solidFill>
                <a:latin typeface="Bahnschrift Condensed" panose="020B0502040204020203" pitchFamily="34" charset="0"/>
              </a:endParaRPr>
            </a:p>
          </p:txBody>
        </p:sp>
      </p:grpSp>
      <p:cxnSp>
        <p:nvCxnSpPr>
          <p:cNvPr id="19" name="直線コネクタ 18"/>
          <p:cNvCxnSpPr/>
          <p:nvPr/>
        </p:nvCxnSpPr>
        <p:spPr>
          <a:xfrm>
            <a:off x="651423" y="4498587"/>
            <a:ext cx="81442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58680" y="5049480"/>
            <a:ext cx="81369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図 33">
            <a:extLst>
              <a:ext uri="{FF2B5EF4-FFF2-40B4-BE49-F238E27FC236}">
                <a16:creationId xmlns:a16="http://schemas.microsoft.com/office/drawing/2014/main" id="{1D3A9835-DAFB-49FD-B5B7-55EC8EABB3D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6698" y="5268550"/>
            <a:ext cx="1123474" cy="440402"/>
          </a:xfrm>
          <a:prstGeom prst="rect">
            <a:avLst/>
          </a:prstGeom>
        </p:spPr>
      </p:pic>
      <p:pic>
        <p:nvPicPr>
          <p:cNvPr id="35" name="Picture 4" descr="IB02">
            <a:extLst>
              <a:ext uri="{FF2B5EF4-FFF2-40B4-BE49-F238E27FC236}">
                <a16:creationId xmlns:a16="http://schemas.microsoft.com/office/drawing/2014/main" id="{D4F84078-7C33-4E82-9061-1920235A8A8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151" y="5298394"/>
            <a:ext cx="1733248" cy="380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01_corp_brandlogo_S">
            <a:extLst>
              <a:ext uri="{FF2B5EF4-FFF2-40B4-BE49-F238E27FC236}">
                <a16:creationId xmlns:a16="http://schemas.microsoft.com/office/drawing/2014/main" id="{0D3D97B1-0994-487B-9F9E-4602A622509F}"/>
              </a:ext>
            </a:extLst>
          </p:cNvPr>
          <p:cNvPicPr>
            <a:picLocks noChangeAspect="1" noChangeArrowheads="1"/>
          </p:cNvPicPr>
          <p:nvPr/>
        </p:nvPicPr>
        <p:blipFill>
          <a:blip r:embed="rId6" cstate="print">
            <a:clrChange>
              <a:clrFrom>
                <a:srgbClr val="FAFEFD"/>
              </a:clrFrom>
              <a:clrTo>
                <a:srgbClr val="FAFEFD">
                  <a:alpha val="0"/>
                </a:srgbClr>
              </a:clrTo>
            </a:clrChange>
            <a:extLst>
              <a:ext uri="{28A0092B-C50C-407E-A947-70E740481C1C}">
                <a14:useLocalDpi xmlns:a14="http://schemas.microsoft.com/office/drawing/2010/main" val="0"/>
              </a:ext>
            </a:extLst>
          </a:blip>
          <a:srcRect/>
          <a:stretch>
            <a:fillRect/>
          </a:stretch>
        </p:blipFill>
        <p:spPr bwMode="auto">
          <a:xfrm>
            <a:off x="6416590" y="5365043"/>
            <a:ext cx="1137725" cy="247416"/>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A6BEB4A6-D2F6-4DFC-99C0-0D54595C84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6817" y="5337392"/>
            <a:ext cx="1433463" cy="302719"/>
          </a:xfrm>
          <a:prstGeom prst="rect">
            <a:avLst/>
          </a:prstGeom>
        </p:spPr>
      </p:pic>
      <p:pic>
        <p:nvPicPr>
          <p:cNvPr id="39" name="Picture 16" descr="りそな銀行">
            <a:extLst>
              <a:ext uri="{FF2B5EF4-FFF2-40B4-BE49-F238E27FC236}">
                <a16:creationId xmlns:a16="http://schemas.microsoft.com/office/drawing/2014/main" id="{CBA731B5-FA4B-4272-8F5A-4FB52BB644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732" y="5165003"/>
            <a:ext cx="647496" cy="647496"/>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80C4D50C-1AA6-41CD-98CD-06D0AD9E09F2}"/>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a:stretch/>
        </p:blipFill>
        <p:spPr>
          <a:xfrm>
            <a:off x="11522774" y="6249717"/>
            <a:ext cx="583875" cy="469326"/>
          </a:xfrm>
          <a:prstGeom prst="rect">
            <a:avLst/>
          </a:prstGeom>
        </p:spPr>
      </p:pic>
      <p:sp>
        <p:nvSpPr>
          <p:cNvPr id="11" name="テキスト ボックス 10">
            <a:extLst>
              <a:ext uri="{FF2B5EF4-FFF2-40B4-BE49-F238E27FC236}">
                <a16:creationId xmlns:a16="http://schemas.microsoft.com/office/drawing/2014/main" id="{BFD9A9A8-334D-4D90-B6DE-5EEA5F8FC94F}"/>
              </a:ext>
            </a:extLst>
          </p:cNvPr>
          <p:cNvSpPr txBox="1"/>
          <p:nvPr/>
        </p:nvSpPr>
        <p:spPr>
          <a:xfrm>
            <a:off x="9953114" y="6349711"/>
            <a:ext cx="1569660" cy="369332"/>
          </a:xfrm>
          <a:prstGeom prst="rect">
            <a:avLst/>
          </a:prstGeom>
          <a:noFill/>
        </p:spPr>
        <p:txBody>
          <a:bodyPr wrap="none" rtlCol="0">
            <a:spAutoFit/>
          </a:bodyPr>
          <a:lstStyle/>
          <a:p>
            <a:r>
              <a:rPr kumimoji="1" lang="en-US" altLang="ja-JP" dirty="0"/>
              <a:t>Supported by</a:t>
            </a:r>
            <a:endParaRPr kumimoji="1" lang="ja-JP" altLang="en-US" dirty="0"/>
          </a:p>
        </p:txBody>
      </p:sp>
      <p:pic>
        <p:nvPicPr>
          <p:cNvPr id="21" name="図 20">
            <a:extLst>
              <a:ext uri="{FF2B5EF4-FFF2-40B4-BE49-F238E27FC236}">
                <a16:creationId xmlns:a16="http://schemas.microsoft.com/office/drawing/2014/main" id="{4D7C64BE-DB36-4B83-BCAA-66CB6535C28F}"/>
              </a:ext>
            </a:extLst>
          </p:cNvPr>
          <p:cNvPicPr>
            <a:picLocks noChangeAspect="1"/>
          </p:cNvPicPr>
          <p:nvPr/>
        </p:nvPicPr>
        <p:blipFill>
          <a:blip r:embed="rId11"/>
          <a:stretch>
            <a:fillRect/>
          </a:stretch>
        </p:blipFill>
        <p:spPr>
          <a:xfrm>
            <a:off x="0" y="-15715"/>
            <a:ext cx="2488143" cy="1089131"/>
          </a:xfrm>
          <a:prstGeom prst="rect">
            <a:avLst/>
          </a:prstGeom>
        </p:spPr>
      </p:pic>
    </p:spTree>
    <p:extLst>
      <p:ext uri="{BB962C8B-B14F-4D97-AF65-F5344CB8AC3E}">
        <p14:creationId xmlns:p14="http://schemas.microsoft.com/office/powerpoint/2010/main" val="1288500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B7D1E67-53F0-400B-A730-BD62A194C476}"/>
              </a:ext>
            </a:extLst>
          </p:cNvPr>
          <p:cNvSpPr txBox="1"/>
          <p:nvPr/>
        </p:nvSpPr>
        <p:spPr>
          <a:xfrm>
            <a:off x="172091" y="819954"/>
            <a:ext cx="11530173" cy="54476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リーダー：　三井住友海上</a:t>
            </a:r>
            <a:b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br>
            <a:r>
              <a:rPr lang="ja-JP" altLang="en-US" sz="1200" dirty="0">
                <a:solidFill>
                  <a:srgbClr val="333333"/>
                </a:solidFill>
                <a:latin typeface="Lato"/>
                <a:ea typeface="BIZ UDゴシック"/>
              </a:rPr>
              <a:t>参加：　</a:t>
            </a:r>
            <a:r>
              <a:rPr lang="en-US" altLang="ja-JP" sz="1200" b="0" i="0" dirty="0">
                <a:solidFill>
                  <a:srgbClr val="333333"/>
                </a:solidFill>
                <a:effectLst/>
                <a:latin typeface="Lato" panose="020F0502020204030203" pitchFamily="34" charset="0"/>
              </a:rPr>
              <a:t>Green </a:t>
            </a:r>
            <a:r>
              <a:rPr lang="en-US" altLang="ja-JP" sz="1200" b="0" i="0" dirty="0" err="1">
                <a:solidFill>
                  <a:srgbClr val="333333"/>
                </a:solidFill>
                <a:effectLst/>
                <a:latin typeface="Lato" panose="020F0502020204030203" pitchFamily="34" charset="0"/>
              </a:rPr>
              <a:t>Bioanalytics</a:t>
            </a:r>
            <a:r>
              <a:rPr lang="ja-JP" altLang="en-US" sz="1200" b="0" i="0" dirty="0">
                <a:solidFill>
                  <a:srgbClr val="333333"/>
                </a:solidFill>
                <a:effectLst/>
                <a:latin typeface="Lato" panose="020F0502020204030203" pitchFamily="34" charset="0"/>
              </a:rPr>
              <a:t>、ビューティー ヘルス ラボ マリア、</a:t>
            </a:r>
            <a:r>
              <a:rPr lang="en-US" altLang="ja-JP" sz="1200" b="0" i="0" dirty="0">
                <a:solidFill>
                  <a:srgbClr val="333333"/>
                </a:solidFill>
                <a:effectLst/>
                <a:latin typeface="Lato" panose="020F0502020204030203" pitchFamily="34" charset="0"/>
              </a:rPr>
              <a:t>OZ1</a:t>
            </a:r>
            <a:r>
              <a:rPr lang="ja-JP" altLang="en-US" sz="1200" b="0" i="0" dirty="0">
                <a:solidFill>
                  <a:srgbClr val="333333"/>
                </a:solidFill>
                <a:effectLst/>
                <a:latin typeface="Lato" panose="020F0502020204030203" pitchFamily="34" charset="0"/>
              </a:rPr>
              <a:t>、</a:t>
            </a:r>
            <a:r>
              <a:rPr lang="en-US" altLang="ja-JP" sz="1200" b="0" i="0" dirty="0">
                <a:solidFill>
                  <a:srgbClr val="333333"/>
                </a:solidFill>
                <a:effectLst/>
                <a:latin typeface="Lato" panose="020F0502020204030203" pitchFamily="34" charset="0"/>
              </a:rPr>
              <a:t>EMC Healthcare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u="none" strike="noStrike" kern="1200" cap="none" spc="0" normalizeH="0" baseline="0" noProof="0" dirty="0">
                <a:ln>
                  <a:noFill/>
                </a:ln>
                <a:solidFill>
                  <a:srgbClr val="333333"/>
                </a:solidFill>
                <a:uLnTx/>
                <a:uFillTx/>
                <a:latin typeface="Lato" panose="020F0502020204030203" pitchFamily="34" charset="0"/>
                <a:ea typeface="BIZ UDゴシック"/>
                <a:cs typeface="+mn-cs"/>
              </a:rPr>
              <a:t>　　　　（今後：日東電工、小林製薬、りそな銀行（対話ロボット）？）</a:t>
            </a:r>
            <a:endParaRPr kumimoji="0" lang="en-US" altLang="ja-JP" sz="1200" u="none" strike="noStrike" kern="1200" cap="none" spc="0" normalizeH="0" baseline="0" noProof="0" dirty="0">
              <a:ln>
                <a:noFill/>
              </a:ln>
              <a:solidFill>
                <a:srgbClr val="333333"/>
              </a:solidFill>
              <a:uLnTx/>
              <a:uFillTx/>
              <a:latin typeface="Lato" panose="020F0502020204030203" pitchFamily="34" charset="0"/>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srgbClr val="333333"/>
                </a:solidFill>
                <a:latin typeface="Lato" panose="020F0502020204030203" pitchFamily="34" charset="0"/>
                <a:ea typeface="BIZ UDゴシック"/>
              </a:rPr>
              <a:t>日程：　現状随時ヘルスラボ主導で不定期</a:t>
            </a:r>
            <a:r>
              <a:rPr lang="en-US" altLang="ja-JP" sz="1200" dirty="0">
                <a:solidFill>
                  <a:srgbClr val="333333"/>
                </a:solidFill>
                <a:latin typeface="Lato" panose="020F0502020204030203" pitchFamily="34" charset="0"/>
                <a:ea typeface="BIZ UDゴシック"/>
              </a:rPr>
              <a:t>Meeting</a:t>
            </a:r>
            <a:r>
              <a:rPr lang="ja-JP" altLang="en-US" sz="1200" dirty="0">
                <a:solidFill>
                  <a:srgbClr val="333333"/>
                </a:solidFill>
                <a:latin typeface="Lato" panose="020F0502020204030203" pitchFamily="34" charset="0"/>
                <a:ea typeface="BIZ UDゴシック"/>
              </a:rPr>
              <a:t>中</a:t>
            </a:r>
            <a:br>
              <a:rPr kumimoji="0" lang="en-US" altLang="ja-JP" sz="1200" u="none" strike="noStrike" kern="1200" cap="none" spc="0" normalizeH="0" baseline="0" noProof="0" dirty="0">
                <a:ln>
                  <a:noFill/>
                </a:ln>
                <a:solidFill>
                  <a:srgbClr val="333333"/>
                </a:solidFill>
                <a:uLnTx/>
                <a:uFillTx/>
                <a:latin typeface="Lato" panose="020F0502020204030203" pitchFamily="34" charset="0"/>
                <a:ea typeface="BIZ UDゴシック"/>
                <a:cs typeface="+mn-cs"/>
              </a:rPr>
            </a:b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ヘルスケア</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ヘルスラボ（</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AI</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ロボ使ったり）通いの場で行う。</a:t>
            </a:r>
            <a:b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b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⇒通いの場は既存の</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6</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か所を使う。定期的に通う。</a:t>
            </a:r>
            <a:b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b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Docomo</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のモビリティも使えるかと思う。（場所などあるとよい。</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6</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か所のデータ、人数）</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⇒イベントはリビングラボ</a:t>
            </a:r>
            <a:b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b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・大阪大学のメニュー</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まずは決まったデータから（</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a:</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保健＋ウェアラブル）→（</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b:a</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＋体組成計など）→（</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c:</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その他データ）。今後生活データ（買物データなど）</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・保健課が進めているモノ（まち課は</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Watch</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産官学以外におけるイベントは？</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・現状まだ練れていない状態なので今後検討</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・タニタは</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3-5</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年で国の補助や予算を組み入れながら。大阪大学との棲み分けも必要</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体組成計などのデータも豊能町、大阪大学など入れながら検討。</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a:t>
            </a:r>
            <a: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t>40</a:t>
            </a: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歳や成人向けが保険課中心。お母さんや子供は母子系のカテゴリ。</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⇒現課が絡むもの、街全体としてみるものは企業も意識</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⇒集まったデータをどうするか？　</a:t>
            </a:r>
            <a:br>
              <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rPr>
            </a:b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⇒今後、分科会で色々とアイデアだししながら纏めて行く⇒三井住友海上リーダー</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333333"/>
                </a:solidFill>
                <a:effectLst/>
                <a:uLnTx/>
                <a:uFillTx/>
                <a:latin typeface="Lato"/>
                <a:ea typeface="BIZ UDゴシック"/>
                <a:cs typeface="+mn-cs"/>
              </a:rPr>
              <a:t>　</a:t>
            </a:r>
            <a:endParaRPr kumimoji="0"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333333"/>
                </a:solidFill>
                <a:effectLst/>
                <a:uLnTx/>
                <a:uFillTx/>
                <a:latin typeface="Lato"/>
                <a:ea typeface="BIZ UDゴシック"/>
                <a:cs typeface="+mn-cs"/>
              </a:rPr>
              <a:t>　　＊アプリ：タニタ、ココカラダイアリー、フレイル歩数アプリなど</a:t>
            </a:r>
            <a:endParaRPr kumimoji="1"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333333"/>
                </a:solidFill>
                <a:effectLst/>
                <a:uLnTx/>
                <a:uFillTx/>
                <a:latin typeface="Lato"/>
                <a:ea typeface="BIZ UDゴシック"/>
                <a:cs typeface="+mn-cs"/>
              </a:rPr>
              <a:t>　　　　タニタ：　図書館やリビングラボでの配置も検討</a:t>
            </a:r>
            <a:endParaRPr kumimoji="1"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333333"/>
              </a:solidFill>
              <a:latin typeface="Lato"/>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333333"/>
                </a:solidFill>
                <a:effectLst/>
                <a:uLnTx/>
                <a:uFillTx/>
                <a:latin typeface="Lato"/>
                <a:ea typeface="BIZ UDゴシック"/>
                <a:cs typeface="+mn-cs"/>
              </a:rPr>
              <a:t>　　</a:t>
            </a:r>
            <a:r>
              <a:rPr kumimoji="1" lang="en-US" altLang="ja-JP" sz="1200" b="0" i="0" u="none" strike="noStrike" kern="1200" cap="none" spc="0" normalizeH="0" baseline="0" noProof="0" dirty="0">
                <a:ln>
                  <a:noFill/>
                </a:ln>
                <a:solidFill>
                  <a:srgbClr val="333333"/>
                </a:solidFill>
                <a:effectLst/>
                <a:uLnTx/>
                <a:uFillTx/>
                <a:latin typeface="Lato"/>
                <a:ea typeface="BIZ UDゴシック"/>
                <a:cs typeface="+mn-cs"/>
              </a:rPr>
              <a:t>VIVEO</a:t>
            </a:r>
            <a:r>
              <a:rPr kumimoji="1" lang="ja-JP" altLang="en-US" sz="1200" b="0" i="0" u="none" strike="noStrike" kern="1200" cap="none" spc="0" normalizeH="0" baseline="0" noProof="0" dirty="0">
                <a:ln>
                  <a:noFill/>
                </a:ln>
                <a:solidFill>
                  <a:srgbClr val="333333"/>
                </a:solidFill>
                <a:effectLst/>
                <a:uLnTx/>
                <a:uFillTx/>
                <a:latin typeface="Lato"/>
                <a:ea typeface="BIZ UDゴシック"/>
                <a:cs typeface="+mn-cs"/>
              </a:rPr>
              <a:t>のヘルスケア活用</a:t>
            </a:r>
            <a:endParaRPr kumimoji="1"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333333"/>
                </a:solidFill>
                <a:latin typeface="Lato"/>
                <a:ea typeface="BIZ UDゴシック"/>
              </a:rPr>
              <a:t>　　　・ヘルスケアで利用者と保健師をつなぎ、ヘルスケアでの利用から医療連携も考える。</a:t>
            </a:r>
            <a:endParaRPr kumimoji="1" lang="en-US" altLang="ja-JP" sz="1200" dirty="0">
              <a:solidFill>
                <a:srgbClr val="333333"/>
              </a:solidFill>
              <a:latin typeface="Lato"/>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333333"/>
                </a:solidFill>
                <a:effectLst/>
                <a:uLnTx/>
                <a:uFillTx/>
                <a:latin typeface="Lato"/>
                <a:ea typeface="BIZ UDゴシック"/>
                <a:cs typeface="+mn-cs"/>
              </a:rPr>
              <a:t>　　　　（ゆくゆく医療連携）</a:t>
            </a:r>
            <a:endParaRPr kumimoji="1" lang="en-US" altLang="ja-JP" sz="1200" b="0" i="0" u="none" strike="noStrike" kern="1200" cap="none" spc="0" normalizeH="0" baseline="0" noProof="0" dirty="0">
              <a:ln>
                <a:noFill/>
              </a:ln>
              <a:solidFill>
                <a:srgbClr val="333333"/>
              </a:solidFill>
              <a:effectLst/>
              <a:uLnTx/>
              <a:uFillTx/>
              <a:latin typeface="Lato"/>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srgbClr val="333333"/>
                </a:solidFill>
                <a:latin typeface="Lato"/>
                <a:ea typeface="BIZ UDゴシック"/>
              </a:rPr>
              <a:t>　　　・予約とモビリティを結び付けも、今後都市</a:t>
            </a:r>
            <a:r>
              <a:rPr kumimoji="1" lang="en-US" altLang="ja-JP" sz="1200" dirty="0">
                <a:solidFill>
                  <a:srgbClr val="333333"/>
                </a:solidFill>
                <a:latin typeface="Lato"/>
                <a:ea typeface="BIZ UDゴシック"/>
              </a:rPr>
              <a:t>OS</a:t>
            </a:r>
            <a:r>
              <a:rPr kumimoji="1" lang="ja-JP" altLang="en-US" sz="1200" dirty="0">
                <a:solidFill>
                  <a:srgbClr val="333333"/>
                </a:solidFill>
                <a:latin typeface="Lato"/>
                <a:ea typeface="BIZ UDゴシック"/>
              </a:rPr>
              <a:t>を活用して対応も検討</a:t>
            </a:r>
            <a:endParaRPr kumimoji="1" lang="en-US" altLang="ja-JP" sz="1200" b="0" i="0" u="none" strike="noStrike" kern="1200" cap="none" spc="0" normalizeH="0" baseline="0" noProof="0" dirty="0">
              <a:ln>
                <a:noFill/>
              </a:ln>
              <a:solidFill>
                <a:prstClr val="black"/>
              </a:solidFill>
              <a:effectLst/>
              <a:uLnTx/>
              <a:uFillTx/>
              <a:latin typeface="BIZ UDゴシック"/>
              <a:ea typeface="BIZ UDゴシック"/>
              <a:cs typeface="+mn-cs"/>
            </a:endParaRPr>
          </a:p>
        </p:txBody>
      </p:sp>
    </p:spTree>
    <p:extLst>
      <p:ext uri="{BB962C8B-B14F-4D97-AF65-F5344CB8AC3E}">
        <p14:creationId xmlns:p14="http://schemas.microsoft.com/office/powerpoint/2010/main" val="417516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a:extLst>
              <a:ext uri="{FF2B5EF4-FFF2-40B4-BE49-F238E27FC236}">
                <a16:creationId xmlns:a16="http://schemas.microsoft.com/office/drawing/2014/main" id="{603EDBF6-A0D6-44C6-8D5E-9E81C2220B97}"/>
              </a:ext>
            </a:extLst>
          </p:cNvPr>
          <p:cNvSpPr/>
          <p:nvPr/>
        </p:nvSpPr>
        <p:spPr>
          <a:xfrm>
            <a:off x="7528927" y="3097719"/>
            <a:ext cx="847450" cy="65822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51" name="四角形: 角を丸くする 50">
            <a:extLst>
              <a:ext uri="{FF2B5EF4-FFF2-40B4-BE49-F238E27FC236}">
                <a16:creationId xmlns:a16="http://schemas.microsoft.com/office/drawing/2014/main" id="{72F08382-92DA-4A36-9850-6243D0ADB7C9}"/>
              </a:ext>
            </a:extLst>
          </p:cNvPr>
          <p:cNvSpPr/>
          <p:nvPr/>
        </p:nvSpPr>
        <p:spPr>
          <a:xfrm>
            <a:off x="6290528" y="4417275"/>
            <a:ext cx="1728192" cy="1158312"/>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38" name="直線コネクタ 37">
            <a:extLst>
              <a:ext uri="{FF2B5EF4-FFF2-40B4-BE49-F238E27FC236}">
                <a16:creationId xmlns:a16="http://schemas.microsoft.com/office/drawing/2014/main" id="{686931B5-B5C1-4946-B66B-DABD0487914A}"/>
              </a:ext>
            </a:extLst>
          </p:cNvPr>
          <p:cNvCxnSpPr>
            <a:cxnSpLocks/>
            <a:stCxn id="4110" idx="0"/>
            <a:endCxn id="6" idx="2"/>
          </p:cNvCxnSpPr>
          <p:nvPr/>
        </p:nvCxnSpPr>
        <p:spPr>
          <a:xfrm flipV="1">
            <a:off x="2530717" y="3490815"/>
            <a:ext cx="3955" cy="1158931"/>
          </a:xfrm>
          <a:prstGeom prst="line">
            <a:avLst/>
          </a:prstGeom>
          <a:ln w="28575"/>
        </p:spPr>
        <p:style>
          <a:lnRef idx="1">
            <a:schemeClr val="dk1"/>
          </a:lnRef>
          <a:fillRef idx="0">
            <a:schemeClr val="dk1"/>
          </a:fillRef>
          <a:effectRef idx="0">
            <a:schemeClr val="dk1"/>
          </a:effectRef>
          <a:fontRef idx="minor">
            <a:schemeClr val="tx1"/>
          </a:fontRef>
        </p:style>
      </p:cxn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5"/>
            <a:ext cx="8784978" cy="769441"/>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5</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子育てしやすい環境整備サービス提供</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子どもを育てやすい環境づくりとして、子どもの遊び場・保護者の憩の場づくりなど、コミュニティを醸成させ、地域課題の解決を促しま</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す。</a:t>
            </a:r>
          </a:p>
          <a:p>
            <a:pPr marR="44450" indent="127000">
              <a:tabLst>
                <a:tab pos="2700020" algn="ctr"/>
                <a:tab pos="5400040" algn="r"/>
              </a:tabLst>
            </a:pPr>
            <a:endParaRPr lang="ja-JP" altLang="ja-JP" sz="1100" kern="100" dirty="0">
              <a:latin typeface="+mj-ea"/>
              <a:ea typeface="+mj-ea"/>
              <a:cs typeface="Meiryo UI" panose="020B0604030504040204" pitchFamily="50" charset="-128"/>
            </a:endParaRPr>
          </a:p>
        </p:txBody>
      </p:sp>
      <p:pic>
        <p:nvPicPr>
          <p:cNvPr id="16" name="図 15">
            <a:extLst>
              <a:ext uri="{FF2B5EF4-FFF2-40B4-BE49-F238E27FC236}">
                <a16:creationId xmlns:a16="http://schemas.microsoft.com/office/drawing/2014/main" id="{9F208221-4DBD-4CDE-8922-308686C3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714" y="2722395"/>
            <a:ext cx="1379981" cy="1033653"/>
          </a:xfrm>
          <a:prstGeom prst="rect">
            <a:avLst/>
          </a:prstGeom>
        </p:spPr>
      </p:pic>
      <p:sp>
        <p:nvSpPr>
          <p:cNvPr id="17" name="正方形/長方形 16">
            <a:extLst>
              <a:ext uri="{FF2B5EF4-FFF2-40B4-BE49-F238E27FC236}">
                <a16:creationId xmlns:a16="http://schemas.microsoft.com/office/drawing/2014/main" id="{03B2F799-85BB-47A9-BC63-59E62D218F5A}"/>
              </a:ext>
            </a:extLst>
          </p:cNvPr>
          <p:cNvSpPr/>
          <p:nvPr/>
        </p:nvSpPr>
        <p:spPr>
          <a:xfrm>
            <a:off x="3538705" y="2651371"/>
            <a:ext cx="1512168" cy="1196269"/>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AE2AB47D-C7FC-405A-982E-E3A4DFE3A88D}"/>
              </a:ext>
            </a:extLst>
          </p:cNvPr>
          <p:cNvSpPr txBox="1"/>
          <p:nvPr/>
        </p:nvSpPr>
        <p:spPr>
          <a:xfrm>
            <a:off x="3357674" y="2362896"/>
            <a:ext cx="1943161"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リビングラボ利用者データ</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100" name="Picture 4" descr="お母さんと子供のイラスト（男の子）">
            <a:extLst>
              <a:ext uri="{FF2B5EF4-FFF2-40B4-BE49-F238E27FC236}">
                <a16:creationId xmlns:a16="http://schemas.microsoft.com/office/drawing/2014/main" id="{8E1955DC-B0FF-42BC-8F44-59F6FB8143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6690" y="4604891"/>
            <a:ext cx="596198" cy="85171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37FBADF3-E827-40EC-A46D-9FBC21A06BEE}"/>
              </a:ext>
            </a:extLst>
          </p:cNvPr>
          <p:cNvPicPr>
            <a:picLocks noChangeAspect="1"/>
          </p:cNvPicPr>
          <p:nvPr/>
        </p:nvPicPr>
        <p:blipFill rotWithShape="1">
          <a:blip r:embed="rId4"/>
          <a:srcRect l="41088" t="53236" r="44488" b="20726"/>
          <a:stretch/>
        </p:blipFill>
        <p:spPr>
          <a:xfrm>
            <a:off x="5988420" y="2651371"/>
            <a:ext cx="1235261" cy="1196269"/>
          </a:xfrm>
          <a:prstGeom prst="rect">
            <a:avLst/>
          </a:prstGeom>
        </p:spPr>
      </p:pic>
      <p:sp>
        <p:nvSpPr>
          <p:cNvPr id="24" name="テキスト ボックス 23">
            <a:extLst>
              <a:ext uri="{FF2B5EF4-FFF2-40B4-BE49-F238E27FC236}">
                <a16:creationId xmlns:a16="http://schemas.microsoft.com/office/drawing/2014/main" id="{B5E29F09-09EC-4BCC-8D87-2930249C9A74}"/>
              </a:ext>
            </a:extLst>
          </p:cNvPr>
          <p:cNvSpPr txBox="1"/>
          <p:nvPr/>
        </p:nvSpPr>
        <p:spPr>
          <a:xfrm>
            <a:off x="5879976" y="2362896"/>
            <a:ext cx="1741182"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コミュニティ支援データ</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75C334D7-FE71-493C-AE11-AF88FA3E0739}"/>
              </a:ext>
            </a:extLst>
          </p:cNvPr>
          <p:cNvPicPr>
            <a:picLocks noChangeAspect="1"/>
          </p:cNvPicPr>
          <p:nvPr/>
        </p:nvPicPr>
        <p:blipFill rotWithShape="1">
          <a:blip r:embed="rId5"/>
          <a:srcRect l="9050" t="37369" r="78350" b="48761"/>
          <a:stretch/>
        </p:blipFill>
        <p:spPr>
          <a:xfrm>
            <a:off x="1958607" y="2810416"/>
            <a:ext cx="1152128" cy="680399"/>
          </a:xfrm>
          <a:prstGeom prst="rect">
            <a:avLst/>
          </a:prstGeom>
        </p:spPr>
      </p:pic>
      <p:sp>
        <p:nvSpPr>
          <p:cNvPr id="27" name="テキスト ボックス 26">
            <a:extLst>
              <a:ext uri="{FF2B5EF4-FFF2-40B4-BE49-F238E27FC236}">
                <a16:creationId xmlns:a16="http://schemas.microsoft.com/office/drawing/2014/main" id="{DED3032C-7012-4479-99C0-5D2EF0533636}"/>
              </a:ext>
            </a:extLst>
          </p:cNvPr>
          <p:cNvSpPr txBox="1"/>
          <p:nvPr/>
        </p:nvSpPr>
        <p:spPr>
          <a:xfrm>
            <a:off x="1703513" y="2581502"/>
            <a:ext cx="169148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行政子育て支援データ</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104" name="Picture 8" descr="帰宅する女の子のイラスト">
            <a:extLst>
              <a:ext uri="{FF2B5EF4-FFF2-40B4-BE49-F238E27FC236}">
                <a16:creationId xmlns:a16="http://schemas.microsoft.com/office/drawing/2014/main" id="{28C46721-550A-49EA-93FE-1B18DC9BED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056"/>
          <a:stretch/>
        </p:blipFill>
        <p:spPr bwMode="auto">
          <a:xfrm>
            <a:off x="8977268" y="4476002"/>
            <a:ext cx="504056" cy="9395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3人乗りするお母さんと子供達のイラスト">
            <a:extLst>
              <a:ext uri="{FF2B5EF4-FFF2-40B4-BE49-F238E27FC236}">
                <a16:creationId xmlns:a16="http://schemas.microsoft.com/office/drawing/2014/main" id="{206084A8-CB58-49DF-B011-3F6DA44608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4408" y="4520118"/>
            <a:ext cx="851711" cy="851711"/>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C2394B9D-D397-42C6-AD12-8017CF2F02F4}"/>
              </a:ext>
            </a:extLst>
          </p:cNvPr>
          <p:cNvSpPr/>
          <p:nvPr/>
        </p:nvSpPr>
        <p:spPr>
          <a:xfrm>
            <a:off x="8496424" y="3204016"/>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BIZ UDPゴシック" panose="020B0400000000000000" pitchFamily="50" charset="-128"/>
                <a:ea typeface="BIZ UDPゴシック" panose="020B0400000000000000" pitchFamily="50" charset="-128"/>
              </a:rPr>
              <a:t>Bitkey</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（スマートロック）</a:t>
            </a:r>
          </a:p>
        </p:txBody>
      </p:sp>
      <p:cxnSp>
        <p:nvCxnSpPr>
          <p:cNvPr id="31" name="直線コネクタ 30">
            <a:extLst>
              <a:ext uri="{FF2B5EF4-FFF2-40B4-BE49-F238E27FC236}">
                <a16:creationId xmlns:a16="http://schemas.microsoft.com/office/drawing/2014/main" id="{E281F14C-07EC-4C48-AACF-B47A0C1CCB9E}"/>
              </a:ext>
            </a:extLst>
          </p:cNvPr>
          <p:cNvCxnSpPr>
            <a:cxnSpLocks/>
            <a:endCxn id="30" idx="2"/>
          </p:cNvCxnSpPr>
          <p:nvPr/>
        </p:nvCxnSpPr>
        <p:spPr>
          <a:xfrm flipV="1">
            <a:off x="9216504" y="3708072"/>
            <a:ext cx="0" cy="321294"/>
          </a:xfrm>
          <a:prstGeom prst="line">
            <a:avLst/>
          </a:prstGeom>
          <a:ln w="28575"/>
        </p:spPr>
        <p:style>
          <a:lnRef idx="1">
            <a:schemeClr val="dk1"/>
          </a:lnRef>
          <a:fillRef idx="0">
            <a:schemeClr val="dk1"/>
          </a:fillRef>
          <a:effectRef idx="0">
            <a:schemeClr val="dk1"/>
          </a:effectRef>
          <a:fontRef idx="minor">
            <a:schemeClr val="tx1"/>
          </a:fontRef>
        </p:style>
      </p:cxnSp>
      <p:pic>
        <p:nvPicPr>
          <p:cNvPr id="32" name="Picture 10" descr="家のイラスト2">
            <a:extLst>
              <a:ext uri="{FF2B5EF4-FFF2-40B4-BE49-F238E27FC236}">
                <a16:creationId xmlns:a16="http://schemas.microsoft.com/office/drawing/2014/main" id="{03C5C7E9-B4C8-47F8-B299-4804C4CAFE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22846" y="2293603"/>
            <a:ext cx="787317" cy="763697"/>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線コネクタ 32">
            <a:extLst>
              <a:ext uri="{FF2B5EF4-FFF2-40B4-BE49-F238E27FC236}">
                <a16:creationId xmlns:a16="http://schemas.microsoft.com/office/drawing/2014/main" id="{7298FD89-A134-4F48-B387-59AB17425C4C}"/>
              </a:ext>
            </a:extLst>
          </p:cNvPr>
          <p:cNvCxnSpPr>
            <a:cxnSpLocks/>
            <a:stCxn id="30" idx="0"/>
            <a:endCxn id="32" idx="2"/>
          </p:cNvCxnSpPr>
          <p:nvPr/>
        </p:nvCxnSpPr>
        <p:spPr>
          <a:xfrm flipV="1">
            <a:off x="9216504" y="3057300"/>
            <a:ext cx="0" cy="146717"/>
          </a:xfrm>
          <a:prstGeom prst="line">
            <a:avLst/>
          </a:prstGeom>
          <a:ln w="28575"/>
        </p:spPr>
        <p:style>
          <a:lnRef idx="1">
            <a:schemeClr val="dk1"/>
          </a:lnRef>
          <a:fillRef idx="0">
            <a:schemeClr val="dk1"/>
          </a:fillRef>
          <a:effectRef idx="0">
            <a:schemeClr val="dk1"/>
          </a:effectRef>
          <a:fontRef idx="minor">
            <a:schemeClr val="tx1"/>
          </a:fontRef>
        </p:style>
      </p:cxnSp>
      <p:pic>
        <p:nvPicPr>
          <p:cNvPr id="4108" name="Picture 12" descr="エプロン姿のお母さんのイラスト">
            <a:extLst>
              <a:ext uri="{FF2B5EF4-FFF2-40B4-BE49-F238E27FC236}">
                <a16:creationId xmlns:a16="http://schemas.microsoft.com/office/drawing/2014/main" id="{EF50BDBA-9A00-4C7C-AA52-F698103416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8321" y="4491811"/>
            <a:ext cx="504056" cy="93343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スマホの画面を見せる人のイラスト（女性）">
            <a:extLst>
              <a:ext uri="{FF2B5EF4-FFF2-40B4-BE49-F238E27FC236}">
                <a16:creationId xmlns:a16="http://schemas.microsoft.com/office/drawing/2014/main" id="{341437DA-0931-4692-8C4D-BC6CDE6F2C2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6230" y="4649746"/>
            <a:ext cx="768973" cy="8517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コネクタ 40">
            <a:extLst>
              <a:ext uri="{FF2B5EF4-FFF2-40B4-BE49-F238E27FC236}">
                <a16:creationId xmlns:a16="http://schemas.microsoft.com/office/drawing/2014/main" id="{33D21BF1-3671-42B6-941D-6F441AC08275}"/>
              </a:ext>
            </a:extLst>
          </p:cNvPr>
          <p:cNvCxnSpPr>
            <a:cxnSpLocks/>
            <a:stCxn id="4110" idx="0"/>
          </p:cNvCxnSpPr>
          <p:nvPr/>
        </p:nvCxnSpPr>
        <p:spPr>
          <a:xfrm flipV="1">
            <a:off x="2530717" y="3868719"/>
            <a:ext cx="1314877" cy="781026"/>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CAC47543-E241-4E39-ADC2-28CCB16375E1}"/>
              </a:ext>
            </a:extLst>
          </p:cNvPr>
          <p:cNvCxnSpPr>
            <a:cxnSpLocks/>
            <a:stCxn id="4100" idx="0"/>
            <a:endCxn id="17" idx="2"/>
          </p:cNvCxnSpPr>
          <p:nvPr/>
        </p:nvCxnSpPr>
        <p:spPr>
          <a:xfrm flipV="1">
            <a:off x="4294789" y="3847640"/>
            <a:ext cx="0" cy="757251"/>
          </a:xfrm>
          <a:prstGeom prst="line">
            <a:avLst/>
          </a:prstGeom>
          <a:ln w="28575"/>
        </p:spPr>
        <p:style>
          <a:lnRef idx="1">
            <a:schemeClr val="dk1"/>
          </a:lnRef>
          <a:fillRef idx="0">
            <a:schemeClr val="dk1"/>
          </a:fillRef>
          <a:effectRef idx="0">
            <a:schemeClr val="dk1"/>
          </a:effectRef>
          <a:fontRef idx="minor">
            <a:schemeClr val="tx1"/>
          </a:fontRef>
        </p:style>
      </p:cxnSp>
      <p:pic>
        <p:nvPicPr>
          <p:cNvPr id="50" name="Picture 14" descr="スマホの画面を見せる人のイラスト（女性）">
            <a:extLst>
              <a:ext uri="{FF2B5EF4-FFF2-40B4-BE49-F238E27FC236}">
                <a16:creationId xmlns:a16="http://schemas.microsoft.com/office/drawing/2014/main" id="{7634CC99-7939-4015-9EF0-A9291DF2B3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75902" y="4502223"/>
            <a:ext cx="768973" cy="851711"/>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線コネクタ 51">
            <a:extLst>
              <a:ext uri="{FF2B5EF4-FFF2-40B4-BE49-F238E27FC236}">
                <a16:creationId xmlns:a16="http://schemas.microsoft.com/office/drawing/2014/main" id="{31BF84AA-A684-49EA-A66B-FC3E6835E0C4}"/>
              </a:ext>
            </a:extLst>
          </p:cNvPr>
          <p:cNvCxnSpPr>
            <a:cxnSpLocks/>
          </p:cNvCxnSpPr>
          <p:nvPr/>
        </p:nvCxnSpPr>
        <p:spPr>
          <a:xfrm flipV="1">
            <a:off x="6606049" y="3830569"/>
            <a:ext cx="0" cy="586706"/>
          </a:xfrm>
          <a:prstGeom prst="line">
            <a:avLst/>
          </a:prstGeom>
          <a:ln w="28575"/>
        </p:spPr>
        <p:style>
          <a:lnRef idx="1">
            <a:schemeClr val="dk1"/>
          </a:lnRef>
          <a:fillRef idx="0">
            <a:schemeClr val="dk1"/>
          </a:fillRef>
          <a:effectRef idx="0">
            <a:schemeClr val="dk1"/>
          </a:effectRef>
          <a:fontRef idx="minor">
            <a:schemeClr val="tx1"/>
          </a:fontRef>
        </p:style>
      </p:cxnSp>
      <p:sp>
        <p:nvSpPr>
          <p:cNvPr id="54" name="テキスト ボックス 53">
            <a:extLst>
              <a:ext uri="{FF2B5EF4-FFF2-40B4-BE49-F238E27FC236}">
                <a16:creationId xmlns:a16="http://schemas.microsoft.com/office/drawing/2014/main" id="{FB470D4C-110B-48C4-8CDC-4F60981EE296}"/>
              </a:ext>
            </a:extLst>
          </p:cNvPr>
          <p:cNvSpPr txBox="1"/>
          <p:nvPr/>
        </p:nvSpPr>
        <p:spPr>
          <a:xfrm>
            <a:off x="6854793" y="5600274"/>
            <a:ext cx="646331"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支援者</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80D86A66-3948-494A-8C68-CF62B470A080}"/>
              </a:ext>
            </a:extLst>
          </p:cNvPr>
          <p:cNvSpPr txBox="1"/>
          <p:nvPr/>
        </p:nvSpPr>
        <p:spPr>
          <a:xfrm>
            <a:off x="7188775" y="5338865"/>
            <a:ext cx="800219"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帰宅支援</a:t>
            </a:r>
          </a:p>
        </p:txBody>
      </p:sp>
      <p:cxnSp>
        <p:nvCxnSpPr>
          <p:cNvPr id="29" name="直線矢印コネクタ 28">
            <a:extLst>
              <a:ext uri="{FF2B5EF4-FFF2-40B4-BE49-F238E27FC236}">
                <a16:creationId xmlns:a16="http://schemas.microsoft.com/office/drawing/2014/main" id="{7A83C3CB-07EB-44FF-A8F1-DB70ADB3624C}"/>
              </a:ext>
            </a:extLst>
          </p:cNvPr>
          <p:cNvCxnSpPr>
            <a:cxnSpLocks/>
            <a:stCxn id="4106" idx="3"/>
            <a:endCxn id="4104" idx="1"/>
          </p:cNvCxnSpPr>
          <p:nvPr/>
        </p:nvCxnSpPr>
        <p:spPr>
          <a:xfrm flipV="1">
            <a:off x="8046118" y="4945767"/>
            <a:ext cx="931150" cy="2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9CF6602-2B9A-45A4-9496-06940CF1F65E}"/>
              </a:ext>
            </a:extLst>
          </p:cNvPr>
          <p:cNvCxnSpPr>
            <a:cxnSpLocks/>
          </p:cNvCxnSpPr>
          <p:nvPr/>
        </p:nvCxnSpPr>
        <p:spPr>
          <a:xfrm flipV="1">
            <a:off x="9797061" y="3703758"/>
            <a:ext cx="0" cy="1045688"/>
          </a:xfrm>
          <a:prstGeom prst="line">
            <a:avLst/>
          </a:prstGeom>
          <a:ln w="28575"/>
        </p:spPr>
        <p:style>
          <a:lnRef idx="1">
            <a:schemeClr val="dk1"/>
          </a:lnRef>
          <a:fillRef idx="0">
            <a:schemeClr val="dk1"/>
          </a:fillRef>
          <a:effectRef idx="0">
            <a:schemeClr val="dk1"/>
          </a:effectRef>
          <a:fontRef idx="minor">
            <a:schemeClr val="tx1"/>
          </a:fontRef>
        </p:style>
      </p:cxnSp>
      <p:sp>
        <p:nvSpPr>
          <p:cNvPr id="62" name="テキスト ボックス 61">
            <a:extLst>
              <a:ext uri="{FF2B5EF4-FFF2-40B4-BE49-F238E27FC236}">
                <a16:creationId xmlns:a16="http://schemas.microsoft.com/office/drawing/2014/main" id="{25800E7A-0DD0-40B1-AAD7-A319BFE57F9F}"/>
              </a:ext>
            </a:extLst>
          </p:cNvPr>
          <p:cNvSpPr txBox="1"/>
          <p:nvPr/>
        </p:nvSpPr>
        <p:spPr>
          <a:xfrm>
            <a:off x="9760278" y="3759236"/>
            <a:ext cx="800219"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帰宅通知</a:t>
            </a:r>
          </a:p>
        </p:txBody>
      </p:sp>
      <p:sp>
        <p:nvSpPr>
          <p:cNvPr id="63" name="テキスト ボックス 62">
            <a:extLst>
              <a:ext uri="{FF2B5EF4-FFF2-40B4-BE49-F238E27FC236}">
                <a16:creationId xmlns:a16="http://schemas.microsoft.com/office/drawing/2014/main" id="{CD5F2ECB-3E9A-4CA0-9D82-DE051CCA33A0}"/>
              </a:ext>
            </a:extLst>
          </p:cNvPr>
          <p:cNvSpPr txBox="1"/>
          <p:nvPr/>
        </p:nvSpPr>
        <p:spPr>
          <a:xfrm>
            <a:off x="8623826" y="3787768"/>
            <a:ext cx="646331"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扉開閉</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193FA727-CD24-43AA-812A-96326F069273}"/>
              </a:ext>
            </a:extLst>
          </p:cNvPr>
          <p:cNvSpPr txBox="1"/>
          <p:nvPr/>
        </p:nvSpPr>
        <p:spPr>
          <a:xfrm>
            <a:off x="6563679" y="3799151"/>
            <a:ext cx="1351652"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支援者マッチング</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112" name="Picture 16">
            <a:extLst>
              <a:ext uri="{FF2B5EF4-FFF2-40B4-BE49-F238E27FC236}">
                <a16:creationId xmlns:a16="http://schemas.microsoft.com/office/drawing/2014/main" id="{40BEB7B4-967F-4F2A-A313-E581C7A053B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2853" t="28985" b="6679"/>
          <a:stretch/>
        </p:blipFill>
        <p:spPr bwMode="auto">
          <a:xfrm>
            <a:off x="5074718" y="2589206"/>
            <a:ext cx="788262" cy="773118"/>
          </a:xfrm>
          <a:prstGeom prst="rect">
            <a:avLst/>
          </a:prstGeom>
          <a:noFill/>
          <a:extLst>
            <a:ext uri="{909E8E84-426E-40DD-AFC4-6F175D3DCCD1}">
              <a14:hiddenFill xmlns:a14="http://schemas.microsoft.com/office/drawing/2010/main">
                <a:solidFill>
                  <a:srgbClr val="FFFFFF"/>
                </a:solidFill>
              </a14:hiddenFill>
            </a:ext>
          </a:extLst>
        </p:spPr>
      </p:pic>
      <p:sp>
        <p:nvSpPr>
          <p:cNvPr id="68" name="テキスト ボックス 67">
            <a:extLst>
              <a:ext uri="{FF2B5EF4-FFF2-40B4-BE49-F238E27FC236}">
                <a16:creationId xmlns:a16="http://schemas.microsoft.com/office/drawing/2014/main" id="{06B6B0D0-5D3A-4EB5-9460-2D3264256233}"/>
              </a:ext>
            </a:extLst>
          </p:cNvPr>
          <p:cNvSpPr txBox="1"/>
          <p:nvPr/>
        </p:nvSpPr>
        <p:spPr>
          <a:xfrm>
            <a:off x="5110019" y="3264325"/>
            <a:ext cx="718991" cy="461665"/>
          </a:xfrm>
          <a:prstGeom prst="rect">
            <a:avLst/>
          </a:prstGeom>
          <a:noFill/>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リモート</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ワーク</a:t>
            </a:r>
          </a:p>
        </p:txBody>
      </p:sp>
      <p:sp>
        <p:nvSpPr>
          <p:cNvPr id="77" name="テキスト ボックス 76">
            <a:extLst>
              <a:ext uri="{FF2B5EF4-FFF2-40B4-BE49-F238E27FC236}">
                <a16:creationId xmlns:a16="http://schemas.microsoft.com/office/drawing/2014/main" id="{048663BA-F4B4-4A3A-995C-84EC3C3F6299}"/>
              </a:ext>
            </a:extLst>
          </p:cNvPr>
          <p:cNvSpPr txBox="1"/>
          <p:nvPr/>
        </p:nvSpPr>
        <p:spPr>
          <a:xfrm>
            <a:off x="2736590" y="4419074"/>
            <a:ext cx="80021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施設予約</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2BF8304F-705A-44F7-958B-607046319745}"/>
              </a:ext>
            </a:extLst>
          </p:cNvPr>
          <p:cNvSpPr txBox="1"/>
          <p:nvPr/>
        </p:nvSpPr>
        <p:spPr>
          <a:xfrm>
            <a:off x="4226125" y="4311111"/>
            <a:ext cx="80021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育児代行</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53" name="コネクタ: カギ線 52">
            <a:extLst>
              <a:ext uri="{FF2B5EF4-FFF2-40B4-BE49-F238E27FC236}">
                <a16:creationId xmlns:a16="http://schemas.microsoft.com/office/drawing/2014/main" id="{8C3C6F2D-FAD9-4F44-913C-EF455F6E2756}"/>
              </a:ext>
            </a:extLst>
          </p:cNvPr>
          <p:cNvCxnSpPr>
            <a:cxnSpLocks/>
            <a:stCxn id="4100" idx="3"/>
            <a:endCxn id="68" idx="2"/>
          </p:cNvCxnSpPr>
          <p:nvPr/>
        </p:nvCxnSpPr>
        <p:spPr>
          <a:xfrm flipV="1">
            <a:off x="4592888" y="3725990"/>
            <a:ext cx="876626" cy="130475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2" descr="Miスマートバンド5">
            <a:extLst>
              <a:ext uri="{FF2B5EF4-FFF2-40B4-BE49-F238E27FC236}">
                <a16:creationId xmlns:a16="http://schemas.microsoft.com/office/drawing/2014/main" id="{773852E7-9C3A-4054-80D1-51DFD3349DFB}"/>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051" y="3159158"/>
            <a:ext cx="555774" cy="55577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DD253238-BD74-4812-916F-E9B43204572C}"/>
              </a:ext>
            </a:extLst>
          </p:cNvPr>
          <p:cNvCxnSpPr>
            <a:stCxn id="47" idx="2"/>
            <a:endCxn id="47" idx="2"/>
          </p:cNvCxnSpPr>
          <p:nvPr/>
        </p:nvCxnSpPr>
        <p:spPr>
          <a:xfrm>
            <a:off x="7972938" y="371493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6DD9E98-6CB3-4346-801E-62AA0D557BD7}"/>
              </a:ext>
            </a:extLst>
          </p:cNvPr>
          <p:cNvCxnSpPr>
            <a:cxnSpLocks/>
          </p:cNvCxnSpPr>
          <p:nvPr/>
        </p:nvCxnSpPr>
        <p:spPr>
          <a:xfrm flipV="1">
            <a:off x="7972938" y="3758007"/>
            <a:ext cx="0" cy="401626"/>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8E9948C5-7978-4445-BF02-51FBF8C8F106}"/>
              </a:ext>
            </a:extLst>
          </p:cNvPr>
          <p:cNvSpPr/>
          <p:nvPr/>
        </p:nvSpPr>
        <p:spPr>
          <a:xfrm>
            <a:off x="1958608" y="4051361"/>
            <a:ext cx="8220723" cy="216547"/>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8" name="楕円 7">
            <a:extLst>
              <a:ext uri="{FF2B5EF4-FFF2-40B4-BE49-F238E27FC236}">
                <a16:creationId xmlns:a16="http://schemas.microsoft.com/office/drawing/2014/main" id="{4900564D-432F-4677-92DB-2DBC00426CBC}"/>
              </a:ext>
            </a:extLst>
          </p:cNvPr>
          <p:cNvSpPr/>
          <p:nvPr/>
        </p:nvSpPr>
        <p:spPr>
          <a:xfrm>
            <a:off x="7528927" y="2501394"/>
            <a:ext cx="847450" cy="4149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BIZ UDPゴシック" panose="020B0400000000000000" pitchFamily="50" charset="-128"/>
                <a:ea typeface="BIZ UDPゴシック" panose="020B0400000000000000" pitchFamily="50" charset="-128"/>
              </a:rPr>
              <a:t>BWA</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BLE</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DA005C13-4941-4D27-8626-E1168A62C86E}"/>
              </a:ext>
            </a:extLst>
          </p:cNvPr>
          <p:cNvSpPr txBox="1"/>
          <p:nvPr/>
        </p:nvSpPr>
        <p:spPr>
          <a:xfrm>
            <a:off x="7428235" y="2883188"/>
            <a:ext cx="1031051" cy="261610"/>
          </a:xfrm>
          <a:prstGeom prst="rect">
            <a:avLst/>
          </a:prstGeom>
          <a:noFill/>
        </p:spPr>
        <p:txBody>
          <a:bodyPr wrap="none" rtlCol="0">
            <a:spAutoFit/>
          </a:bodyPr>
          <a:lstStyle/>
          <a:p>
            <a:r>
              <a:rPr lang="ja-JP" altLang="en-US" sz="1050" dirty="0">
                <a:latin typeface="BIZ UDPゴシック" panose="020B0400000000000000" pitchFamily="50" charset="-128"/>
                <a:ea typeface="BIZ UDPゴシック" panose="020B0400000000000000" pitchFamily="50" charset="-128"/>
              </a:rPr>
              <a:t>子供帰宅経路</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58" name="正方形/長方形 57">
            <a:extLst>
              <a:ext uri="{FF2B5EF4-FFF2-40B4-BE49-F238E27FC236}">
                <a16:creationId xmlns:a16="http://schemas.microsoft.com/office/drawing/2014/main" id="{9B494BA3-05A5-4B88-A480-C535DA4896DE}"/>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59" name="テキスト ボックス 58">
            <a:extLst>
              <a:ext uri="{FF2B5EF4-FFF2-40B4-BE49-F238E27FC236}">
                <a16:creationId xmlns:a16="http://schemas.microsoft.com/office/drawing/2014/main" id="{BACF2907-FF72-40AF-B31A-106FB40706BC}"/>
              </a:ext>
            </a:extLst>
          </p:cNvPr>
          <p:cNvSpPr txBox="1"/>
          <p:nvPr/>
        </p:nvSpPr>
        <p:spPr>
          <a:xfrm>
            <a:off x="2264081" y="5914894"/>
            <a:ext cx="7439857" cy="584775"/>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都市</a:t>
            </a:r>
            <a:r>
              <a:rPr kumimoji="1" lang="en-US" altLang="ja-JP" sz="1600" dirty="0">
                <a:latin typeface="BIZ UDPゴシック" panose="020B0400000000000000" pitchFamily="50" charset="-128"/>
                <a:ea typeface="BIZ UDPゴシック" panose="020B0400000000000000" pitchFamily="50" charset="-128"/>
              </a:rPr>
              <a:t>OS</a:t>
            </a:r>
            <a:r>
              <a:rPr kumimoji="1" lang="ja-JP" altLang="en-US" sz="1600" dirty="0">
                <a:latin typeface="BIZ UDPゴシック" panose="020B0400000000000000" pitchFamily="50" charset="-128"/>
                <a:ea typeface="BIZ UDPゴシック" panose="020B0400000000000000" pitchFamily="50" charset="-128"/>
              </a:rPr>
              <a:t>を介して、色々なサービスが連携し、シームレスなサービスを構築し子育て</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しやすい環境を提供します。</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サービス連携は令和</a:t>
            </a:r>
            <a:r>
              <a:rPr lang="en-US" altLang="ja-JP" sz="1600" dirty="0">
                <a:latin typeface="BIZ UDPゴシック" panose="020B0400000000000000" pitchFamily="50" charset="-128"/>
                <a:ea typeface="BIZ UDPゴシック" panose="020B0400000000000000" pitchFamily="50" charset="-128"/>
              </a:rPr>
              <a:t>4</a:t>
            </a:r>
            <a:r>
              <a:rPr lang="ja-JP" altLang="en-US" sz="1600" dirty="0">
                <a:latin typeface="BIZ UDPゴシック" panose="020B0400000000000000" pitchFamily="50" charset="-128"/>
                <a:ea typeface="BIZ UDPゴシック" panose="020B0400000000000000" pitchFamily="50" charset="-128"/>
              </a:rPr>
              <a:t>年度以降</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1" name="タイトル 2">
            <a:extLst>
              <a:ext uri="{FF2B5EF4-FFF2-40B4-BE49-F238E27FC236}">
                <a16:creationId xmlns:a16="http://schemas.microsoft.com/office/drawing/2014/main" id="{B484520D-D9EF-4B06-80FF-A0376379FBAF}"/>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19274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コネクタ 58">
            <a:extLst>
              <a:ext uri="{FF2B5EF4-FFF2-40B4-BE49-F238E27FC236}">
                <a16:creationId xmlns:a16="http://schemas.microsoft.com/office/drawing/2014/main" id="{CF2C28C3-5FD4-45B1-8409-098A7A6675A8}"/>
              </a:ext>
            </a:extLst>
          </p:cNvPr>
          <p:cNvCxnSpPr>
            <a:cxnSpLocks/>
          </p:cNvCxnSpPr>
          <p:nvPr/>
        </p:nvCxnSpPr>
        <p:spPr>
          <a:xfrm flipV="1">
            <a:off x="9847395" y="3746510"/>
            <a:ext cx="0" cy="810990"/>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22" name="四角形: 角を丸くする 21">
            <a:extLst>
              <a:ext uri="{FF2B5EF4-FFF2-40B4-BE49-F238E27FC236}">
                <a16:creationId xmlns:a16="http://schemas.microsoft.com/office/drawing/2014/main" id="{29EF1CF2-C532-4CFB-A00B-D5E332911539}"/>
              </a:ext>
            </a:extLst>
          </p:cNvPr>
          <p:cNvSpPr/>
          <p:nvPr/>
        </p:nvSpPr>
        <p:spPr>
          <a:xfrm>
            <a:off x="2325653" y="4651268"/>
            <a:ext cx="2926229" cy="1231860"/>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5"/>
            <a:ext cx="8784978" cy="769441"/>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6</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買い物困難者支援サービス</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豊能町の高齢化率は約</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47%</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と全国や大阪府を大きく上回るスピードで進んでおり、特に</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75</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歳以上の後期高齢者が急激に増加している。</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また、高齢になり運転免許を返納する方も増え、買い物に苦慮している方も多い。このようなことから、日常生活を支える買い物支援サー</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ビスの充実を図る必要がある。</a:t>
            </a:r>
            <a:endParaRPr lang="ja-JP" altLang="ja-JP" sz="1100" kern="100" dirty="0">
              <a:latin typeface="+mj-ea"/>
              <a:ea typeface="+mj-ea"/>
              <a:cs typeface="Meiryo UI" panose="020B0604030504040204" pitchFamily="50" charset="-128"/>
            </a:endParaRPr>
          </a:p>
        </p:txBody>
      </p:sp>
      <p:pic>
        <p:nvPicPr>
          <p:cNvPr id="5122" name="Picture 2" descr="移動販売車のイラスト（野菜）">
            <a:extLst>
              <a:ext uri="{FF2B5EF4-FFF2-40B4-BE49-F238E27FC236}">
                <a16:creationId xmlns:a16="http://schemas.microsoft.com/office/drawing/2014/main" id="{0CEF0967-7B83-42B2-8136-C320AFCA7E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8990" y="3350553"/>
            <a:ext cx="648072" cy="5476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スーパーマーケットのイラスト">
            <a:extLst>
              <a:ext uri="{FF2B5EF4-FFF2-40B4-BE49-F238E27FC236}">
                <a16:creationId xmlns:a16="http://schemas.microsoft.com/office/drawing/2014/main" id="{DDB8D5F7-8CC8-4850-BC60-A3368A5E2B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5786" y="3259294"/>
            <a:ext cx="996096" cy="7503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YACYBER（ヤサイバー） の概要、口コミ、評判をご紹介 | UD8">
            <a:extLst>
              <a:ext uri="{FF2B5EF4-FFF2-40B4-BE49-F238E27FC236}">
                <a16:creationId xmlns:a16="http://schemas.microsoft.com/office/drawing/2014/main" id="{30A276B6-90DA-4E90-9BBC-111749330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51" t="17614" r="28052" b="20756"/>
          <a:stretch/>
        </p:blipFill>
        <p:spPr bwMode="auto">
          <a:xfrm>
            <a:off x="2194611" y="3381542"/>
            <a:ext cx="685277" cy="50589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野菜農家のイラスト（農業）">
            <a:extLst>
              <a:ext uri="{FF2B5EF4-FFF2-40B4-BE49-F238E27FC236}">
                <a16:creationId xmlns:a16="http://schemas.microsoft.com/office/drawing/2014/main" id="{17B6BCEB-940D-4C54-9199-1A379ACFD4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7" y="2407556"/>
            <a:ext cx="671339" cy="6747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野菜の無人販売所のイラスト">
            <a:extLst>
              <a:ext uri="{FF2B5EF4-FFF2-40B4-BE49-F238E27FC236}">
                <a16:creationId xmlns:a16="http://schemas.microsoft.com/office/drawing/2014/main" id="{B1FD7CE3-E5B2-4F9E-996B-395CF69102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792" y="2407526"/>
            <a:ext cx="753912" cy="7237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買い物難民のイラスト">
            <a:extLst>
              <a:ext uri="{FF2B5EF4-FFF2-40B4-BE49-F238E27FC236}">
                <a16:creationId xmlns:a16="http://schemas.microsoft.com/office/drawing/2014/main" id="{96E0A5DE-8BF5-4FBD-A974-3A6D826B82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76" y="4769863"/>
            <a:ext cx="1085106" cy="90280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忙しい女性ビジネスマンのイラスト">
            <a:extLst>
              <a:ext uri="{FF2B5EF4-FFF2-40B4-BE49-F238E27FC236}">
                <a16:creationId xmlns:a16="http://schemas.microsoft.com/office/drawing/2014/main" id="{E810DF96-5EEA-4BB3-B674-D6D589FACA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1837" y="4725323"/>
            <a:ext cx="926033" cy="94734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CDF639E2-DF6F-496F-902E-AD529B3002DB}"/>
              </a:ext>
            </a:extLst>
          </p:cNvPr>
          <p:cNvSpPr txBox="1"/>
          <p:nvPr/>
        </p:nvSpPr>
        <p:spPr>
          <a:xfrm>
            <a:off x="3155806" y="5744629"/>
            <a:ext cx="1099981"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買い物困難者</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5136" name="Picture 16" descr="CaSy(カジー) - YouTube">
            <a:extLst>
              <a:ext uri="{FF2B5EF4-FFF2-40B4-BE49-F238E27FC236}">
                <a16:creationId xmlns:a16="http://schemas.microsoft.com/office/drawing/2014/main" id="{1EC903F2-D704-49FB-A70B-83AF8D1BE5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5921" y="3232007"/>
            <a:ext cx="784711" cy="784711"/>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CB14CE2F-A570-49C8-A36A-39A64E00A08F}"/>
              </a:ext>
            </a:extLst>
          </p:cNvPr>
          <p:cNvSpPr/>
          <p:nvPr/>
        </p:nvSpPr>
        <p:spPr>
          <a:xfrm>
            <a:off x="7938047" y="3259294"/>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latin typeface="BIZ UDPゴシック" panose="020B0400000000000000" pitchFamily="50" charset="-128"/>
                <a:ea typeface="BIZ UDPゴシック" panose="020B0400000000000000" pitchFamily="50" charset="-128"/>
              </a:rPr>
              <a:t>Bitkey</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（スマートロック）</a:t>
            </a:r>
          </a:p>
        </p:txBody>
      </p:sp>
      <p:cxnSp>
        <p:nvCxnSpPr>
          <p:cNvPr id="27" name="直線コネクタ 26">
            <a:extLst>
              <a:ext uri="{FF2B5EF4-FFF2-40B4-BE49-F238E27FC236}">
                <a16:creationId xmlns:a16="http://schemas.microsoft.com/office/drawing/2014/main" id="{F779F38C-5AA7-45A5-AE47-AE72E8790465}"/>
              </a:ext>
            </a:extLst>
          </p:cNvPr>
          <p:cNvCxnSpPr>
            <a:cxnSpLocks/>
          </p:cNvCxnSpPr>
          <p:nvPr/>
        </p:nvCxnSpPr>
        <p:spPr>
          <a:xfrm flipV="1">
            <a:off x="8040216" y="3763350"/>
            <a:ext cx="0" cy="321294"/>
          </a:xfrm>
          <a:prstGeom prst="line">
            <a:avLst/>
          </a:prstGeom>
          <a:ln w="28575"/>
        </p:spPr>
        <p:style>
          <a:lnRef idx="1">
            <a:schemeClr val="dk1"/>
          </a:lnRef>
          <a:fillRef idx="0">
            <a:schemeClr val="dk1"/>
          </a:fillRef>
          <a:effectRef idx="0">
            <a:schemeClr val="dk1"/>
          </a:effectRef>
          <a:fontRef idx="minor">
            <a:schemeClr val="tx1"/>
          </a:fontRef>
        </p:style>
      </p:cxnSp>
      <p:pic>
        <p:nvPicPr>
          <p:cNvPr id="28" name="Picture 10" descr="家のイラスト2">
            <a:extLst>
              <a:ext uri="{FF2B5EF4-FFF2-40B4-BE49-F238E27FC236}">
                <a16:creationId xmlns:a16="http://schemas.microsoft.com/office/drawing/2014/main" id="{02852F99-E27E-4E08-A744-A7034A7596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4469" y="2348881"/>
            <a:ext cx="787317" cy="76369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コネクタ 28">
            <a:extLst>
              <a:ext uri="{FF2B5EF4-FFF2-40B4-BE49-F238E27FC236}">
                <a16:creationId xmlns:a16="http://schemas.microsoft.com/office/drawing/2014/main" id="{95D5D2ED-6F20-471B-9378-FF6E4F465208}"/>
              </a:ext>
            </a:extLst>
          </p:cNvPr>
          <p:cNvCxnSpPr>
            <a:cxnSpLocks/>
            <a:stCxn id="26" idx="0"/>
            <a:endCxn id="28" idx="2"/>
          </p:cNvCxnSpPr>
          <p:nvPr/>
        </p:nvCxnSpPr>
        <p:spPr>
          <a:xfrm flipV="1">
            <a:off x="8658127" y="3112578"/>
            <a:ext cx="0" cy="146717"/>
          </a:xfrm>
          <a:prstGeom prst="line">
            <a:avLst/>
          </a:prstGeom>
          <a:ln w="28575"/>
        </p:spPr>
        <p:style>
          <a:lnRef idx="1">
            <a:schemeClr val="dk1"/>
          </a:lnRef>
          <a:fillRef idx="0">
            <a:schemeClr val="dk1"/>
          </a:fillRef>
          <a:effectRef idx="0">
            <a:schemeClr val="dk1"/>
          </a:effectRef>
          <a:fontRef idx="minor">
            <a:schemeClr val="tx1"/>
          </a:fontRef>
        </p:style>
      </p:cxnSp>
      <p:pic>
        <p:nvPicPr>
          <p:cNvPr id="30" name="Picture 14" descr="スマホの画面を見せる人のイラスト（女性）">
            <a:extLst>
              <a:ext uri="{FF2B5EF4-FFF2-40B4-BE49-F238E27FC236}">
                <a16:creationId xmlns:a16="http://schemas.microsoft.com/office/drawing/2014/main" id="{03696527-7E7E-446E-B368-E9117A6B13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17525" y="4557501"/>
            <a:ext cx="768973" cy="851711"/>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6896DA5F-35C2-42FE-A0ED-530E4AD2BA79}"/>
              </a:ext>
            </a:extLst>
          </p:cNvPr>
          <p:cNvSpPr txBox="1"/>
          <p:nvPr/>
        </p:nvSpPr>
        <p:spPr>
          <a:xfrm>
            <a:off x="8514429" y="3823098"/>
            <a:ext cx="80021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配達</a:t>
            </a:r>
            <a:r>
              <a:rPr kumimoji="1" lang="ja-JP" altLang="en-US" sz="1200" dirty="0">
                <a:latin typeface="BIZ UDPゴシック" panose="020B0400000000000000" pitchFamily="50" charset="-128"/>
                <a:ea typeface="BIZ UDPゴシック" panose="020B0400000000000000" pitchFamily="50" charset="-128"/>
              </a:rPr>
              <a:t>通知</a:t>
            </a:r>
          </a:p>
        </p:txBody>
      </p:sp>
      <p:sp>
        <p:nvSpPr>
          <p:cNvPr id="33" name="テキスト ボックス 32">
            <a:extLst>
              <a:ext uri="{FF2B5EF4-FFF2-40B4-BE49-F238E27FC236}">
                <a16:creationId xmlns:a16="http://schemas.microsoft.com/office/drawing/2014/main" id="{280274AD-41C7-423B-AF64-E53540B4A946}"/>
              </a:ext>
            </a:extLst>
          </p:cNvPr>
          <p:cNvSpPr txBox="1"/>
          <p:nvPr/>
        </p:nvSpPr>
        <p:spPr>
          <a:xfrm>
            <a:off x="7455499" y="3852073"/>
            <a:ext cx="646331"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扉開閉</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6" name="直線コネクタ 35">
            <a:extLst>
              <a:ext uri="{FF2B5EF4-FFF2-40B4-BE49-F238E27FC236}">
                <a16:creationId xmlns:a16="http://schemas.microsoft.com/office/drawing/2014/main" id="{E6061A7B-CAEE-4CF9-9236-7C5B9A644A46}"/>
              </a:ext>
            </a:extLst>
          </p:cNvPr>
          <p:cNvCxnSpPr>
            <a:cxnSpLocks/>
          </p:cNvCxnSpPr>
          <p:nvPr/>
        </p:nvCxnSpPr>
        <p:spPr>
          <a:xfrm flipV="1">
            <a:off x="2590876" y="3887440"/>
            <a:ext cx="0" cy="763828"/>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198E42B2-2590-4EC7-870D-53B7F527CBD3}"/>
              </a:ext>
            </a:extLst>
          </p:cNvPr>
          <p:cNvCxnSpPr>
            <a:cxnSpLocks/>
          </p:cNvCxnSpPr>
          <p:nvPr/>
        </p:nvCxnSpPr>
        <p:spPr>
          <a:xfrm flipV="1">
            <a:off x="3670958" y="3887440"/>
            <a:ext cx="0" cy="763828"/>
          </a:xfrm>
          <a:prstGeom prst="line">
            <a:avLst/>
          </a:prstGeom>
          <a:ln w="28575"/>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AAB25866-FA7A-4247-8287-1AF859180B4E}"/>
              </a:ext>
            </a:extLst>
          </p:cNvPr>
          <p:cNvCxnSpPr>
            <a:cxnSpLocks/>
          </p:cNvCxnSpPr>
          <p:nvPr/>
        </p:nvCxnSpPr>
        <p:spPr>
          <a:xfrm flipV="1">
            <a:off x="4687834" y="3898173"/>
            <a:ext cx="0" cy="763828"/>
          </a:xfrm>
          <a:prstGeom prst="line">
            <a:avLst/>
          </a:prstGeom>
          <a:ln w="28575"/>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A8DC06FC-D47C-4067-8D84-8DE856A78DA9}"/>
              </a:ext>
            </a:extLst>
          </p:cNvPr>
          <p:cNvSpPr/>
          <p:nvPr/>
        </p:nvSpPr>
        <p:spPr>
          <a:xfrm>
            <a:off x="1887544" y="4104889"/>
            <a:ext cx="8145983" cy="19705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　　　　　　　</a:t>
            </a:r>
            <a:r>
              <a:rPr lang="ja-JP" altLang="en-US" sz="1200" dirty="0">
                <a:solidFill>
                  <a:schemeClr val="bg1"/>
                </a:solidFill>
                <a:latin typeface="BIZ UDPゴシック" panose="020B0400000000000000" pitchFamily="50" charset="-128"/>
                <a:ea typeface="BIZ UDPゴシック" panose="020B0400000000000000" pitchFamily="50" charset="-128"/>
              </a:rPr>
              <a:t>　　　</a:t>
            </a: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cxnSp>
        <p:nvCxnSpPr>
          <p:cNvPr id="31" name="直線コネクタ 30">
            <a:extLst>
              <a:ext uri="{FF2B5EF4-FFF2-40B4-BE49-F238E27FC236}">
                <a16:creationId xmlns:a16="http://schemas.microsoft.com/office/drawing/2014/main" id="{40A97787-2DA6-4FD2-B2DD-7C2068C2EABC}"/>
              </a:ext>
            </a:extLst>
          </p:cNvPr>
          <p:cNvCxnSpPr>
            <a:cxnSpLocks/>
          </p:cNvCxnSpPr>
          <p:nvPr/>
        </p:nvCxnSpPr>
        <p:spPr>
          <a:xfrm flipV="1">
            <a:off x="9238684" y="3759036"/>
            <a:ext cx="0" cy="1045688"/>
          </a:xfrm>
          <a:prstGeom prst="line">
            <a:avLst/>
          </a:prstGeom>
          <a:ln w="28575"/>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79E68C75-CF01-469C-BF71-A27CF11CCD8B}"/>
              </a:ext>
            </a:extLst>
          </p:cNvPr>
          <p:cNvSpPr txBox="1"/>
          <p:nvPr/>
        </p:nvSpPr>
        <p:spPr>
          <a:xfrm>
            <a:off x="2743777" y="4332494"/>
            <a:ext cx="926857"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商品データ</a:t>
            </a:r>
          </a:p>
        </p:txBody>
      </p:sp>
      <p:cxnSp>
        <p:nvCxnSpPr>
          <p:cNvPr id="44" name="コネクタ: カギ線 43">
            <a:extLst>
              <a:ext uri="{FF2B5EF4-FFF2-40B4-BE49-F238E27FC236}">
                <a16:creationId xmlns:a16="http://schemas.microsoft.com/office/drawing/2014/main" id="{A2A907B5-4344-4118-9611-C4713664CEEF}"/>
              </a:ext>
            </a:extLst>
          </p:cNvPr>
          <p:cNvCxnSpPr>
            <a:cxnSpLocks/>
            <a:stCxn id="22" idx="3"/>
            <a:endCxn id="5136" idx="2"/>
          </p:cNvCxnSpPr>
          <p:nvPr/>
        </p:nvCxnSpPr>
        <p:spPr>
          <a:xfrm flipV="1">
            <a:off x="5251882" y="4016718"/>
            <a:ext cx="516395" cy="125048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40" name="Picture 20" descr="ドアの前に荷物を置く配達員のイラスト">
            <a:extLst>
              <a:ext uri="{FF2B5EF4-FFF2-40B4-BE49-F238E27FC236}">
                <a16:creationId xmlns:a16="http://schemas.microsoft.com/office/drawing/2014/main" id="{91B0D5A7-03A2-4F9B-B7AB-FF14A90206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8534" y="4395337"/>
            <a:ext cx="942928" cy="94529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線コネクタ 47">
            <a:extLst>
              <a:ext uri="{FF2B5EF4-FFF2-40B4-BE49-F238E27FC236}">
                <a16:creationId xmlns:a16="http://schemas.microsoft.com/office/drawing/2014/main" id="{69E4B760-E1AE-4C3C-9E8D-0262E0DB62BB}"/>
              </a:ext>
            </a:extLst>
          </p:cNvPr>
          <p:cNvCxnSpPr>
            <a:cxnSpLocks/>
          </p:cNvCxnSpPr>
          <p:nvPr/>
        </p:nvCxnSpPr>
        <p:spPr>
          <a:xfrm flipV="1">
            <a:off x="2325652" y="3082269"/>
            <a:ext cx="0" cy="299273"/>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8C867A12-9C60-4F98-BCF2-C551840C52DF}"/>
              </a:ext>
            </a:extLst>
          </p:cNvPr>
          <p:cNvCxnSpPr>
            <a:cxnSpLocks/>
          </p:cNvCxnSpPr>
          <p:nvPr/>
        </p:nvCxnSpPr>
        <p:spPr>
          <a:xfrm flipV="1">
            <a:off x="2794502" y="3082269"/>
            <a:ext cx="0" cy="299273"/>
          </a:xfrm>
          <a:prstGeom prst="line">
            <a:avLst/>
          </a:prstGeom>
          <a:ln w="28575"/>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0455B6D7-BA2E-4C33-9868-5CED9E45075B}"/>
              </a:ext>
            </a:extLst>
          </p:cNvPr>
          <p:cNvSpPr txBox="1"/>
          <p:nvPr/>
        </p:nvSpPr>
        <p:spPr>
          <a:xfrm>
            <a:off x="2248255" y="2398515"/>
            <a:ext cx="492443"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農家</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FDCCDC81-1B1B-4A8E-B606-5A4783A41FF0}"/>
              </a:ext>
            </a:extLst>
          </p:cNvPr>
          <p:cNvSpPr txBox="1"/>
          <p:nvPr/>
        </p:nvSpPr>
        <p:spPr>
          <a:xfrm>
            <a:off x="2806880" y="3032586"/>
            <a:ext cx="646331"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直売場</a:t>
            </a:r>
          </a:p>
        </p:txBody>
      </p:sp>
      <p:sp>
        <p:nvSpPr>
          <p:cNvPr id="53" name="テキスト ボックス 52">
            <a:extLst>
              <a:ext uri="{FF2B5EF4-FFF2-40B4-BE49-F238E27FC236}">
                <a16:creationId xmlns:a16="http://schemas.microsoft.com/office/drawing/2014/main" id="{E63BD838-7381-4993-9565-149F52988FF4}"/>
              </a:ext>
            </a:extLst>
          </p:cNvPr>
          <p:cNvSpPr txBox="1"/>
          <p:nvPr/>
        </p:nvSpPr>
        <p:spPr>
          <a:xfrm>
            <a:off x="3292208" y="3184461"/>
            <a:ext cx="800219"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移動販売</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54" name="図 53">
            <a:extLst>
              <a:ext uri="{FF2B5EF4-FFF2-40B4-BE49-F238E27FC236}">
                <a16:creationId xmlns:a16="http://schemas.microsoft.com/office/drawing/2014/main" id="{C8EF23C1-EB2F-48A2-BEC1-D5494A440656}"/>
              </a:ext>
            </a:extLst>
          </p:cNvPr>
          <p:cNvPicPr>
            <a:picLocks noChangeAspect="1"/>
          </p:cNvPicPr>
          <p:nvPr/>
        </p:nvPicPr>
        <p:blipFill rotWithShape="1">
          <a:blip r:embed="rId13"/>
          <a:srcRect l="11440" r="12081"/>
          <a:stretch/>
        </p:blipFill>
        <p:spPr>
          <a:xfrm>
            <a:off x="6149016" y="2987757"/>
            <a:ext cx="1515921" cy="835340"/>
          </a:xfrm>
          <a:prstGeom prst="rect">
            <a:avLst/>
          </a:prstGeom>
        </p:spPr>
      </p:pic>
      <p:cxnSp>
        <p:nvCxnSpPr>
          <p:cNvPr id="55" name="直線コネクタ 54">
            <a:extLst>
              <a:ext uri="{FF2B5EF4-FFF2-40B4-BE49-F238E27FC236}">
                <a16:creationId xmlns:a16="http://schemas.microsoft.com/office/drawing/2014/main" id="{69F0226B-1C29-4F54-9A4F-FD9F6AA69FAA}"/>
              </a:ext>
            </a:extLst>
          </p:cNvPr>
          <p:cNvCxnSpPr>
            <a:cxnSpLocks/>
          </p:cNvCxnSpPr>
          <p:nvPr/>
        </p:nvCxnSpPr>
        <p:spPr>
          <a:xfrm flipV="1">
            <a:off x="6924197" y="3793672"/>
            <a:ext cx="0" cy="763828"/>
          </a:xfrm>
          <a:prstGeom prst="line">
            <a:avLst/>
          </a:prstGeom>
          <a:ln w="28575"/>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6A0CCD50-E107-4425-902B-7ED2918C5D0C}"/>
              </a:ext>
            </a:extLst>
          </p:cNvPr>
          <p:cNvSpPr txBox="1"/>
          <p:nvPr/>
        </p:nvSpPr>
        <p:spPr>
          <a:xfrm>
            <a:off x="6023992" y="2720562"/>
            <a:ext cx="1824538"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オンデマンド交通配送</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8" name="正方形/長方形 57">
            <a:extLst>
              <a:ext uri="{FF2B5EF4-FFF2-40B4-BE49-F238E27FC236}">
                <a16:creationId xmlns:a16="http://schemas.microsoft.com/office/drawing/2014/main" id="{14C57905-85A3-4CF5-9835-0AED5F7FBE8A}"/>
              </a:ext>
            </a:extLst>
          </p:cNvPr>
          <p:cNvSpPr/>
          <p:nvPr/>
        </p:nvSpPr>
        <p:spPr>
          <a:xfrm>
            <a:off x="9627969" y="3250908"/>
            <a:ext cx="55428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地域</a:t>
            </a:r>
            <a:endParaRPr kumimoji="1"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通貨</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17861F32-AF2D-4ABB-88EB-52866614FE76}"/>
              </a:ext>
            </a:extLst>
          </p:cNvPr>
          <p:cNvSpPr txBox="1"/>
          <p:nvPr/>
        </p:nvSpPr>
        <p:spPr>
          <a:xfrm>
            <a:off x="9806733" y="3817768"/>
            <a:ext cx="492443"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決済</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3" name="タイトル 2">
            <a:extLst>
              <a:ext uri="{FF2B5EF4-FFF2-40B4-BE49-F238E27FC236}">
                <a16:creationId xmlns:a16="http://schemas.microsoft.com/office/drawing/2014/main" id="{42737EF9-8B1C-4333-B0CD-C68FAF4E5A82}"/>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408692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四角形: 角を丸くする 84">
            <a:extLst>
              <a:ext uri="{FF2B5EF4-FFF2-40B4-BE49-F238E27FC236}">
                <a16:creationId xmlns:a16="http://schemas.microsoft.com/office/drawing/2014/main" id="{69C87E30-B599-4710-872A-8A24456CC54A}"/>
              </a:ext>
            </a:extLst>
          </p:cNvPr>
          <p:cNvSpPr/>
          <p:nvPr/>
        </p:nvSpPr>
        <p:spPr>
          <a:xfrm>
            <a:off x="4107069" y="2019930"/>
            <a:ext cx="2925035" cy="2614096"/>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5"/>
            <a:ext cx="8784978" cy="769441"/>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7</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インターン・旅行による間接住民を増やすサービスの提供</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豊能町の魅力を体感してもらうためのツールづくりを行います。（農業や林業などの体験、クラフト体験） </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（クラフトは、北欧とコラボしブランディングも検討。北欧との文化交流）</a:t>
            </a:r>
          </a:p>
          <a:p>
            <a:pPr marR="44450" indent="127000">
              <a:tabLst>
                <a:tab pos="2700020" algn="ctr"/>
                <a:tab pos="5400040" algn="r"/>
              </a:tabLst>
            </a:pPr>
            <a:endParaRPr lang="ja-JP" altLang="ja-JP" sz="1100" kern="100" dirty="0">
              <a:latin typeface="+mj-ea"/>
              <a:ea typeface="+mj-ea"/>
              <a:cs typeface="Meiryo UI" panose="020B0604030504040204" pitchFamily="50" charset="-128"/>
            </a:endParaRPr>
          </a:p>
        </p:txBody>
      </p:sp>
      <p:sp>
        <p:nvSpPr>
          <p:cNvPr id="51" name="四角形: 角を丸くする 50">
            <a:extLst>
              <a:ext uri="{FF2B5EF4-FFF2-40B4-BE49-F238E27FC236}">
                <a16:creationId xmlns:a16="http://schemas.microsoft.com/office/drawing/2014/main" id="{39CD4029-52BD-4A13-8C48-CE78B16B54CC}"/>
              </a:ext>
            </a:extLst>
          </p:cNvPr>
          <p:cNvSpPr/>
          <p:nvPr/>
        </p:nvSpPr>
        <p:spPr>
          <a:xfrm>
            <a:off x="4753947" y="5299001"/>
            <a:ext cx="1554430" cy="1231860"/>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Picture 2" descr="移動販売車のイラスト（野菜）">
            <a:extLst>
              <a:ext uri="{FF2B5EF4-FFF2-40B4-BE49-F238E27FC236}">
                <a16:creationId xmlns:a16="http://schemas.microsoft.com/office/drawing/2014/main" id="{10142122-EB29-4B79-B9F4-C300AF0114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7284" y="3998286"/>
            <a:ext cx="648072" cy="5476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YACYBER（ヤサイバー） の概要、口コミ、評判をご紹介 | UD8">
            <a:extLst>
              <a:ext uri="{FF2B5EF4-FFF2-40B4-BE49-F238E27FC236}">
                <a16:creationId xmlns:a16="http://schemas.microsoft.com/office/drawing/2014/main" id="{7880C2CD-BC49-42E4-A2BB-6EFBCB8669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1" t="17614" r="28052" b="20756"/>
          <a:stretch/>
        </p:blipFill>
        <p:spPr bwMode="auto">
          <a:xfrm>
            <a:off x="4622905" y="4029275"/>
            <a:ext cx="685277" cy="50589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野菜農家のイラスト（農業）">
            <a:extLst>
              <a:ext uri="{FF2B5EF4-FFF2-40B4-BE49-F238E27FC236}">
                <a16:creationId xmlns:a16="http://schemas.microsoft.com/office/drawing/2014/main" id="{A48D08C0-A9FB-4F43-BC84-68A19AEFA6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7831" y="3055289"/>
            <a:ext cx="671339" cy="6747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野菜の無人販売所のイラスト">
            <a:extLst>
              <a:ext uri="{FF2B5EF4-FFF2-40B4-BE49-F238E27FC236}">
                <a16:creationId xmlns:a16="http://schemas.microsoft.com/office/drawing/2014/main" id="{7B083E2C-3D62-47ED-A58A-390CD9E52A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8086" y="3055259"/>
            <a:ext cx="753912" cy="7237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買い物難民のイラスト">
            <a:extLst>
              <a:ext uri="{FF2B5EF4-FFF2-40B4-BE49-F238E27FC236}">
                <a16:creationId xmlns:a16="http://schemas.microsoft.com/office/drawing/2014/main" id="{DF244C67-82AB-4A00-A804-DAD7ADD88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9170" y="5417596"/>
            <a:ext cx="1085106" cy="902808"/>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a:extLst>
              <a:ext uri="{FF2B5EF4-FFF2-40B4-BE49-F238E27FC236}">
                <a16:creationId xmlns:a16="http://schemas.microsoft.com/office/drawing/2014/main" id="{91F9A361-C1B8-46EE-809F-974897211DA3}"/>
              </a:ext>
            </a:extLst>
          </p:cNvPr>
          <p:cNvSpPr txBox="1"/>
          <p:nvPr/>
        </p:nvSpPr>
        <p:spPr>
          <a:xfrm>
            <a:off x="5075088" y="6392362"/>
            <a:ext cx="1099981" cy="276999"/>
          </a:xfrm>
          <a:prstGeom prst="rect">
            <a:avLst/>
          </a:prstGeom>
          <a:noFill/>
        </p:spPr>
        <p:txBody>
          <a:bodyPr wrap="none" rtlCol="0">
            <a:spAutoFit/>
          </a:bodyPr>
          <a:lstStyle/>
          <a:p>
            <a:r>
              <a:rPr lang="ja-JP" altLang="en-US" sz="1200" dirty="0"/>
              <a:t>買い物困難者</a:t>
            </a:r>
            <a:endParaRPr kumimoji="1" lang="ja-JP" altLang="en-US" sz="1200" dirty="0"/>
          </a:p>
        </p:txBody>
      </p:sp>
      <p:cxnSp>
        <p:nvCxnSpPr>
          <p:cNvPr id="60" name="直線コネクタ 59">
            <a:extLst>
              <a:ext uri="{FF2B5EF4-FFF2-40B4-BE49-F238E27FC236}">
                <a16:creationId xmlns:a16="http://schemas.microsoft.com/office/drawing/2014/main" id="{EF4E2B7B-BE55-4283-9C05-D275C0601F74}"/>
              </a:ext>
            </a:extLst>
          </p:cNvPr>
          <p:cNvCxnSpPr>
            <a:cxnSpLocks/>
          </p:cNvCxnSpPr>
          <p:nvPr/>
        </p:nvCxnSpPr>
        <p:spPr>
          <a:xfrm flipV="1">
            <a:off x="5019170" y="4535173"/>
            <a:ext cx="0" cy="763828"/>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id="{A6B8DAA4-E0B0-48E8-AF54-CC770ECDDFBC}"/>
              </a:ext>
            </a:extLst>
          </p:cNvPr>
          <p:cNvCxnSpPr>
            <a:cxnSpLocks/>
          </p:cNvCxnSpPr>
          <p:nvPr/>
        </p:nvCxnSpPr>
        <p:spPr>
          <a:xfrm flipV="1">
            <a:off x="6099252" y="4535173"/>
            <a:ext cx="0" cy="763828"/>
          </a:xfrm>
          <a:prstGeom prst="line">
            <a:avLst/>
          </a:prstGeom>
          <a:ln w="28575"/>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86DAAC1D-BCEB-4989-B0B6-44CC559397A8}"/>
              </a:ext>
            </a:extLst>
          </p:cNvPr>
          <p:cNvSpPr txBox="1"/>
          <p:nvPr/>
        </p:nvSpPr>
        <p:spPr>
          <a:xfrm>
            <a:off x="5087889" y="4980227"/>
            <a:ext cx="954107" cy="276999"/>
          </a:xfrm>
          <a:prstGeom prst="rect">
            <a:avLst/>
          </a:prstGeom>
          <a:noFill/>
        </p:spPr>
        <p:txBody>
          <a:bodyPr wrap="none" rtlCol="0">
            <a:spAutoFit/>
          </a:bodyPr>
          <a:lstStyle/>
          <a:p>
            <a:r>
              <a:rPr kumimoji="1" lang="ja-JP" altLang="en-US" sz="1200" dirty="0"/>
              <a:t>商品データ</a:t>
            </a:r>
          </a:p>
        </p:txBody>
      </p:sp>
      <p:cxnSp>
        <p:nvCxnSpPr>
          <p:cNvPr id="64" name="直線コネクタ 63">
            <a:extLst>
              <a:ext uri="{FF2B5EF4-FFF2-40B4-BE49-F238E27FC236}">
                <a16:creationId xmlns:a16="http://schemas.microsoft.com/office/drawing/2014/main" id="{F1C27CDE-0D3A-4A02-8C8F-A65B15D3F072}"/>
              </a:ext>
            </a:extLst>
          </p:cNvPr>
          <p:cNvCxnSpPr>
            <a:cxnSpLocks/>
          </p:cNvCxnSpPr>
          <p:nvPr/>
        </p:nvCxnSpPr>
        <p:spPr>
          <a:xfrm flipV="1">
            <a:off x="4753946" y="3730002"/>
            <a:ext cx="0" cy="299273"/>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直線コネクタ 64">
            <a:extLst>
              <a:ext uri="{FF2B5EF4-FFF2-40B4-BE49-F238E27FC236}">
                <a16:creationId xmlns:a16="http://schemas.microsoft.com/office/drawing/2014/main" id="{07388658-F35A-4816-8D5F-6806060C0674}"/>
              </a:ext>
            </a:extLst>
          </p:cNvPr>
          <p:cNvCxnSpPr>
            <a:cxnSpLocks/>
          </p:cNvCxnSpPr>
          <p:nvPr/>
        </p:nvCxnSpPr>
        <p:spPr>
          <a:xfrm flipV="1">
            <a:off x="5222796" y="3730002"/>
            <a:ext cx="0" cy="299273"/>
          </a:xfrm>
          <a:prstGeom prst="line">
            <a:avLst/>
          </a:prstGeom>
          <a:ln w="28575"/>
        </p:spPr>
        <p:style>
          <a:lnRef idx="1">
            <a:schemeClr val="dk1"/>
          </a:lnRef>
          <a:fillRef idx="0">
            <a:schemeClr val="dk1"/>
          </a:fillRef>
          <a:effectRef idx="0">
            <a:schemeClr val="dk1"/>
          </a:effectRef>
          <a:fontRef idx="minor">
            <a:schemeClr val="tx1"/>
          </a:fontRef>
        </p:style>
      </p:cxnSp>
      <p:sp>
        <p:nvSpPr>
          <p:cNvPr id="66" name="テキスト ボックス 65">
            <a:extLst>
              <a:ext uri="{FF2B5EF4-FFF2-40B4-BE49-F238E27FC236}">
                <a16:creationId xmlns:a16="http://schemas.microsoft.com/office/drawing/2014/main" id="{AA782065-A48B-4B2D-919B-13D1C4EBCE76}"/>
              </a:ext>
            </a:extLst>
          </p:cNvPr>
          <p:cNvSpPr txBox="1"/>
          <p:nvPr/>
        </p:nvSpPr>
        <p:spPr>
          <a:xfrm>
            <a:off x="4676549" y="3046248"/>
            <a:ext cx="492443" cy="276999"/>
          </a:xfrm>
          <a:prstGeom prst="rect">
            <a:avLst/>
          </a:prstGeom>
          <a:noFill/>
        </p:spPr>
        <p:txBody>
          <a:bodyPr wrap="none" rtlCol="0">
            <a:spAutoFit/>
          </a:bodyPr>
          <a:lstStyle/>
          <a:p>
            <a:r>
              <a:rPr lang="ja-JP" altLang="en-US" sz="1200" dirty="0"/>
              <a:t>農家</a:t>
            </a:r>
            <a:endParaRPr kumimoji="1" lang="ja-JP" altLang="en-US" sz="1200" dirty="0"/>
          </a:p>
        </p:txBody>
      </p:sp>
      <p:sp>
        <p:nvSpPr>
          <p:cNvPr id="67" name="テキスト ボックス 66">
            <a:extLst>
              <a:ext uri="{FF2B5EF4-FFF2-40B4-BE49-F238E27FC236}">
                <a16:creationId xmlns:a16="http://schemas.microsoft.com/office/drawing/2014/main" id="{FAED937B-9445-44E7-8853-1D7A33B03B24}"/>
              </a:ext>
            </a:extLst>
          </p:cNvPr>
          <p:cNvSpPr txBox="1"/>
          <p:nvPr/>
        </p:nvSpPr>
        <p:spPr>
          <a:xfrm>
            <a:off x="5235174" y="3680319"/>
            <a:ext cx="646331" cy="276999"/>
          </a:xfrm>
          <a:prstGeom prst="rect">
            <a:avLst/>
          </a:prstGeom>
          <a:noFill/>
        </p:spPr>
        <p:txBody>
          <a:bodyPr wrap="none" rtlCol="0">
            <a:spAutoFit/>
          </a:bodyPr>
          <a:lstStyle/>
          <a:p>
            <a:r>
              <a:rPr kumimoji="1" lang="ja-JP" altLang="en-US" sz="1200" dirty="0"/>
              <a:t>直売場</a:t>
            </a:r>
          </a:p>
        </p:txBody>
      </p:sp>
      <p:sp>
        <p:nvSpPr>
          <p:cNvPr id="68" name="テキスト ボックス 67">
            <a:extLst>
              <a:ext uri="{FF2B5EF4-FFF2-40B4-BE49-F238E27FC236}">
                <a16:creationId xmlns:a16="http://schemas.microsoft.com/office/drawing/2014/main" id="{E441E779-A44D-4AF4-B963-53882483073F}"/>
              </a:ext>
            </a:extLst>
          </p:cNvPr>
          <p:cNvSpPr txBox="1"/>
          <p:nvPr/>
        </p:nvSpPr>
        <p:spPr>
          <a:xfrm>
            <a:off x="5720502" y="3832194"/>
            <a:ext cx="800219" cy="276999"/>
          </a:xfrm>
          <a:prstGeom prst="rect">
            <a:avLst/>
          </a:prstGeom>
          <a:noFill/>
        </p:spPr>
        <p:txBody>
          <a:bodyPr wrap="none" rtlCol="0">
            <a:spAutoFit/>
          </a:bodyPr>
          <a:lstStyle/>
          <a:p>
            <a:r>
              <a:rPr lang="ja-JP" altLang="en-US" sz="1200" dirty="0"/>
              <a:t>移動販売</a:t>
            </a:r>
            <a:endParaRPr kumimoji="1" lang="ja-JP" altLang="en-US" sz="1200" dirty="0"/>
          </a:p>
        </p:txBody>
      </p:sp>
      <p:pic>
        <p:nvPicPr>
          <p:cNvPr id="6146" name="Picture 2" descr="旅行中の若者のイラスト">
            <a:extLst>
              <a:ext uri="{FF2B5EF4-FFF2-40B4-BE49-F238E27FC236}">
                <a16:creationId xmlns:a16="http://schemas.microsoft.com/office/drawing/2014/main" id="{A06D5E2A-7C7A-49A1-B37E-AC41712255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5561" y="5228596"/>
            <a:ext cx="1554429" cy="12815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株式会社おてつたび">
            <a:extLst>
              <a:ext uri="{FF2B5EF4-FFF2-40B4-BE49-F238E27FC236}">
                <a16:creationId xmlns:a16="http://schemas.microsoft.com/office/drawing/2014/main" id="{AB90AB0A-9E34-49FE-B636-D685DBF1C5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4455" y="3545443"/>
            <a:ext cx="1169253" cy="884070"/>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線コネクタ 69">
            <a:extLst>
              <a:ext uri="{FF2B5EF4-FFF2-40B4-BE49-F238E27FC236}">
                <a16:creationId xmlns:a16="http://schemas.microsoft.com/office/drawing/2014/main" id="{473ED2BD-85B7-4AFA-81E6-BA98272E8632}"/>
              </a:ext>
            </a:extLst>
          </p:cNvPr>
          <p:cNvCxnSpPr>
            <a:cxnSpLocks/>
            <a:stCxn id="6146" idx="0"/>
            <a:endCxn id="6148" idx="2"/>
          </p:cNvCxnSpPr>
          <p:nvPr/>
        </p:nvCxnSpPr>
        <p:spPr>
          <a:xfrm flipV="1">
            <a:off x="2912775" y="4429513"/>
            <a:ext cx="6306" cy="799082"/>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EC30B696-48D7-4834-B79A-83EACF32568F}"/>
              </a:ext>
            </a:extLst>
          </p:cNvPr>
          <p:cNvCxnSpPr>
            <a:cxnSpLocks/>
          </p:cNvCxnSpPr>
          <p:nvPr/>
        </p:nvCxnSpPr>
        <p:spPr>
          <a:xfrm flipV="1">
            <a:off x="3322976" y="4134730"/>
            <a:ext cx="759052" cy="1093867"/>
          </a:xfrm>
          <a:prstGeom prst="line">
            <a:avLst/>
          </a:prstGeom>
          <a:ln w="28575"/>
        </p:spPr>
        <p:style>
          <a:lnRef idx="1">
            <a:schemeClr val="dk1"/>
          </a:lnRef>
          <a:fillRef idx="0">
            <a:schemeClr val="dk1"/>
          </a:fillRef>
          <a:effectRef idx="0">
            <a:schemeClr val="dk1"/>
          </a:effectRef>
          <a:fontRef idx="minor">
            <a:schemeClr val="tx1"/>
          </a:fontRef>
        </p:style>
      </p:cxnSp>
      <p:sp>
        <p:nvSpPr>
          <p:cNvPr id="36" name="四角形: 角を丸くする 35">
            <a:extLst>
              <a:ext uri="{FF2B5EF4-FFF2-40B4-BE49-F238E27FC236}">
                <a16:creationId xmlns:a16="http://schemas.microsoft.com/office/drawing/2014/main" id="{CE34E792-2FAB-4CB2-B3C2-06963EACC497}"/>
              </a:ext>
            </a:extLst>
          </p:cNvPr>
          <p:cNvSpPr/>
          <p:nvPr/>
        </p:nvSpPr>
        <p:spPr>
          <a:xfrm>
            <a:off x="1887544" y="4752622"/>
            <a:ext cx="8145983" cy="19705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　　　　　　　</a:t>
            </a:r>
            <a:r>
              <a:rPr lang="ja-JP" altLang="en-US" sz="1200" dirty="0">
                <a:solidFill>
                  <a:schemeClr val="bg1"/>
                </a:solidFill>
              </a:rPr>
              <a:t>　　　</a:t>
            </a:r>
            <a:r>
              <a:rPr kumimoji="1" lang="ja-JP" altLang="en-US" sz="1200" dirty="0">
                <a:solidFill>
                  <a:schemeClr val="bg1"/>
                </a:solidFill>
              </a:rPr>
              <a:t>都市</a:t>
            </a:r>
            <a:r>
              <a:rPr kumimoji="1" lang="en-US" altLang="ja-JP" sz="1200" dirty="0">
                <a:solidFill>
                  <a:schemeClr val="bg1"/>
                </a:solidFill>
              </a:rPr>
              <a:t>OS</a:t>
            </a:r>
            <a:endParaRPr kumimoji="1" lang="ja-JP" altLang="en-US" dirty="0">
              <a:solidFill>
                <a:schemeClr val="bg1"/>
              </a:solidFill>
            </a:endParaRPr>
          </a:p>
        </p:txBody>
      </p:sp>
      <p:sp>
        <p:nvSpPr>
          <p:cNvPr id="79" name="テキスト ボックス 78">
            <a:extLst>
              <a:ext uri="{FF2B5EF4-FFF2-40B4-BE49-F238E27FC236}">
                <a16:creationId xmlns:a16="http://schemas.microsoft.com/office/drawing/2014/main" id="{90C16C17-94F5-4CE7-AAE6-274AAD1AA778}"/>
              </a:ext>
            </a:extLst>
          </p:cNvPr>
          <p:cNvSpPr txBox="1"/>
          <p:nvPr/>
        </p:nvSpPr>
        <p:spPr>
          <a:xfrm>
            <a:off x="3630623" y="3591851"/>
            <a:ext cx="492443" cy="646331"/>
          </a:xfrm>
          <a:prstGeom prst="rect">
            <a:avLst/>
          </a:prstGeom>
          <a:noFill/>
        </p:spPr>
        <p:txBody>
          <a:bodyPr wrap="none" rtlCol="0">
            <a:spAutoFit/>
          </a:bodyPr>
          <a:lstStyle/>
          <a:p>
            <a:r>
              <a:rPr lang="ja-JP" altLang="en-US" sz="1200" dirty="0"/>
              <a:t>地域</a:t>
            </a:r>
            <a:endParaRPr lang="en-US" altLang="ja-JP" sz="1200" dirty="0"/>
          </a:p>
          <a:p>
            <a:r>
              <a:rPr lang="ja-JP" altLang="en-US" sz="1200" dirty="0"/>
              <a:t>仕事</a:t>
            </a:r>
            <a:endParaRPr lang="en-US" altLang="ja-JP" sz="1200" dirty="0"/>
          </a:p>
          <a:p>
            <a:r>
              <a:rPr kumimoji="1" lang="ja-JP" altLang="en-US" sz="1200" dirty="0"/>
              <a:t>支援</a:t>
            </a:r>
          </a:p>
        </p:txBody>
      </p:sp>
      <p:sp>
        <p:nvSpPr>
          <p:cNvPr id="80" name="テキスト ボックス 79">
            <a:extLst>
              <a:ext uri="{FF2B5EF4-FFF2-40B4-BE49-F238E27FC236}">
                <a16:creationId xmlns:a16="http://schemas.microsoft.com/office/drawing/2014/main" id="{A97A98A9-48A7-4FB3-8C9F-94C118739D8F}"/>
              </a:ext>
            </a:extLst>
          </p:cNvPr>
          <p:cNvSpPr txBox="1"/>
          <p:nvPr/>
        </p:nvSpPr>
        <p:spPr>
          <a:xfrm>
            <a:off x="2187830" y="3295318"/>
            <a:ext cx="1723549" cy="276999"/>
          </a:xfrm>
          <a:prstGeom prst="rect">
            <a:avLst/>
          </a:prstGeom>
          <a:noFill/>
        </p:spPr>
        <p:txBody>
          <a:bodyPr wrap="none" rtlCol="0">
            <a:spAutoFit/>
          </a:bodyPr>
          <a:lstStyle/>
          <a:p>
            <a:r>
              <a:rPr lang="ja-JP" altLang="en-US" sz="1200" dirty="0"/>
              <a:t>旅行・仕事マッチング</a:t>
            </a:r>
            <a:endParaRPr kumimoji="1" lang="ja-JP" altLang="en-US" sz="1200" dirty="0"/>
          </a:p>
        </p:txBody>
      </p:sp>
      <p:pic>
        <p:nvPicPr>
          <p:cNvPr id="6150" name="Picture 6" descr="チェーンソーを使う人のイラスト">
            <a:extLst>
              <a:ext uri="{FF2B5EF4-FFF2-40B4-BE49-F238E27FC236}">
                <a16:creationId xmlns:a16="http://schemas.microsoft.com/office/drawing/2014/main" id="{4548D57A-CDAA-4E82-979D-624CAEAC53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6543" y="2240800"/>
            <a:ext cx="753912" cy="753912"/>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a:extLst>
              <a:ext uri="{FF2B5EF4-FFF2-40B4-BE49-F238E27FC236}">
                <a16:creationId xmlns:a16="http://schemas.microsoft.com/office/drawing/2014/main" id="{13CF8B53-7077-4B15-BA58-18BC3D4C1DB5}"/>
              </a:ext>
            </a:extLst>
          </p:cNvPr>
          <p:cNvSpPr txBox="1"/>
          <p:nvPr/>
        </p:nvSpPr>
        <p:spPr>
          <a:xfrm>
            <a:off x="4964253" y="2212191"/>
            <a:ext cx="492443" cy="276999"/>
          </a:xfrm>
          <a:prstGeom prst="rect">
            <a:avLst/>
          </a:prstGeom>
          <a:noFill/>
        </p:spPr>
        <p:txBody>
          <a:bodyPr wrap="none" rtlCol="0">
            <a:spAutoFit/>
          </a:bodyPr>
          <a:lstStyle/>
          <a:p>
            <a:r>
              <a:rPr kumimoji="1" lang="ja-JP" altLang="en-US" sz="1200" dirty="0"/>
              <a:t>林業</a:t>
            </a:r>
          </a:p>
        </p:txBody>
      </p:sp>
      <p:pic>
        <p:nvPicPr>
          <p:cNvPr id="6152" name="Picture 8" descr="木工工作をする人のイラスト（男性）">
            <a:extLst>
              <a:ext uri="{FF2B5EF4-FFF2-40B4-BE49-F238E27FC236}">
                <a16:creationId xmlns:a16="http://schemas.microsoft.com/office/drawing/2014/main" id="{653E7B6A-8EBF-4774-B608-9C710D53ED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480" y="2080095"/>
            <a:ext cx="880735" cy="965189"/>
          </a:xfrm>
          <a:prstGeom prst="rect">
            <a:avLst/>
          </a:prstGeom>
          <a:noFill/>
          <a:extLst>
            <a:ext uri="{909E8E84-426E-40DD-AFC4-6F175D3DCCD1}">
              <a14:hiddenFill xmlns:a14="http://schemas.microsoft.com/office/drawing/2010/main">
                <a:solidFill>
                  <a:srgbClr val="FFFFFF"/>
                </a:solidFill>
              </a14:hiddenFill>
            </a:ext>
          </a:extLst>
        </p:spPr>
      </p:pic>
      <p:sp>
        <p:nvSpPr>
          <p:cNvPr id="84" name="テキスト ボックス 83">
            <a:extLst>
              <a:ext uri="{FF2B5EF4-FFF2-40B4-BE49-F238E27FC236}">
                <a16:creationId xmlns:a16="http://schemas.microsoft.com/office/drawing/2014/main" id="{6D47DFF3-C907-4989-9B32-C52F888464D5}"/>
              </a:ext>
            </a:extLst>
          </p:cNvPr>
          <p:cNvSpPr txBox="1"/>
          <p:nvPr/>
        </p:nvSpPr>
        <p:spPr>
          <a:xfrm>
            <a:off x="6185801" y="2884340"/>
            <a:ext cx="646331" cy="276999"/>
          </a:xfrm>
          <a:prstGeom prst="rect">
            <a:avLst/>
          </a:prstGeom>
          <a:noFill/>
        </p:spPr>
        <p:txBody>
          <a:bodyPr wrap="none" rtlCol="0">
            <a:spAutoFit/>
          </a:bodyPr>
          <a:lstStyle/>
          <a:p>
            <a:r>
              <a:rPr lang="ja-JP" altLang="en-US" sz="1200" dirty="0"/>
              <a:t>木工所</a:t>
            </a:r>
            <a:endParaRPr kumimoji="1" lang="ja-JP" altLang="en-US" sz="1200" dirty="0"/>
          </a:p>
        </p:txBody>
      </p:sp>
      <p:sp>
        <p:nvSpPr>
          <p:cNvPr id="89" name="テキスト ボックス 88">
            <a:extLst>
              <a:ext uri="{FF2B5EF4-FFF2-40B4-BE49-F238E27FC236}">
                <a16:creationId xmlns:a16="http://schemas.microsoft.com/office/drawing/2014/main" id="{8BE4AE1C-4BF8-4BAE-A9A9-1E95F745E96B}"/>
              </a:ext>
            </a:extLst>
          </p:cNvPr>
          <p:cNvSpPr txBox="1"/>
          <p:nvPr/>
        </p:nvSpPr>
        <p:spPr>
          <a:xfrm>
            <a:off x="2879313" y="4425478"/>
            <a:ext cx="1415772" cy="276999"/>
          </a:xfrm>
          <a:prstGeom prst="rect">
            <a:avLst/>
          </a:prstGeom>
          <a:noFill/>
        </p:spPr>
        <p:txBody>
          <a:bodyPr wrap="none" rtlCol="0">
            <a:spAutoFit/>
          </a:bodyPr>
          <a:lstStyle/>
          <a:p>
            <a:r>
              <a:rPr kumimoji="1" lang="ja-JP" altLang="en-US" sz="1200" dirty="0"/>
              <a:t>マッチングデータ</a:t>
            </a:r>
          </a:p>
        </p:txBody>
      </p:sp>
      <p:pic>
        <p:nvPicPr>
          <p:cNvPr id="90" name="Picture 6" descr="地方自治体のイラスト">
            <a:extLst>
              <a:ext uri="{FF2B5EF4-FFF2-40B4-BE49-F238E27FC236}">
                <a16:creationId xmlns:a16="http://schemas.microsoft.com/office/drawing/2014/main" id="{ABDFDA1D-4BCF-4299-B836-362A975162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5778" y="3648825"/>
            <a:ext cx="824880" cy="824880"/>
          </a:xfrm>
          <a:prstGeom prst="rect">
            <a:avLst/>
          </a:prstGeom>
          <a:noFill/>
          <a:extLst>
            <a:ext uri="{909E8E84-426E-40DD-AFC4-6F175D3DCCD1}">
              <a14:hiddenFill xmlns:a14="http://schemas.microsoft.com/office/drawing/2010/main">
                <a:solidFill>
                  <a:srgbClr val="FFFFFF"/>
                </a:solidFill>
              </a14:hiddenFill>
            </a:ext>
          </a:extLst>
        </p:spPr>
      </p:pic>
      <p:sp>
        <p:nvSpPr>
          <p:cNvPr id="91" name="テキスト ボックス 90">
            <a:extLst>
              <a:ext uri="{FF2B5EF4-FFF2-40B4-BE49-F238E27FC236}">
                <a16:creationId xmlns:a16="http://schemas.microsoft.com/office/drawing/2014/main" id="{EA190D96-2C04-497E-A700-68B80846D356}"/>
              </a:ext>
            </a:extLst>
          </p:cNvPr>
          <p:cNvSpPr txBox="1"/>
          <p:nvPr/>
        </p:nvSpPr>
        <p:spPr>
          <a:xfrm>
            <a:off x="9318358" y="3368026"/>
            <a:ext cx="954107" cy="276999"/>
          </a:xfrm>
          <a:prstGeom prst="rect">
            <a:avLst/>
          </a:prstGeom>
          <a:noFill/>
        </p:spPr>
        <p:txBody>
          <a:bodyPr wrap="none" rtlCol="0">
            <a:spAutoFit/>
          </a:bodyPr>
          <a:lstStyle/>
          <a:p>
            <a:r>
              <a:rPr kumimoji="1" lang="ja-JP" altLang="en-US" sz="1200" dirty="0"/>
              <a:t>定住者支援</a:t>
            </a:r>
          </a:p>
        </p:txBody>
      </p:sp>
      <p:cxnSp>
        <p:nvCxnSpPr>
          <p:cNvPr id="92" name="直線コネクタ 91">
            <a:extLst>
              <a:ext uri="{FF2B5EF4-FFF2-40B4-BE49-F238E27FC236}">
                <a16:creationId xmlns:a16="http://schemas.microsoft.com/office/drawing/2014/main" id="{E5CF9535-F610-400A-9680-DC7A14B28750}"/>
              </a:ext>
            </a:extLst>
          </p:cNvPr>
          <p:cNvCxnSpPr>
            <a:cxnSpLocks/>
            <a:endCxn id="90" idx="2"/>
          </p:cNvCxnSpPr>
          <p:nvPr/>
        </p:nvCxnSpPr>
        <p:spPr>
          <a:xfrm flipV="1">
            <a:off x="9778218" y="4473705"/>
            <a:ext cx="0" cy="278916"/>
          </a:xfrm>
          <a:prstGeom prst="line">
            <a:avLst/>
          </a:prstGeom>
          <a:ln w="28575"/>
        </p:spPr>
        <p:style>
          <a:lnRef idx="1">
            <a:schemeClr val="dk1"/>
          </a:lnRef>
          <a:fillRef idx="0">
            <a:schemeClr val="dk1"/>
          </a:fillRef>
          <a:effectRef idx="0">
            <a:schemeClr val="dk1"/>
          </a:effectRef>
          <a:fontRef idx="minor">
            <a:schemeClr val="tx1"/>
          </a:fontRef>
        </p:style>
      </p:cxnSp>
      <p:pic>
        <p:nvPicPr>
          <p:cNvPr id="95" name="Picture 4" descr="スーパーマーケットのイラスト">
            <a:extLst>
              <a:ext uri="{FF2B5EF4-FFF2-40B4-BE49-F238E27FC236}">
                <a16:creationId xmlns:a16="http://schemas.microsoft.com/office/drawing/2014/main" id="{56489D1A-D099-434A-87EC-9D4BD94476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4296" y="3861048"/>
            <a:ext cx="996096" cy="750392"/>
          </a:xfrm>
          <a:prstGeom prst="rect">
            <a:avLst/>
          </a:prstGeom>
          <a:noFill/>
          <a:extLst>
            <a:ext uri="{909E8E84-426E-40DD-AFC4-6F175D3DCCD1}">
              <a14:hiddenFill xmlns:a14="http://schemas.microsoft.com/office/drawing/2010/main">
                <a:solidFill>
                  <a:srgbClr val="FFFFFF"/>
                </a:solidFill>
              </a14:hiddenFill>
            </a:ext>
          </a:extLst>
        </p:spPr>
      </p:pic>
      <p:sp>
        <p:nvSpPr>
          <p:cNvPr id="96" name="正方形/長方形 95">
            <a:extLst>
              <a:ext uri="{FF2B5EF4-FFF2-40B4-BE49-F238E27FC236}">
                <a16:creationId xmlns:a16="http://schemas.microsoft.com/office/drawing/2014/main" id="{3FB7BBF9-9D1C-4033-AA76-115E113B3D5B}"/>
              </a:ext>
            </a:extLst>
          </p:cNvPr>
          <p:cNvSpPr/>
          <p:nvPr/>
        </p:nvSpPr>
        <p:spPr>
          <a:xfrm>
            <a:off x="7358321" y="3968941"/>
            <a:ext cx="55428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t>地域</a:t>
            </a:r>
            <a:endParaRPr kumimoji="1" lang="en-US" altLang="ja-JP" sz="1200" dirty="0"/>
          </a:p>
          <a:p>
            <a:pPr algn="ctr"/>
            <a:r>
              <a:rPr lang="ja-JP" altLang="en-US" sz="1200" dirty="0"/>
              <a:t>通貨</a:t>
            </a:r>
            <a:endParaRPr kumimoji="1" lang="ja-JP" altLang="en-US" sz="1200" dirty="0"/>
          </a:p>
        </p:txBody>
      </p:sp>
      <p:cxnSp>
        <p:nvCxnSpPr>
          <p:cNvPr id="97" name="直線コネクタ 96">
            <a:extLst>
              <a:ext uri="{FF2B5EF4-FFF2-40B4-BE49-F238E27FC236}">
                <a16:creationId xmlns:a16="http://schemas.microsoft.com/office/drawing/2014/main" id="{C0A20A78-DF97-4171-83B3-0CDCAA8A51DE}"/>
              </a:ext>
            </a:extLst>
          </p:cNvPr>
          <p:cNvCxnSpPr>
            <a:cxnSpLocks/>
          </p:cNvCxnSpPr>
          <p:nvPr/>
        </p:nvCxnSpPr>
        <p:spPr>
          <a:xfrm flipV="1">
            <a:off x="7641855" y="4473705"/>
            <a:ext cx="0" cy="278916"/>
          </a:xfrm>
          <a:prstGeom prst="line">
            <a:avLst/>
          </a:prstGeom>
          <a:ln w="28575"/>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DD90FF70-2A39-4F05-862B-79D839D36956}"/>
              </a:ext>
            </a:extLst>
          </p:cNvPr>
          <p:cNvCxnSpPr>
            <a:cxnSpLocks/>
          </p:cNvCxnSpPr>
          <p:nvPr/>
        </p:nvCxnSpPr>
        <p:spPr>
          <a:xfrm flipV="1">
            <a:off x="8552344" y="4472997"/>
            <a:ext cx="0" cy="278916"/>
          </a:xfrm>
          <a:prstGeom prst="line">
            <a:avLst/>
          </a:prstGeom>
          <a:ln w="28575"/>
        </p:spPr>
        <p:style>
          <a:lnRef idx="1">
            <a:schemeClr val="dk1"/>
          </a:lnRef>
          <a:fillRef idx="0">
            <a:schemeClr val="dk1"/>
          </a:fillRef>
          <a:effectRef idx="0">
            <a:schemeClr val="dk1"/>
          </a:effectRef>
          <a:fontRef idx="minor">
            <a:schemeClr val="tx1"/>
          </a:fontRef>
        </p:style>
      </p:cxnSp>
      <p:sp>
        <p:nvSpPr>
          <p:cNvPr id="99" name="テキスト ボックス 98">
            <a:extLst>
              <a:ext uri="{FF2B5EF4-FFF2-40B4-BE49-F238E27FC236}">
                <a16:creationId xmlns:a16="http://schemas.microsoft.com/office/drawing/2014/main" id="{A2BA416E-DAEC-464C-A483-0D78D409F813}"/>
              </a:ext>
            </a:extLst>
          </p:cNvPr>
          <p:cNvSpPr txBox="1"/>
          <p:nvPr/>
        </p:nvSpPr>
        <p:spPr>
          <a:xfrm>
            <a:off x="7207294" y="3680319"/>
            <a:ext cx="800219" cy="276999"/>
          </a:xfrm>
          <a:prstGeom prst="rect">
            <a:avLst/>
          </a:prstGeom>
          <a:noFill/>
        </p:spPr>
        <p:txBody>
          <a:bodyPr wrap="none" rtlCol="0">
            <a:spAutoFit/>
          </a:bodyPr>
          <a:lstStyle/>
          <a:p>
            <a:r>
              <a:rPr lang="ja-JP" altLang="en-US" sz="1200" dirty="0"/>
              <a:t>労働報酬</a:t>
            </a:r>
            <a:endParaRPr kumimoji="1" lang="ja-JP" altLang="en-US" sz="1200" dirty="0"/>
          </a:p>
        </p:txBody>
      </p:sp>
      <p:sp>
        <p:nvSpPr>
          <p:cNvPr id="101" name="正方形/長方形 100">
            <a:extLst>
              <a:ext uri="{FF2B5EF4-FFF2-40B4-BE49-F238E27FC236}">
                <a16:creationId xmlns:a16="http://schemas.microsoft.com/office/drawing/2014/main" id="{FC872A7B-238A-4058-A937-E4A288A9B31B}"/>
              </a:ext>
            </a:extLst>
          </p:cNvPr>
          <p:cNvSpPr/>
          <p:nvPr/>
        </p:nvSpPr>
        <p:spPr>
          <a:xfrm>
            <a:off x="9267861" y="2602144"/>
            <a:ext cx="95410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t>ふるさと納税返礼品</a:t>
            </a:r>
          </a:p>
        </p:txBody>
      </p:sp>
      <p:cxnSp>
        <p:nvCxnSpPr>
          <p:cNvPr id="72" name="直線コネクタ 71">
            <a:extLst>
              <a:ext uri="{FF2B5EF4-FFF2-40B4-BE49-F238E27FC236}">
                <a16:creationId xmlns:a16="http://schemas.microsoft.com/office/drawing/2014/main" id="{F12B12B9-8BE2-4210-8DD9-8BCAAA0D5EDF}"/>
              </a:ext>
            </a:extLst>
          </p:cNvPr>
          <p:cNvCxnSpPr>
            <a:cxnSpLocks/>
            <a:endCxn id="101" idx="1"/>
          </p:cNvCxnSpPr>
          <p:nvPr/>
        </p:nvCxnSpPr>
        <p:spPr>
          <a:xfrm flipV="1">
            <a:off x="7055224" y="2854173"/>
            <a:ext cx="2212636" cy="5569"/>
          </a:xfrm>
          <a:prstGeom prst="line">
            <a:avLst/>
          </a:prstGeom>
        </p:spPr>
        <p:style>
          <a:lnRef idx="1">
            <a:schemeClr val="dk1"/>
          </a:lnRef>
          <a:fillRef idx="0">
            <a:schemeClr val="dk1"/>
          </a:fillRef>
          <a:effectRef idx="0">
            <a:schemeClr val="dk1"/>
          </a:effectRef>
          <a:fontRef idx="minor">
            <a:schemeClr val="tx1"/>
          </a:fontRef>
        </p:style>
      </p:cxnSp>
      <p:pic>
        <p:nvPicPr>
          <p:cNvPr id="106" name="Picture 2" descr="旅行中の若者のイラスト">
            <a:extLst>
              <a:ext uri="{FF2B5EF4-FFF2-40B4-BE49-F238E27FC236}">
                <a16:creationId xmlns:a16="http://schemas.microsoft.com/office/drawing/2014/main" id="{250D29FB-C18C-49C0-B0DE-F69D2A337E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9176" y="5123922"/>
            <a:ext cx="1554429" cy="1281541"/>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直線コネクタ 106">
            <a:extLst>
              <a:ext uri="{FF2B5EF4-FFF2-40B4-BE49-F238E27FC236}">
                <a16:creationId xmlns:a16="http://schemas.microsoft.com/office/drawing/2014/main" id="{DA28A88C-584F-4C8C-9D07-35E48D4E1748}"/>
              </a:ext>
            </a:extLst>
          </p:cNvPr>
          <p:cNvCxnSpPr>
            <a:cxnSpLocks/>
          </p:cNvCxnSpPr>
          <p:nvPr/>
        </p:nvCxnSpPr>
        <p:spPr>
          <a:xfrm flipV="1">
            <a:off x="8161542" y="4980226"/>
            <a:ext cx="0" cy="278916"/>
          </a:xfrm>
          <a:prstGeom prst="line">
            <a:avLst/>
          </a:prstGeom>
          <a:ln w="28575"/>
        </p:spPr>
        <p:style>
          <a:lnRef idx="1">
            <a:schemeClr val="dk1"/>
          </a:lnRef>
          <a:fillRef idx="0">
            <a:schemeClr val="dk1"/>
          </a:fillRef>
          <a:effectRef idx="0">
            <a:schemeClr val="dk1"/>
          </a:effectRef>
          <a:fontRef idx="minor">
            <a:schemeClr val="tx1"/>
          </a:fontRef>
        </p:style>
      </p:cxnSp>
      <p:sp>
        <p:nvSpPr>
          <p:cNvPr id="108" name="テキスト ボックス 107">
            <a:extLst>
              <a:ext uri="{FF2B5EF4-FFF2-40B4-BE49-F238E27FC236}">
                <a16:creationId xmlns:a16="http://schemas.microsoft.com/office/drawing/2014/main" id="{CC3E4DDC-A7C7-4738-ABAC-51838E991DD1}"/>
              </a:ext>
            </a:extLst>
          </p:cNvPr>
          <p:cNvSpPr txBox="1"/>
          <p:nvPr/>
        </p:nvSpPr>
        <p:spPr>
          <a:xfrm>
            <a:off x="8123949" y="4995790"/>
            <a:ext cx="954107" cy="276999"/>
          </a:xfrm>
          <a:prstGeom prst="rect">
            <a:avLst/>
          </a:prstGeom>
          <a:noFill/>
        </p:spPr>
        <p:txBody>
          <a:bodyPr wrap="none" rtlCol="0">
            <a:spAutoFit/>
          </a:bodyPr>
          <a:lstStyle/>
          <a:p>
            <a:r>
              <a:rPr kumimoji="1" lang="ja-JP" altLang="en-US" sz="1200" dirty="0"/>
              <a:t>消費データ</a:t>
            </a:r>
          </a:p>
        </p:txBody>
      </p:sp>
      <p:sp>
        <p:nvSpPr>
          <p:cNvPr id="109" name="テキスト ボックス 108">
            <a:extLst>
              <a:ext uri="{FF2B5EF4-FFF2-40B4-BE49-F238E27FC236}">
                <a16:creationId xmlns:a16="http://schemas.microsoft.com/office/drawing/2014/main" id="{6C7A2BF0-4ED8-4CFD-8142-C422599F1C56}"/>
              </a:ext>
            </a:extLst>
          </p:cNvPr>
          <p:cNvSpPr txBox="1"/>
          <p:nvPr/>
        </p:nvSpPr>
        <p:spPr>
          <a:xfrm>
            <a:off x="2282360" y="6402595"/>
            <a:ext cx="1877437" cy="276999"/>
          </a:xfrm>
          <a:prstGeom prst="rect">
            <a:avLst/>
          </a:prstGeom>
          <a:noFill/>
        </p:spPr>
        <p:txBody>
          <a:bodyPr wrap="none" rtlCol="0">
            <a:spAutoFit/>
          </a:bodyPr>
          <a:lstStyle/>
          <a:p>
            <a:r>
              <a:rPr lang="ja-JP" altLang="en-US" sz="1200" dirty="0"/>
              <a:t>町外住民（観光・体験）</a:t>
            </a:r>
            <a:endParaRPr kumimoji="1" lang="ja-JP" altLang="en-US" sz="1200" dirty="0"/>
          </a:p>
        </p:txBody>
      </p:sp>
      <p:sp>
        <p:nvSpPr>
          <p:cNvPr id="49" name="タイトル 2">
            <a:extLst>
              <a:ext uri="{FF2B5EF4-FFF2-40B4-BE49-F238E27FC236}">
                <a16:creationId xmlns:a16="http://schemas.microsoft.com/office/drawing/2014/main" id="{7952CDB2-A9EB-4D9D-9F1C-F83149177BFD}"/>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74043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B7D1E67-53F0-400B-A730-BD62A194C476}"/>
              </a:ext>
            </a:extLst>
          </p:cNvPr>
          <p:cNvSpPr txBox="1"/>
          <p:nvPr/>
        </p:nvSpPr>
        <p:spPr>
          <a:xfrm>
            <a:off x="572783" y="1487774"/>
            <a:ext cx="11530173" cy="4124206"/>
          </a:xfrm>
          <a:prstGeom prst="rect">
            <a:avLst/>
          </a:prstGeom>
          <a:solidFill>
            <a:schemeClr val="bg1">
              <a:lumMod val="9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BIZ UDゴシック"/>
                <a:ea typeface="BIZ UDゴシック"/>
              </a:rPr>
              <a:t>買い物支援</a:t>
            </a:r>
            <a:endParaRPr kumimoji="1" lang="en-US" altLang="ja-JP"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買い物を取り巻く環境を構築</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移動販売→（住民）購入利便性の向上</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prstClr val="black"/>
                </a:solidFill>
                <a:latin typeface="BIZ UDゴシック"/>
                <a:ea typeface="BIZ UDゴシック"/>
              </a:rPr>
              <a:t>YACYBER</a:t>
            </a:r>
            <a:r>
              <a:rPr kumimoji="1" lang="ja-JP" altLang="en-US" sz="1400" dirty="0">
                <a:solidFill>
                  <a:prstClr val="black"/>
                </a:solidFill>
                <a:latin typeface="BIZ UDゴシック"/>
                <a:ea typeface="BIZ UDゴシック"/>
              </a:rPr>
              <a:t>→（住民・生産者）地元農家直売所設置による地産地消</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キッチンカ</a:t>
            </a:r>
            <a:r>
              <a:rPr kumimoji="1" lang="en-US" altLang="ja-JP" sz="1400" dirty="0">
                <a:solidFill>
                  <a:prstClr val="black"/>
                </a:solidFill>
                <a:latin typeface="BIZ UDゴシック"/>
                <a:ea typeface="BIZ UDゴシック"/>
              </a:rPr>
              <a:t>―</a:t>
            </a:r>
            <a:r>
              <a:rPr kumimoji="1" lang="ja-JP" altLang="en-US" sz="1400" dirty="0">
                <a:solidFill>
                  <a:prstClr val="black"/>
                </a:solidFill>
                <a:latin typeface="BIZ UDゴシック"/>
                <a:ea typeface="BIZ UDゴシック"/>
              </a:rPr>
              <a:t>→（住民・事業者）まちのにぎわいづくり</a:t>
            </a:r>
            <a:endParaRPr kumimoji="1" lang="en-US" altLang="ja-JP" sz="1400" dirty="0">
              <a:solidFill>
                <a:prstClr val="black"/>
              </a:solidFill>
              <a:latin typeface="BIZ UDゴシック"/>
              <a:ea typeface="BIZ UDゴシック"/>
            </a:endParaRPr>
          </a:p>
          <a:p>
            <a:pPr>
              <a:defRPr/>
            </a:pPr>
            <a:r>
              <a:rPr kumimoji="1" lang="en-US" altLang="ja-JP" sz="1400" dirty="0">
                <a:solidFill>
                  <a:prstClr val="black"/>
                </a:solidFill>
                <a:latin typeface="BIZ UDゴシック"/>
                <a:ea typeface="BIZ UDゴシック"/>
              </a:rPr>
              <a:t>AI</a:t>
            </a:r>
            <a:r>
              <a:rPr kumimoji="1" lang="ja-JP" altLang="en-US" sz="1400" dirty="0">
                <a:solidFill>
                  <a:prstClr val="black"/>
                </a:solidFill>
                <a:latin typeface="BIZ UDゴシック"/>
                <a:ea typeface="BIZ UDゴシック"/>
              </a:rPr>
              <a:t>オンデマンド配送→（住民・事業者）</a:t>
            </a:r>
            <a:r>
              <a:rPr kumimoji="1" lang="ja-JP" altLang="en-US" sz="1400" dirty="0">
                <a:solidFill>
                  <a:prstClr val="black"/>
                </a:solidFill>
              </a:rPr>
              <a:t>利便性の向上・効果的、効率的な配送</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dirty="0" err="1">
                <a:solidFill>
                  <a:prstClr val="black"/>
                </a:solidFill>
                <a:latin typeface="BIZ UDゴシック"/>
                <a:ea typeface="BIZ UDゴシック"/>
              </a:rPr>
              <a:t>Bitkey</a:t>
            </a:r>
            <a:r>
              <a:rPr kumimoji="1" lang="ja-JP" altLang="en-US" sz="1400" dirty="0">
                <a:solidFill>
                  <a:prstClr val="black"/>
                </a:solidFill>
                <a:latin typeface="BIZ UDゴシック"/>
                <a:ea typeface="BIZ UDゴシック"/>
              </a:rPr>
              <a:t>→（住民・事業者）不在時の対応・効率的な配達</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購買データ⇒（事業者）買物準備商品の最適化</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モビリティ⇒（住民）　買物手段最適化</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ステークホルダー間の協議を通して豊富な選択肢を確保。データ取得による配置・手段の最適化を図る。</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a:ea typeface="BIZ UDゴシック"/>
              </a:rPr>
              <a:t>先々は地域内の経済の循環を目的に⇒地域通貨の導入</a:t>
            </a:r>
            <a:endParaRPr kumimoji="1" lang="en-US" altLang="ja-JP" sz="14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dirty="0">
              <a:solidFill>
                <a:prstClr val="black"/>
              </a:solidFill>
              <a:latin typeface="BIZ UDゴシック"/>
              <a:ea typeface="BIZ UDゴシック"/>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a:ea typeface="BIZ UDゴシック"/>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a:ea typeface="BIZ UDゴシック"/>
              <a:cs typeface="+mn-cs"/>
            </a:endParaRPr>
          </a:p>
        </p:txBody>
      </p:sp>
      <p:sp>
        <p:nvSpPr>
          <p:cNvPr id="2" name="テキスト ボックス 1">
            <a:extLst>
              <a:ext uri="{FF2B5EF4-FFF2-40B4-BE49-F238E27FC236}">
                <a16:creationId xmlns:a16="http://schemas.microsoft.com/office/drawing/2014/main" id="{3E5E37CD-2A51-4C19-8471-0D26D130940F}"/>
              </a:ext>
            </a:extLst>
          </p:cNvPr>
          <p:cNvSpPr txBox="1"/>
          <p:nvPr/>
        </p:nvSpPr>
        <p:spPr>
          <a:xfrm>
            <a:off x="708917" y="5959012"/>
            <a:ext cx="8622873" cy="523220"/>
          </a:xfrm>
          <a:prstGeom prst="rect">
            <a:avLst/>
          </a:prstGeom>
          <a:noFill/>
        </p:spPr>
        <p:txBody>
          <a:bodyPr wrap="none" rtlCol="0">
            <a:spAutoFit/>
          </a:bodyPr>
          <a:lstStyle/>
          <a:p>
            <a:r>
              <a:rPr kumimoji="1" lang="ja-JP" altLang="en-US" sz="1400" dirty="0"/>
              <a:t>江川コメント：</a:t>
            </a:r>
            <a:r>
              <a:rPr kumimoji="1" lang="en-US" altLang="ja-JP" sz="1400" dirty="0"/>
              <a:t>H2O</a:t>
            </a:r>
            <a:r>
              <a:rPr kumimoji="1" lang="ja-JP" altLang="en-US" sz="1400" dirty="0"/>
              <a:t>でも買物支援検討中の為、うまく調整をお願いします。デリロも考えてみる。</a:t>
            </a:r>
            <a:endParaRPr kumimoji="1" lang="en-US" altLang="ja-JP" sz="1400" dirty="0"/>
          </a:p>
          <a:p>
            <a:r>
              <a:rPr kumimoji="1" lang="ja-JP" altLang="en-US" sz="1400" dirty="0"/>
              <a:t>　　　　　　　オアシスの空場所でデジタルデバイド教育を検討中。ここにヤサイバーを使え使えないか</a:t>
            </a:r>
          </a:p>
        </p:txBody>
      </p:sp>
    </p:spTree>
    <p:extLst>
      <p:ext uri="{BB962C8B-B14F-4D97-AF65-F5344CB8AC3E}">
        <p14:creationId xmlns:p14="http://schemas.microsoft.com/office/powerpoint/2010/main" val="44937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C19C8EA0-1AF5-4EAC-9360-D32F26E8402E}"/>
              </a:ext>
            </a:extLst>
          </p:cNvPr>
          <p:cNvSpPr/>
          <p:nvPr/>
        </p:nvSpPr>
        <p:spPr>
          <a:xfrm>
            <a:off x="7076839" y="4878921"/>
            <a:ext cx="2783023" cy="1511214"/>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AA098849-E320-48D2-9D4D-53F15F41191E}"/>
              </a:ext>
            </a:extLst>
          </p:cNvPr>
          <p:cNvSpPr/>
          <p:nvPr/>
        </p:nvSpPr>
        <p:spPr>
          <a:xfrm>
            <a:off x="5025815" y="3115965"/>
            <a:ext cx="2745361" cy="1047759"/>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5"/>
            <a:ext cx="8784978" cy="769441"/>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8</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地域通貨による地域経済の活性化サービス</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豊能町の地域経済循環率は、</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38.2%(2015</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と大阪府内でも最下位レベルであり、域外での消費を域内で循環させる仕組みの構築</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が不可欠である。通貨としての機能を地域に限定させることで、地域経済と地域コミュニティを活性化させる必要がある。</a:t>
            </a:r>
          </a:p>
          <a:p>
            <a:pPr marR="44450" indent="127000">
              <a:tabLst>
                <a:tab pos="2700020" algn="ctr"/>
                <a:tab pos="5400040" algn="r"/>
              </a:tabLst>
            </a:pPr>
            <a:endParaRPr lang="ja-JP" altLang="ja-JP" sz="1100" kern="100" dirty="0">
              <a:latin typeface="+mj-ea"/>
              <a:ea typeface="+mj-ea"/>
              <a:cs typeface="Meiryo UI" panose="020B0604030504040204" pitchFamily="50" charset="-128"/>
            </a:endParaRPr>
          </a:p>
        </p:txBody>
      </p:sp>
      <p:pic>
        <p:nvPicPr>
          <p:cNvPr id="3" name="図 2">
            <a:extLst>
              <a:ext uri="{FF2B5EF4-FFF2-40B4-BE49-F238E27FC236}">
                <a16:creationId xmlns:a16="http://schemas.microsoft.com/office/drawing/2014/main" id="{8138EFB9-7469-4057-B63C-D526EF2832C7}"/>
              </a:ext>
            </a:extLst>
          </p:cNvPr>
          <p:cNvPicPr>
            <a:picLocks noChangeAspect="1"/>
          </p:cNvPicPr>
          <p:nvPr/>
        </p:nvPicPr>
        <p:blipFill rotWithShape="1">
          <a:blip r:embed="rId2"/>
          <a:srcRect l="11413" t="25045" r="35038" b="39193"/>
          <a:stretch/>
        </p:blipFill>
        <p:spPr>
          <a:xfrm>
            <a:off x="1802342" y="3053104"/>
            <a:ext cx="3096842" cy="1109511"/>
          </a:xfrm>
          <a:prstGeom prst="rect">
            <a:avLst/>
          </a:prstGeom>
        </p:spPr>
      </p:pic>
      <p:sp>
        <p:nvSpPr>
          <p:cNvPr id="13" name="四角形: 角を丸くする 12">
            <a:extLst>
              <a:ext uri="{FF2B5EF4-FFF2-40B4-BE49-F238E27FC236}">
                <a16:creationId xmlns:a16="http://schemas.microsoft.com/office/drawing/2014/main" id="{9A05529B-3FAA-4400-B7E3-059BBFFDDC24}"/>
              </a:ext>
            </a:extLst>
          </p:cNvPr>
          <p:cNvSpPr/>
          <p:nvPr/>
        </p:nvSpPr>
        <p:spPr>
          <a:xfrm>
            <a:off x="2351584" y="4465637"/>
            <a:ext cx="7681942" cy="1875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都市</a:t>
            </a:r>
            <a:r>
              <a:rPr kumimoji="1" lang="en-US" altLang="ja-JP" sz="1200" dirty="0">
                <a:solidFill>
                  <a:schemeClr val="bg1"/>
                </a:solidFill>
              </a:rPr>
              <a:t>OS</a:t>
            </a:r>
            <a:endParaRPr kumimoji="1" lang="ja-JP" altLang="en-US" dirty="0">
              <a:solidFill>
                <a:schemeClr val="bg1"/>
              </a:solidFill>
            </a:endParaRPr>
          </a:p>
        </p:txBody>
      </p:sp>
      <p:pic>
        <p:nvPicPr>
          <p:cNvPr id="14" name="Picture 2" descr="移動販売車のイラスト（野菜）">
            <a:extLst>
              <a:ext uri="{FF2B5EF4-FFF2-40B4-BE49-F238E27FC236}">
                <a16:creationId xmlns:a16="http://schemas.microsoft.com/office/drawing/2014/main" id="{C9930B07-FBC9-4959-A231-BCA863315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89" y="3588186"/>
            <a:ext cx="648072" cy="5476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スーパーマーケットのイラスト">
            <a:extLst>
              <a:ext uri="{FF2B5EF4-FFF2-40B4-BE49-F238E27FC236}">
                <a16:creationId xmlns:a16="http://schemas.microsoft.com/office/drawing/2014/main" id="{4A6B924B-AE69-4512-9C2E-9AE526574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125" y="3496927"/>
            <a:ext cx="996096" cy="7503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YACYBER（ヤサイバー） の概要、口コミ、評判をご紹介 | UD8">
            <a:extLst>
              <a:ext uri="{FF2B5EF4-FFF2-40B4-BE49-F238E27FC236}">
                <a16:creationId xmlns:a16="http://schemas.microsoft.com/office/drawing/2014/main" id="{EC8C0628-FC1E-4973-98CA-A5B7585E5C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51" t="17614" r="28052" b="20756"/>
          <a:stretch/>
        </p:blipFill>
        <p:spPr bwMode="auto">
          <a:xfrm>
            <a:off x="5066049" y="3619175"/>
            <a:ext cx="685277" cy="5058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aSy(カジー) - YouTube">
            <a:extLst>
              <a:ext uri="{FF2B5EF4-FFF2-40B4-BE49-F238E27FC236}">
                <a16:creationId xmlns:a16="http://schemas.microsoft.com/office/drawing/2014/main" id="{70A4ADAA-1EB8-464E-A0D7-78D258E1BD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6086" y="3469640"/>
            <a:ext cx="784711" cy="784711"/>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139A1F41-DA43-46A5-A173-6362A2055F0B}"/>
              </a:ext>
            </a:extLst>
          </p:cNvPr>
          <p:cNvPicPr>
            <a:picLocks noChangeAspect="1"/>
          </p:cNvPicPr>
          <p:nvPr/>
        </p:nvPicPr>
        <p:blipFill rotWithShape="1">
          <a:blip r:embed="rId7"/>
          <a:srcRect l="11440" r="12081"/>
          <a:stretch/>
        </p:blipFill>
        <p:spPr>
          <a:xfrm>
            <a:off x="8847660" y="3225390"/>
            <a:ext cx="1515921" cy="835340"/>
          </a:xfrm>
          <a:prstGeom prst="rect">
            <a:avLst/>
          </a:prstGeom>
        </p:spPr>
      </p:pic>
      <p:sp>
        <p:nvSpPr>
          <p:cNvPr id="4" name="テキスト ボックス 3">
            <a:extLst>
              <a:ext uri="{FF2B5EF4-FFF2-40B4-BE49-F238E27FC236}">
                <a16:creationId xmlns:a16="http://schemas.microsoft.com/office/drawing/2014/main" id="{085B774C-3333-41DA-996E-9AB5D176F834}"/>
              </a:ext>
            </a:extLst>
          </p:cNvPr>
          <p:cNvSpPr txBox="1"/>
          <p:nvPr/>
        </p:nvSpPr>
        <p:spPr>
          <a:xfrm>
            <a:off x="9130716" y="2977015"/>
            <a:ext cx="1005403" cy="338554"/>
          </a:xfrm>
          <a:prstGeom prst="rect">
            <a:avLst/>
          </a:prstGeom>
          <a:noFill/>
        </p:spPr>
        <p:txBody>
          <a:bodyPr wrap="none" rtlCol="0">
            <a:spAutoFit/>
          </a:bodyPr>
          <a:lstStyle/>
          <a:p>
            <a:r>
              <a:rPr kumimoji="1" lang="ja-JP" altLang="en-US" sz="1600" dirty="0"/>
              <a:t>地域交通</a:t>
            </a:r>
          </a:p>
        </p:txBody>
      </p:sp>
      <p:sp>
        <p:nvSpPr>
          <p:cNvPr id="22" name="テキスト ボックス 21">
            <a:extLst>
              <a:ext uri="{FF2B5EF4-FFF2-40B4-BE49-F238E27FC236}">
                <a16:creationId xmlns:a16="http://schemas.microsoft.com/office/drawing/2014/main" id="{B10A8A93-4903-4B23-9933-E75FFFBFD8BB}"/>
              </a:ext>
            </a:extLst>
          </p:cNvPr>
          <p:cNvSpPr txBox="1"/>
          <p:nvPr/>
        </p:nvSpPr>
        <p:spPr>
          <a:xfrm>
            <a:off x="5610761" y="3140287"/>
            <a:ext cx="1326004" cy="369332"/>
          </a:xfrm>
          <a:prstGeom prst="rect">
            <a:avLst/>
          </a:prstGeom>
          <a:noFill/>
        </p:spPr>
        <p:txBody>
          <a:bodyPr wrap="none" rtlCol="0">
            <a:spAutoFit/>
          </a:bodyPr>
          <a:lstStyle/>
          <a:p>
            <a:r>
              <a:rPr kumimoji="1" lang="ja-JP" altLang="en-US" dirty="0"/>
              <a:t>買い物支援</a:t>
            </a:r>
          </a:p>
        </p:txBody>
      </p:sp>
      <p:pic>
        <p:nvPicPr>
          <p:cNvPr id="25" name="Picture 6" descr="地方自治体のイラスト">
            <a:extLst>
              <a:ext uri="{FF2B5EF4-FFF2-40B4-BE49-F238E27FC236}">
                <a16:creationId xmlns:a16="http://schemas.microsoft.com/office/drawing/2014/main" id="{8FBBECAC-7655-4BBC-96F9-E6FBDEA20E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8947" y="5017264"/>
            <a:ext cx="926261" cy="926261"/>
          </a:xfrm>
          <a:prstGeom prst="rect">
            <a:avLst/>
          </a:prstGeom>
          <a:noFill/>
          <a:extLst>
            <a:ext uri="{909E8E84-426E-40DD-AFC4-6F175D3DCCD1}">
              <a14:hiddenFill xmlns:a14="http://schemas.microsoft.com/office/drawing/2010/main">
                <a:solidFill>
                  <a:srgbClr val="FFFFFF"/>
                </a:solidFill>
              </a14:hiddenFill>
            </a:ext>
          </a:extLst>
        </p:spPr>
      </p:pic>
      <p:sp>
        <p:nvSpPr>
          <p:cNvPr id="26" name="四角形: 角を丸くする 25">
            <a:extLst>
              <a:ext uri="{FF2B5EF4-FFF2-40B4-BE49-F238E27FC236}">
                <a16:creationId xmlns:a16="http://schemas.microsoft.com/office/drawing/2014/main" id="{2424E715-0BA5-4EBC-A521-9FA7D869587D}"/>
              </a:ext>
            </a:extLst>
          </p:cNvPr>
          <p:cNvSpPr/>
          <p:nvPr/>
        </p:nvSpPr>
        <p:spPr>
          <a:xfrm>
            <a:off x="2470337" y="4977929"/>
            <a:ext cx="1504467" cy="1260154"/>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Picture 4" descr="座りながらスマホを使う人のイラスト（おばあさん）">
            <a:extLst>
              <a:ext uri="{FF2B5EF4-FFF2-40B4-BE49-F238E27FC236}">
                <a16:creationId xmlns:a16="http://schemas.microsoft.com/office/drawing/2014/main" id="{8FE49385-9F4D-4031-A29A-02DF0B6219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5544" y="5100033"/>
            <a:ext cx="759639" cy="9495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座りながらスマホを使う人のイラスト（女性）">
            <a:extLst>
              <a:ext uri="{FF2B5EF4-FFF2-40B4-BE49-F238E27FC236}">
                <a16:creationId xmlns:a16="http://schemas.microsoft.com/office/drawing/2014/main" id="{6EA427D0-3369-4F9B-9216-725A80BB8D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1069" y="5082460"/>
            <a:ext cx="823734" cy="94954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2ECC603D-C24B-4747-8AC1-C3053D59E3AA}"/>
              </a:ext>
            </a:extLst>
          </p:cNvPr>
          <p:cNvSpPr txBox="1"/>
          <p:nvPr/>
        </p:nvSpPr>
        <p:spPr>
          <a:xfrm>
            <a:off x="2446590" y="6085922"/>
            <a:ext cx="1703239"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困りごと・支援必要な人</a:t>
            </a:r>
            <a:endParaRPr lang="ja-JP" altLang="en-US" sz="1050" dirty="0"/>
          </a:p>
        </p:txBody>
      </p:sp>
      <p:cxnSp>
        <p:nvCxnSpPr>
          <p:cNvPr id="30" name="直線コネクタ 29">
            <a:extLst>
              <a:ext uri="{FF2B5EF4-FFF2-40B4-BE49-F238E27FC236}">
                <a16:creationId xmlns:a16="http://schemas.microsoft.com/office/drawing/2014/main" id="{F2C8FED0-8360-4B82-B5F6-57FF5A7B8D6E}"/>
              </a:ext>
            </a:extLst>
          </p:cNvPr>
          <p:cNvCxnSpPr>
            <a:cxnSpLocks/>
            <a:stCxn id="25" idx="0"/>
          </p:cNvCxnSpPr>
          <p:nvPr/>
        </p:nvCxnSpPr>
        <p:spPr>
          <a:xfrm flipV="1">
            <a:off x="6032077" y="4653137"/>
            <a:ext cx="0" cy="364126"/>
          </a:xfrm>
          <a:prstGeom prst="line">
            <a:avLst/>
          </a:prstGeom>
          <a:ln w="28575"/>
        </p:spPr>
        <p:style>
          <a:lnRef idx="1">
            <a:schemeClr val="dk1"/>
          </a:lnRef>
          <a:fillRef idx="0">
            <a:schemeClr val="dk1"/>
          </a:fillRef>
          <a:effectRef idx="0">
            <a:schemeClr val="dk1"/>
          </a:effectRef>
          <a:fontRef idx="minor">
            <a:schemeClr val="tx1"/>
          </a:fontRef>
        </p:style>
      </p:cxnSp>
      <p:pic>
        <p:nvPicPr>
          <p:cNvPr id="6146" name="Picture 2" descr="銀行のイラスト（お金）">
            <a:extLst>
              <a:ext uri="{FF2B5EF4-FFF2-40B4-BE49-F238E27FC236}">
                <a16:creationId xmlns:a16="http://schemas.microsoft.com/office/drawing/2014/main" id="{4C81BDD0-DEC9-4CFF-B283-95C9FEDE20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0571" y="5074570"/>
            <a:ext cx="857250" cy="857250"/>
          </a:xfrm>
          <a:prstGeom prst="rect">
            <a:avLst/>
          </a:prstGeom>
          <a:noFill/>
          <a:extLst>
            <a:ext uri="{909E8E84-426E-40DD-AFC4-6F175D3DCCD1}">
              <a14:hiddenFill xmlns:a14="http://schemas.microsoft.com/office/drawing/2010/main">
                <a:solidFill>
                  <a:srgbClr val="FFFFFF"/>
                </a:solidFill>
              </a14:hiddenFill>
            </a:ext>
          </a:extLst>
        </p:spPr>
      </p:pic>
      <p:sp>
        <p:nvSpPr>
          <p:cNvPr id="34" name="テキスト ボックス 33">
            <a:extLst>
              <a:ext uri="{FF2B5EF4-FFF2-40B4-BE49-F238E27FC236}">
                <a16:creationId xmlns:a16="http://schemas.microsoft.com/office/drawing/2014/main" id="{95590079-13A6-41D2-90F0-9C73A659B5A3}"/>
              </a:ext>
            </a:extLst>
          </p:cNvPr>
          <p:cNvSpPr txBox="1"/>
          <p:nvPr/>
        </p:nvSpPr>
        <p:spPr>
          <a:xfrm>
            <a:off x="5273614" y="5863838"/>
            <a:ext cx="1703239" cy="415498"/>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地域振興券</a:t>
            </a:r>
            <a:endParaRPr lang="en-US" altLang="ja-JP" sz="105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050" kern="100" dirty="0">
                <a:latin typeface="BIZ UDPゴシック" panose="020B0400000000000000" pitchFamily="50" charset="-128"/>
                <a:ea typeface="BIZ UDPゴシック" panose="020B0400000000000000" pitchFamily="50" charset="-128"/>
              </a:rPr>
              <a:t>健康増進ポイントなど利用</a:t>
            </a:r>
            <a:endParaRPr lang="ja-JP" altLang="en-US" sz="1050" dirty="0"/>
          </a:p>
        </p:txBody>
      </p:sp>
      <p:cxnSp>
        <p:nvCxnSpPr>
          <p:cNvPr id="35" name="直線コネクタ 34">
            <a:extLst>
              <a:ext uri="{FF2B5EF4-FFF2-40B4-BE49-F238E27FC236}">
                <a16:creationId xmlns:a16="http://schemas.microsoft.com/office/drawing/2014/main" id="{054964FA-F242-4967-BCAF-98F70447DF0C}"/>
              </a:ext>
            </a:extLst>
          </p:cNvPr>
          <p:cNvCxnSpPr>
            <a:cxnSpLocks/>
          </p:cNvCxnSpPr>
          <p:nvPr/>
        </p:nvCxnSpPr>
        <p:spPr>
          <a:xfrm flipV="1">
            <a:off x="6398495" y="4162615"/>
            <a:ext cx="1" cy="303022"/>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8E70C4A9-6CF2-4D2A-A0E2-70C3769C4140}"/>
              </a:ext>
            </a:extLst>
          </p:cNvPr>
          <p:cNvCxnSpPr>
            <a:cxnSpLocks/>
            <a:endCxn id="17" idx="2"/>
          </p:cNvCxnSpPr>
          <p:nvPr/>
        </p:nvCxnSpPr>
        <p:spPr>
          <a:xfrm flipV="1">
            <a:off x="8288441" y="4254351"/>
            <a:ext cx="0" cy="211287"/>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3FA4AD70-3D02-4CFC-A0A8-ED629AE1F812}"/>
              </a:ext>
            </a:extLst>
          </p:cNvPr>
          <p:cNvCxnSpPr>
            <a:cxnSpLocks/>
            <a:endCxn id="18" idx="2"/>
          </p:cNvCxnSpPr>
          <p:nvPr/>
        </p:nvCxnSpPr>
        <p:spPr>
          <a:xfrm flipV="1">
            <a:off x="9605620" y="4060730"/>
            <a:ext cx="0" cy="38807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2590D9D1-2A20-4BA2-8838-279BB3559467}"/>
              </a:ext>
            </a:extLst>
          </p:cNvPr>
          <p:cNvCxnSpPr>
            <a:cxnSpLocks/>
          </p:cNvCxnSpPr>
          <p:nvPr/>
        </p:nvCxnSpPr>
        <p:spPr>
          <a:xfrm flipV="1">
            <a:off x="3234857" y="3877166"/>
            <a:ext cx="0" cy="570899"/>
          </a:xfrm>
          <a:prstGeom prst="line">
            <a:avLst/>
          </a:prstGeom>
          <a:ln w="28575"/>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9EAFD258-3DB1-46CE-812F-58379EC9413B}"/>
              </a:ext>
            </a:extLst>
          </p:cNvPr>
          <p:cNvSpPr txBox="1"/>
          <p:nvPr/>
        </p:nvSpPr>
        <p:spPr>
          <a:xfrm>
            <a:off x="2553987" y="2799187"/>
            <a:ext cx="1703239"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地域通貨システム</a:t>
            </a:r>
            <a:endParaRPr lang="ja-JP" altLang="en-US" sz="1050" dirty="0"/>
          </a:p>
        </p:txBody>
      </p:sp>
      <p:sp>
        <p:nvSpPr>
          <p:cNvPr id="47" name="テキスト ボックス 46">
            <a:extLst>
              <a:ext uri="{FF2B5EF4-FFF2-40B4-BE49-F238E27FC236}">
                <a16:creationId xmlns:a16="http://schemas.microsoft.com/office/drawing/2014/main" id="{4B0FE45B-E924-489D-8A4E-5585E2CD1EEF}"/>
              </a:ext>
            </a:extLst>
          </p:cNvPr>
          <p:cNvSpPr txBox="1"/>
          <p:nvPr/>
        </p:nvSpPr>
        <p:spPr>
          <a:xfrm>
            <a:off x="5640230" y="4185399"/>
            <a:ext cx="716310"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各種決済</a:t>
            </a:r>
            <a:endParaRPr lang="ja-JP" altLang="en-US" sz="1050" dirty="0"/>
          </a:p>
        </p:txBody>
      </p:sp>
      <p:sp>
        <p:nvSpPr>
          <p:cNvPr id="48" name="テキスト ボックス 47">
            <a:extLst>
              <a:ext uri="{FF2B5EF4-FFF2-40B4-BE49-F238E27FC236}">
                <a16:creationId xmlns:a16="http://schemas.microsoft.com/office/drawing/2014/main" id="{AA785BF4-D555-4D59-BD3D-53EE79B039C0}"/>
              </a:ext>
            </a:extLst>
          </p:cNvPr>
          <p:cNvSpPr txBox="1"/>
          <p:nvPr/>
        </p:nvSpPr>
        <p:spPr>
          <a:xfrm>
            <a:off x="7537619" y="4221141"/>
            <a:ext cx="949564"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利用決済</a:t>
            </a:r>
            <a:endParaRPr lang="ja-JP" altLang="en-US" sz="1050" dirty="0"/>
          </a:p>
        </p:txBody>
      </p:sp>
      <p:sp>
        <p:nvSpPr>
          <p:cNvPr id="49" name="テキスト ボックス 48">
            <a:extLst>
              <a:ext uri="{FF2B5EF4-FFF2-40B4-BE49-F238E27FC236}">
                <a16:creationId xmlns:a16="http://schemas.microsoft.com/office/drawing/2014/main" id="{D670060B-30D3-42A2-BCF8-5C4A140DBAF7}"/>
              </a:ext>
            </a:extLst>
          </p:cNvPr>
          <p:cNvSpPr txBox="1"/>
          <p:nvPr/>
        </p:nvSpPr>
        <p:spPr>
          <a:xfrm>
            <a:off x="8910299" y="4185399"/>
            <a:ext cx="949564"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利用決済</a:t>
            </a:r>
            <a:endParaRPr lang="ja-JP" altLang="en-US" sz="1050" dirty="0"/>
          </a:p>
        </p:txBody>
      </p:sp>
      <p:sp>
        <p:nvSpPr>
          <p:cNvPr id="50" name="テキスト ボックス 49">
            <a:extLst>
              <a:ext uri="{FF2B5EF4-FFF2-40B4-BE49-F238E27FC236}">
                <a16:creationId xmlns:a16="http://schemas.microsoft.com/office/drawing/2014/main" id="{D09F89D2-7335-4D75-B0D4-284ACC38B7EA}"/>
              </a:ext>
            </a:extLst>
          </p:cNvPr>
          <p:cNvSpPr txBox="1"/>
          <p:nvPr/>
        </p:nvSpPr>
        <p:spPr>
          <a:xfrm>
            <a:off x="3232563" y="4193551"/>
            <a:ext cx="949564"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決済代行</a:t>
            </a:r>
            <a:endParaRPr lang="en-US" altLang="ja-JP" sz="105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2" name="図 31">
            <a:extLst>
              <a:ext uri="{FF2B5EF4-FFF2-40B4-BE49-F238E27FC236}">
                <a16:creationId xmlns:a16="http://schemas.microsoft.com/office/drawing/2014/main" id="{F2466D91-4384-4CAF-9E35-5FCB0D85E35E}"/>
              </a:ext>
            </a:extLst>
          </p:cNvPr>
          <p:cNvPicPr>
            <a:picLocks noChangeAspect="1"/>
          </p:cNvPicPr>
          <p:nvPr/>
        </p:nvPicPr>
        <p:blipFill rotWithShape="1">
          <a:blip r:embed="rId12"/>
          <a:srcRect l="18058" t="31759" r="62374" b="4647"/>
          <a:stretch/>
        </p:blipFill>
        <p:spPr>
          <a:xfrm>
            <a:off x="8687198" y="4940212"/>
            <a:ext cx="602077" cy="1049697"/>
          </a:xfrm>
          <a:prstGeom prst="rect">
            <a:avLst/>
          </a:prstGeom>
        </p:spPr>
      </p:pic>
      <p:cxnSp>
        <p:nvCxnSpPr>
          <p:cNvPr id="54" name="直線コネクタ 53">
            <a:extLst>
              <a:ext uri="{FF2B5EF4-FFF2-40B4-BE49-F238E27FC236}">
                <a16:creationId xmlns:a16="http://schemas.microsoft.com/office/drawing/2014/main" id="{0513F84D-0A19-47A8-9B9D-5C3B56728CDE}"/>
              </a:ext>
            </a:extLst>
          </p:cNvPr>
          <p:cNvCxnSpPr>
            <a:cxnSpLocks/>
            <a:stCxn id="53" idx="0"/>
          </p:cNvCxnSpPr>
          <p:nvPr/>
        </p:nvCxnSpPr>
        <p:spPr>
          <a:xfrm flipV="1">
            <a:off x="8468350" y="4665513"/>
            <a:ext cx="0" cy="213408"/>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81976EE8-C33C-4C74-A2F3-41AA31FD1F12}"/>
              </a:ext>
            </a:extLst>
          </p:cNvPr>
          <p:cNvSpPr txBox="1"/>
          <p:nvPr/>
        </p:nvSpPr>
        <p:spPr>
          <a:xfrm>
            <a:off x="7272028" y="6038566"/>
            <a:ext cx="2577245"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その他決済・地域通貨との相互運用検討</a:t>
            </a:r>
            <a:endParaRPr lang="ja-JP" altLang="en-US" sz="1050" dirty="0"/>
          </a:p>
        </p:txBody>
      </p:sp>
      <p:sp>
        <p:nvSpPr>
          <p:cNvPr id="40" name="正方形/長方形 39">
            <a:extLst>
              <a:ext uri="{FF2B5EF4-FFF2-40B4-BE49-F238E27FC236}">
                <a16:creationId xmlns:a16="http://schemas.microsoft.com/office/drawing/2014/main" id="{B689ABA7-F4D1-4EF8-BE46-60A32AF0EAE9}"/>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39" name="タイトル 2">
            <a:extLst>
              <a:ext uri="{FF2B5EF4-FFF2-40B4-BE49-F238E27FC236}">
                <a16:creationId xmlns:a16="http://schemas.microsoft.com/office/drawing/2014/main" id="{3D029B01-7473-4C84-A204-8E3015C65974}"/>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428776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75521" y="1308884"/>
            <a:ext cx="8712969" cy="600164"/>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9</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AI</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オンデマンド交通による住民移動手段サービスの提供</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少子高齢化が進む中、公共交通が重要となる一方で、利用者数は減少の一途をたどっている。採算性を考えると、今後、サービスの低下</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が懸念されるため、利用者のニーズに即した持続可能な公共交通網の整備が必要である。</a:t>
            </a:r>
          </a:p>
        </p:txBody>
      </p:sp>
      <p:pic>
        <p:nvPicPr>
          <p:cNvPr id="15" name="図 14">
            <a:extLst>
              <a:ext uri="{FF2B5EF4-FFF2-40B4-BE49-F238E27FC236}">
                <a16:creationId xmlns:a16="http://schemas.microsoft.com/office/drawing/2014/main" id="{355B98D7-BB93-48DB-9623-446563BEBEF9}"/>
              </a:ext>
            </a:extLst>
          </p:cNvPr>
          <p:cNvPicPr>
            <a:picLocks noChangeAspect="1"/>
          </p:cNvPicPr>
          <p:nvPr/>
        </p:nvPicPr>
        <p:blipFill rotWithShape="1">
          <a:blip r:embed="rId2"/>
          <a:srcRect l="9051" t="20924" r="23225"/>
          <a:stretch/>
        </p:blipFill>
        <p:spPr>
          <a:xfrm>
            <a:off x="1835096" y="2788121"/>
            <a:ext cx="2388697" cy="1510768"/>
          </a:xfrm>
          <a:prstGeom prst="rect">
            <a:avLst/>
          </a:prstGeom>
        </p:spPr>
      </p:pic>
      <p:pic>
        <p:nvPicPr>
          <p:cNvPr id="16" name="図 15">
            <a:extLst>
              <a:ext uri="{FF2B5EF4-FFF2-40B4-BE49-F238E27FC236}">
                <a16:creationId xmlns:a16="http://schemas.microsoft.com/office/drawing/2014/main" id="{FEDFEC18-5A28-4160-A23F-675CBAFB6C08}"/>
              </a:ext>
            </a:extLst>
          </p:cNvPr>
          <p:cNvPicPr>
            <a:picLocks noChangeAspect="1"/>
          </p:cNvPicPr>
          <p:nvPr/>
        </p:nvPicPr>
        <p:blipFill rotWithShape="1">
          <a:blip r:embed="rId3"/>
          <a:srcRect l="10157" t="15108" r="25587" b="6386"/>
          <a:stretch/>
        </p:blipFill>
        <p:spPr>
          <a:xfrm>
            <a:off x="4580487" y="2874446"/>
            <a:ext cx="2137107" cy="1414337"/>
          </a:xfrm>
          <a:prstGeom prst="rect">
            <a:avLst/>
          </a:prstGeom>
        </p:spPr>
      </p:pic>
      <p:sp>
        <p:nvSpPr>
          <p:cNvPr id="17" name="矢印: 下 16">
            <a:extLst>
              <a:ext uri="{FF2B5EF4-FFF2-40B4-BE49-F238E27FC236}">
                <a16:creationId xmlns:a16="http://schemas.microsoft.com/office/drawing/2014/main" id="{00F80C06-F053-4146-A728-FF8CA8B54B90}"/>
              </a:ext>
            </a:extLst>
          </p:cNvPr>
          <p:cNvSpPr/>
          <p:nvPr/>
        </p:nvSpPr>
        <p:spPr>
          <a:xfrm>
            <a:off x="2863819" y="5083246"/>
            <a:ext cx="2880320" cy="344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C3CE8E1-49A9-465D-A95C-AAC63E6647BA}"/>
              </a:ext>
            </a:extLst>
          </p:cNvPr>
          <p:cNvSpPr txBox="1"/>
          <p:nvPr/>
        </p:nvSpPr>
        <p:spPr>
          <a:xfrm>
            <a:off x="2044917" y="5508271"/>
            <a:ext cx="4270721" cy="584775"/>
          </a:xfrm>
          <a:prstGeom prst="rect">
            <a:avLst/>
          </a:prstGeom>
          <a:noFill/>
        </p:spPr>
        <p:txBody>
          <a:bodyPr wrap="none" rtlCol="0">
            <a:spAutoFit/>
          </a:bodyPr>
          <a:lstStyle/>
          <a:p>
            <a:r>
              <a:rPr kumimoji="1" lang="ja-JP" altLang="en-US" sz="1600" dirty="0">
                <a:latin typeface="BIZ UDPゴシック" panose="020B0400000000000000" pitchFamily="50" charset="-128"/>
                <a:ea typeface="BIZ UDPゴシック" panose="020B0400000000000000" pitchFamily="50" charset="-128"/>
              </a:rPr>
              <a:t>町における最適な交通手段のシュミレーション</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と令和</a:t>
            </a:r>
            <a:r>
              <a:rPr kumimoji="1" lang="en-US" altLang="ja-JP" sz="1600" dirty="0">
                <a:latin typeface="BIZ UDPゴシック" panose="020B0400000000000000" pitchFamily="50" charset="-128"/>
                <a:ea typeface="BIZ UDPゴシック" panose="020B0400000000000000" pitchFamily="50" charset="-128"/>
              </a:rPr>
              <a:t>4</a:t>
            </a:r>
            <a:r>
              <a:rPr kumimoji="1" lang="ja-JP" altLang="en-US" sz="1600" dirty="0">
                <a:latin typeface="BIZ UDPゴシック" panose="020B0400000000000000" pitchFamily="50" charset="-128"/>
                <a:ea typeface="BIZ UDPゴシック" panose="020B0400000000000000" pitchFamily="50" charset="-128"/>
              </a:rPr>
              <a:t>年度以降の車両配備検討用レポート</a:t>
            </a:r>
          </a:p>
        </p:txBody>
      </p:sp>
      <p:pic>
        <p:nvPicPr>
          <p:cNvPr id="19" name="図 18">
            <a:extLst>
              <a:ext uri="{FF2B5EF4-FFF2-40B4-BE49-F238E27FC236}">
                <a16:creationId xmlns:a16="http://schemas.microsoft.com/office/drawing/2014/main" id="{CBC79A20-768D-48CB-864E-A09A71D041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00256" y="3069283"/>
            <a:ext cx="567271" cy="1152990"/>
          </a:xfrm>
          <a:prstGeom prst="rect">
            <a:avLst/>
          </a:prstGeom>
        </p:spPr>
      </p:pic>
      <p:sp>
        <p:nvSpPr>
          <p:cNvPr id="20" name="テキスト ボックス 19">
            <a:extLst>
              <a:ext uri="{FF2B5EF4-FFF2-40B4-BE49-F238E27FC236}">
                <a16:creationId xmlns:a16="http://schemas.microsoft.com/office/drawing/2014/main" id="{08102B4E-F8DB-41E6-B5D0-35D56DE030D5}"/>
              </a:ext>
            </a:extLst>
          </p:cNvPr>
          <p:cNvSpPr txBox="1"/>
          <p:nvPr/>
        </p:nvSpPr>
        <p:spPr>
          <a:xfrm>
            <a:off x="8085076" y="2637374"/>
            <a:ext cx="1146468" cy="261610"/>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利用履歴データ</a:t>
            </a:r>
          </a:p>
        </p:txBody>
      </p:sp>
      <p:sp>
        <p:nvSpPr>
          <p:cNvPr id="21" name="テキスト ボックス 20">
            <a:extLst>
              <a:ext uri="{FF2B5EF4-FFF2-40B4-BE49-F238E27FC236}">
                <a16:creationId xmlns:a16="http://schemas.microsoft.com/office/drawing/2014/main" id="{DA7ABE17-F1F3-4186-8F57-E512FA88CAD0}"/>
              </a:ext>
            </a:extLst>
          </p:cNvPr>
          <p:cNvSpPr txBox="1"/>
          <p:nvPr/>
        </p:nvSpPr>
        <p:spPr>
          <a:xfrm>
            <a:off x="3640977" y="5057928"/>
            <a:ext cx="137890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総合</a:t>
            </a:r>
            <a:r>
              <a:rPr kumimoji="1" lang="en-US" altLang="ja-JP" dirty="0">
                <a:latin typeface="BIZ UDPゴシック" panose="020B0400000000000000" pitchFamily="50" charset="-128"/>
                <a:ea typeface="BIZ UDPゴシック" panose="020B0400000000000000" pitchFamily="50" charset="-128"/>
              </a:rPr>
              <a:t>AI</a:t>
            </a:r>
            <a:r>
              <a:rPr kumimoji="1" lang="ja-JP" altLang="en-US" dirty="0">
                <a:latin typeface="BIZ UDPゴシック" panose="020B0400000000000000" pitchFamily="50" charset="-128"/>
                <a:ea typeface="BIZ UDPゴシック" panose="020B0400000000000000" pitchFamily="50" charset="-128"/>
              </a:rPr>
              <a:t>分析</a:t>
            </a:r>
          </a:p>
        </p:txBody>
      </p:sp>
      <p:pic>
        <p:nvPicPr>
          <p:cNvPr id="22" name="図 21">
            <a:extLst>
              <a:ext uri="{FF2B5EF4-FFF2-40B4-BE49-F238E27FC236}">
                <a16:creationId xmlns:a16="http://schemas.microsoft.com/office/drawing/2014/main" id="{BCE88EB4-0940-433C-9E33-F1608D49C1C4}"/>
              </a:ext>
            </a:extLst>
          </p:cNvPr>
          <p:cNvPicPr>
            <a:picLocks noChangeAspect="1"/>
          </p:cNvPicPr>
          <p:nvPr/>
        </p:nvPicPr>
        <p:blipFill rotWithShape="1">
          <a:blip r:embed="rId5"/>
          <a:srcRect l="10578" t="13914" r="25550" b="2211"/>
          <a:stretch/>
        </p:blipFill>
        <p:spPr>
          <a:xfrm>
            <a:off x="6691107" y="5041244"/>
            <a:ext cx="2204413" cy="1568007"/>
          </a:xfrm>
          <a:prstGeom prst="rect">
            <a:avLst/>
          </a:prstGeom>
        </p:spPr>
      </p:pic>
      <p:sp>
        <p:nvSpPr>
          <p:cNvPr id="23" name="テキスト ボックス 22">
            <a:extLst>
              <a:ext uri="{FF2B5EF4-FFF2-40B4-BE49-F238E27FC236}">
                <a16:creationId xmlns:a16="http://schemas.microsoft.com/office/drawing/2014/main" id="{4F664BE5-D23F-4308-AA3E-41D065F3FC00}"/>
              </a:ext>
            </a:extLst>
          </p:cNvPr>
          <p:cNvSpPr txBox="1"/>
          <p:nvPr/>
        </p:nvSpPr>
        <p:spPr>
          <a:xfrm>
            <a:off x="2474139" y="2345199"/>
            <a:ext cx="1534394" cy="307777"/>
          </a:xfrm>
          <a:prstGeom prst="rect">
            <a:avLst/>
          </a:prstGeom>
          <a:noFill/>
        </p:spPr>
        <p:txBody>
          <a:bodyPr wrap="none" rtlCol="0">
            <a:spAutoFit/>
          </a:bodyPr>
          <a:lstStyle/>
          <a:p>
            <a:r>
              <a:rPr lang="ja-JP" altLang="en-US" sz="1400" dirty="0">
                <a:latin typeface="BIZ UDPゴシック" panose="020B0400000000000000" pitchFamily="50" charset="-128"/>
                <a:ea typeface="BIZ UDPゴシック" panose="020B0400000000000000" pitchFamily="50" charset="-128"/>
              </a:rPr>
              <a:t>ドコモ人流データ</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81691A51-9960-4E4C-8A2D-BF7E82223011}"/>
              </a:ext>
            </a:extLst>
          </p:cNvPr>
          <p:cNvSpPr txBox="1"/>
          <p:nvPr/>
        </p:nvSpPr>
        <p:spPr>
          <a:xfrm>
            <a:off x="4987694" y="2344002"/>
            <a:ext cx="1741182"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移動サービスデータ</a:t>
            </a:r>
          </a:p>
        </p:txBody>
      </p:sp>
      <p:sp>
        <p:nvSpPr>
          <p:cNvPr id="25" name="正方形/長方形 24">
            <a:extLst>
              <a:ext uri="{FF2B5EF4-FFF2-40B4-BE49-F238E27FC236}">
                <a16:creationId xmlns:a16="http://schemas.microsoft.com/office/drawing/2014/main" id="{9A04D69C-929C-4631-BDD7-32F7A2AD2FD4}"/>
              </a:ext>
            </a:extLst>
          </p:cNvPr>
          <p:cNvSpPr/>
          <p:nvPr/>
        </p:nvSpPr>
        <p:spPr>
          <a:xfrm>
            <a:off x="1703511" y="2693404"/>
            <a:ext cx="2587066" cy="1709994"/>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095D18BE-ACF5-4D49-B2EC-CF11AE41ACF0}"/>
              </a:ext>
            </a:extLst>
          </p:cNvPr>
          <p:cNvSpPr/>
          <p:nvPr/>
        </p:nvSpPr>
        <p:spPr>
          <a:xfrm>
            <a:off x="4351910" y="2693403"/>
            <a:ext cx="2680194" cy="1709995"/>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7" name="正方形/長方形 26">
            <a:extLst>
              <a:ext uri="{FF2B5EF4-FFF2-40B4-BE49-F238E27FC236}">
                <a16:creationId xmlns:a16="http://schemas.microsoft.com/office/drawing/2014/main" id="{F7B703AE-F50F-4A5D-94E5-5958A1BC6F80}"/>
              </a:ext>
            </a:extLst>
          </p:cNvPr>
          <p:cNvSpPr/>
          <p:nvPr/>
        </p:nvSpPr>
        <p:spPr>
          <a:xfrm>
            <a:off x="8187448" y="2918299"/>
            <a:ext cx="924095" cy="1475954"/>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29" name="直線コネクタ 28">
            <a:extLst>
              <a:ext uri="{FF2B5EF4-FFF2-40B4-BE49-F238E27FC236}">
                <a16:creationId xmlns:a16="http://schemas.microsoft.com/office/drawing/2014/main" id="{0B30A014-250E-497A-9A65-C8833D8A306B}"/>
              </a:ext>
            </a:extLst>
          </p:cNvPr>
          <p:cNvCxnSpPr>
            <a:cxnSpLocks/>
            <a:endCxn id="26" idx="2"/>
          </p:cNvCxnSpPr>
          <p:nvPr/>
        </p:nvCxnSpPr>
        <p:spPr>
          <a:xfrm flipV="1">
            <a:off x="5692007" y="4403397"/>
            <a:ext cx="0" cy="279734"/>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9299744-AD48-4424-8886-F663D10A5821}"/>
              </a:ext>
            </a:extLst>
          </p:cNvPr>
          <p:cNvCxnSpPr>
            <a:cxnSpLocks/>
            <a:endCxn id="27" idx="2"/>
          </p:cNvCxnSpPr>
          <p:nvPr/>
        </p:nvCxnSpPr>
        <p:spPr>
          <a:xfrm flipV="1">
            <a:off x="8649495" y="4394254"/>
            <a:ext cx="0" cy="267235"/>
          </a:xfrm>
          <a:prstGeom prst="line">
            <a:avLst/>
          </a:prstGeom>
          <a:ln w="28575"/>
        </p:spPr>
        <p:style>
          <a:lnRef idx="1">
            <a:schemeClr val="dk1"/>
          </a:lnRef>
          <a:fillRef idx="0">
            <a:schemeClr val="dk1"/>
          </a:fillRef>
          <a:effectRef idx="0">
            <a:schemeClr val="dk1"/>
          </a:effectRef>
          <a:fontRef idx="minor">
            <a:schemeClr val="tx1"/>
          </a:fontRef>
        </p:style>
      </p:cxnSp>
      <p:pic>
        <p:nvPicPr>
          <p:cNvPr id="35" name="図 34">
            <a:extLst>
              <a:ext uri="{FF2B5EF4-FFF2-40B4-BE49-F238E27FC236}">
                <a16:creationId xmlns:a16="http://schemas.microsoft.com/office/drawing/2014/main" id="{C956526F-F163-4655-942B-2C489C980334}"/>
              </a:ext>
            </a:extLst>
          </p:cNvPr>
          <p:cNvPicPr>
            <a:picLocks noChangeAspect="1"/>
          </p:cNvPicPr>
          <p:nvPr/>
        </p:nvPicPr>
        <p:blipFill rotWithShape="1">
          <a:blip r:embed="rId6"/>
          <a:srcRect l="13310" r="11179"/>
          <a:stretch/>
        </p:blipFill>
        <p:spPr>
          <a:xfrm>
            <a:off x="9204073" y="3648313"/>
            <a:ext cx="1292399" cy="721298"/>
          </a:xfrm>
          <a:prstGeom prst="rect">
            <a:avLst/>
          </a:prstGeom>
        </p:spPr>
      </p:pic>
      <p:sp>
        <p:nvSpPr>
          <p:cNvPr id="36" name="正方形/長方形 35">
            <a:extLst>
              <a:ext uri="{FF2B5EF4-FFF2-40B4-BE49-F238E27FC236}">
                <a16:creationId xmlns:a16="http://schemas.microsoft.com/office/drawing/2014/main" id="{1D0234FD-EA32-4F28-B154-8CC10C0C39D1}"/>
              </a:ext>
            </a:extLst>
          </p:cNvPr>
          <p:cNvSpPr/>
          <p:nvPr/>
        </p:nvSpPr>
        <p:spPr>
          <a:xfrm>
            <a:off x="9196088" y="3461606"/>
            <a:ext cx="1276437" cy="930136"/>
          </a:xfrm>
          <a:prstGeom prst="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7" name="直線コネクタ 36">
            <a:extLst>
              <a:ext uri="{FF2B5EF4-FFF2-40B4-BE49-F238E27FC236}">
                <a16:creationId xmlns:a16="http://schemas.microsoft.com/office/drawing/2014/main" id="{CA24CF6C-60D0-46C9-BB72-474988A99868}"/>
              </a:ext>
            </a:extLst>
          </p:cNvPr>
          <p:cNvCxnSpPr>
            <a:cxnSpLocks/>
            <a:endCxn id="36" idx="2"/>
          </p:cNvCxnSpPr>
          <p:nvPr/>
        </p:nvCxnSpPr>
        <p:spPr>
          <a:xfrm flipV="1">
            <a:off x="9834306" y="4391742"/>
            <a:ext cx="1" cy="269746"/>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40" name="テキスト ボックス 39">
            <a:extLst>
              <a:ext uri="{FF2B5EF4-FFF2-40B4-BE49-F238E27FC236}">
                <a16:creationId xmlns:a16="http://schemas.microsoft.com/office/drawing/2014/main" id="{36597281-CEF6-4177-8230-8F14C4DC10F4}"/>
              </a:ext>
            </a:extLst>
          </p:cNvPr>
          <p:cNvSpPr txBox="1"/>
          <p:nvPr/>
        </p:nvSpPr>
        <p:spPr>
          <a:xfrm>
            <a:off x="9272468" y="2986419"/>
            <a:ext cx="1125629" cy="430887"/>
          </a:xfrm>
          <a:prstGeom prst="rect">
            <a:avLst/>
          </a:prstGeom>
          <a:noFill/>
        </p:spPr>
        <p:txBody>
          <a:bodyPr wrap="none" rtlCol="0">
            <a:spAutoFit/>
          </a:bodyPr>
          <a:lstStyle/>
          <a:p>
            <a:r>
              <a:rPr lang="en-US" altLang="ja-JP" sz="1100" dirty="0">
                <a:latin typeface="BIZ UDPゴシック" panose="020B0400000000000000" pitchFamily="50" charset="-128"/>
                <a:ea typeface="BIZ UDPゴシック" panose="020B0400000000000000" pitchFamily="50" charset="-128"/>
              </a:rPr>
              <a:t>AI</a:t>
            </a:r>
            <a:r>
              <a:rPr lang="ja-JP" altLang="en-US" sz="1100" dirty="0">
                <a:latin typeface="BIZ UDPゴシック" panose="020B0400000000000000" pitchFamily="50" charset="-128"/>
                <a:ea typeface="BIZ UDPゴシック" panose="020B0400000000000000" pitchFamily="50" charset="-128"/>
              </a:rPr>
              <a:t>オンデマンド</a:t>
            </a:r>
            <a:br>
              <a:rPr lang="en-US" altLang="ja-JP" sz="1100" dirty="0">
                <a:latin typeface="BIZ UDPゴシック" panose="020B0400000000000000" pitchFamily="50" charset="-128"/>
                <a:ea typeface="BIZ UDPゴシック" panose="020B0400000000000000" pitchFamily="50" charset="-128"/>
              </a:rPr>
            </a:br>
            <a:r>
              <a:rPr lang="ja-JP" altLang="en-US" sz="1100" dirty="0">
                <a:latin typeface="BIZ UDPゴシック" panose="020B0400000000000000" pitchFamily="50" charset="-128"/>
                <a:ea typeface="BIZ UDPゴシック" panose="020B0400000000000000" pitchFamily="50" charset="-128"/>
              </a:rPr>
              <a:t>予約</a:t>
            </a:r>
            <a:r>
              <a:rPr kumimoji="1" lang="ja-JP" altLang="en-US" sz="1100" dirty="0">
                <a:latin typeface="BIZ UDPゴシック" panose="020B0400000000000000" pitchFamily="50" charset="-128"/>
                <a:ea typeface="BIZ UDPゴシック" panose="020B0400000000000000" pitchFamily="50" charset="-128"/>
              </a:rPr>
              <a:t>データ</a:t>
            </a:r>
          </a:p>
        </p:txBody>
      </p:sp>
      <p:pic>
        <p:nvPicPr>
          <p:cNvPr id="2050" name="Picture 2" descr="豊能町リレー便ご利用案内 | 豊能町公式ホームページ">
            <a:extLst>
              <a:ext uri="{FF2B5EF4-FFF2-40B4-BE49-F238E27FC236}">
                <a16:creationId xmlns:a16="http://schemas.microsoft.com/office/drawing/2014/main" id="{60F7915B-7C42-46A9-A812-7D747C9DBA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8588" y="3068960"/>
            <a:ext cx="896245" cy="556542"/>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3D5B0B3D-280A-4B7C-9699-FA9075914282}"/>
              </a:ext>
            </a:extLst>
          </p:cNvPr>
          <p:cNvSpPr/>
          <p:nvPr/>
        </p:nvSpPr>
        <p:spPr>
          <a:xfrm>
            <a:off x="7113408" y="2924944"/>
            <a:ext cx="1005615" cy="1475954"/>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51" name="直線コネクタ 50">
            <a:extLst>
              <a:ext uri="{FF2B5EF4-FFF2-40B4-BE49-F238E27FC236}">
                <a16:creationId xmlns:a16="http://schemas.microsoft.com/office/drawing/2014/main" id="{349E38B8-4032-4676-AF95-DAA19EA87F27}"/>
              </a:ext>
            </a:extLst>
          </p:cNvPr>
          <p:cNvCxnSpPr>
            <a:cxnSpLocks/>
            <a:endCxn id="47" idx="2"/>
          </p:cNvCxnSpPr>
          <p:nvPr/>
        </p:nvCxnSpPr>
        <p:spPr>
          <a:xfrm flipV="1">
            <a:off x="7616215" y="4400898"/>
            <a:ext cx="0" cy="279734"/>
          </a:xfrm>
          <a:prstGeom prst="line">
            <a:avLst/>
          </a:prstGeom>
          <a:ln w="28575"/>
        </p:spPr>
        <p:style>
          <a:lnRef idx="1">
            <a:schemeClr val="dk1"/>
          </a:lnRef>
          <a:fillRef idx="0">
            <a:schemeClr val="dk1"/>
          </a:fillRef>
          <a:effectRef idx="0">
            <a:schemeClr val="dk1"/>
          </a:effectRef>
          <a:fontRef idx="minor">
            <a:schemeClr val="tx1"/>
          </a:fontRef>
        </p:style>
      </p:cxnSp>
      <p:sp>
        <p:nvSpPr>
          <p:cNvPr id="28" name="四角形: 角を丸くする 27">
            <a:extLst>
              <a:ext uri="{FF2B5EF4-FFF2-40B4-BE49-F238E27FC236}">
                <a16:creationId xmlns:a16="http://schemas.microsoft.com/office/drawing/2014/main" id="{8E52858E-ABC3-4647-9396-803F2A15B709}"/>
              </a:ext>
            </a:extLst>
          </p:cNvPr>
          <p:cNvSpPr/>
          <p:nvPr/>
        </p:nvSpPr>
        <p:spPr>
          <a:xfrm>
            <a:off x="5183668" y="4598910"/>
            <a:ext cx="5088796" cy="20341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0BFBDD82-0918-49D3-BD58-4B3415646F87}"/>
              </a:ext>
            </a:extLst>
          </p:cNvPr>
          <p:cNvSpPr txBox="1"/>
          <p:nvPr/>
        </p:nvSpPr>
        <p:spPr>
          <a:xfrm>
            <a:off x="7176121" y="2348881"/>
            <a:ext cx="710451" cy="577081"/>
          </a:xfrm>
          <a:prstGeom prst="rect">
            <a:avLst/>
          </a:prstGeom>
          <a:noFill/>
        </p:spPr>
        <p:txBody>
          <a:bodyPr wrap="none" rtlCol="0">
            <a:spAutoFit/>
          </a:bodyPr>
          <a:lstStyle/>
          <a:p>
            <a:r>
              <a:rPr lang="ja-JP" altLang="en-US" sz="1050" dirty="0">
                <a:latin typeface="BIZ UDPゴシック" panose="020B0400000000000000" pitchFamily="50" charset="-128"/>
                <a:ea typeface="BIZ UDPゴシック" panose="020B0400000000000000" pitchFamily="50" charset="-128"/>
              </a:rPr>
              <a:t>阪急バス</a:t>
            </a:r>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latin typeface="BIZ UDPゴシック" panose="020B0400000000000000" pitchFamily="50" charset="-128"/>
                <a:ea typeface="BIZ UDPゴシック" panose="020B0400000000000000" pitchFamily="50" charset="-128"/>
              </a:rPr>
              <a:t>タクシー</a:t>
            </a:r>
            <a:br>
              <a:rPr lang="en-US" altLang="ja-JP" sz="1050" dirty="0">
                <a:latin typeface="BIZ UDPゴシック" panose="020B0400000000000000" pitchFamily="50" charset="-128"/>
                <a:ea typeface="BIZ UDPゴシック" panose="020B0400000000000000" pitchFamily="50" charset="-128"/>
              </a:rPr>
            </a:br>
            <a:r>
              <a:rPr lang="ja-JP" altLang="en-US" sz="1050" dirty="0">
                <a:latin typeface="BIZ UDPゴシック" panose="020B0400000000000000" pitchFamily="50" charset="-128"/>
                <a:ea typeface="BIZ UDPゴシック" panose="020B0400000000000000" pitchFamily="50" charset="-128"/>
              </a:rPr>
              <a:t>データ</a:t>
            </a:r>
            <a:endParaRPr kumimoji="1" lang="ja-JP" altLang="en-US" sz="1050" dirty="0">
              <a:latin typeface="BIZ UDPゴシック" panose="020B0400000000000000" pitchFamily="50" charset="-128"/>
              <a:ea typeface="BIZ UDPゴシック" panose="020B0400000000000000" pitchFamily="50" charset="-128"/>
            </a:endParaRPr>
          </a:p>
        </p:txBody>
      </p:sp>
      <p:pic>
        <p:nvPicPr>
          <p:cNvPr id="2052" name="Picture 4" descr="豊能町東地区デマンドタクシーご利用案内 | 豊能町公式ホームページ">
            <a:extLst>
              <a:ext uri="{FF2B5EF4-FFF2-40B4-BE49-F238E27FC236}">
                <a16:creationId xmlns:a16="http://schemas.microsoft.com/office/drawing/2014/main" id="{55A1B93D-69A0-48D9-BDE9-C1DCB5E773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9570" y="3734378"/>
            <a:ext cx="798040" cy="534402"/>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a:extLst>
              <a:ext uri="{FF2B5EF4-FFF2-40B4-BE49-F238E27FC236}">
                <a16:creationId xmlns:a16="http://schemas.microsoft.com/office/drawing/2014/main" id="{C199023A-BDDB-4521-9249-1EC7A38FD833}"/>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33" name="タイトル 2">
            <a:extLst>
              <a:ext uri="{FF2B5EF4-FFF2-40B4-BE49-F238E27FC236}">
                <a16:creationId xmlns:a16="http://schemas.microsoft.com/office/drawing/2014/main" id="{8668ED7D-CEC0-403D-88D4-1917B29F479B}"/>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090399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14327C4-5829-4DF6-8759-0C116D89A3B0}"/>
              </a:ext>
            </a:extLst>
          </p:cNvPr>
          <p:cNvSpPr txBox="1"/>
          <p:nvPr/>
        </p:nvSpPr>
        <p:spPr>
          <a:xfrm>
            <a:off x="154112" y="1030911"/>
            <a:ext cx="11578976" cy="3139321"/>
          </a:xfrm>
          <a:prstGeom prst="rect">
            <a:avLst/>
          </a:prstGeom>
          <a:noFill/>
        </p:spPr>
        <p:txBody>
          <a:bodyPr wrap="square">
            <a:spAutoFit/>
          </a:bodyPr>
          <a:lstStyle/>
          <a:p>
            <a:pPr algn="l"/>
            <a:r>
              <a:rPr lang="ja-JP" altLang="en-US" sz="1800" b="0" i="0" dirty="0">
                <a:solidFill>
                  <a:srgbClr val="333333"/>
                </a:solidFill>
                <a:effectLst/>
                <a:latin typeface="Lato"/>
              </a:rPr>
              <a:t>モビリティ</a:t>
            </a:r>
            <a:endParaRPr lang="en-US" altLang="ja-JP" sz="1800" b="0" i="0" dirty="0">
              <a:solidFill>
                <a:srgbClr val="333333"/>
              </a:solidFill>
              <a:effectLst/>
              <a:latin typeface="Lato"/>
            </a:endParaRPr>
          </a:p>
          <a:p>
            <a:pPr algn="l"/>
            <a:r>
              <a:rPr lang="ja-JP" altLang="en-US" sz="1800" b="0" i="0" dirty="0">
                <a:solidFill>
                  <a:srgbClr val="333333"/>
                </a:solidFill>
                <a:effectLst/>
                <a:latin typeface="Lato"/>
              </a:rPr>
              <a:t>　　　街全体のモビリティの在り方　（交通赤字、高齢者の移動問題）</a:t>
            </a:r>
            <a:endParaRPr lang="en-US" altLang="ja-JP" sz="1800" b="0" i="0" dirty="0">
              <a:solidFill>
                <a:srgbClr val="333333"/>
              </a:solidFill>
              <a:effectLst/>
              <a:latin typeface="Lato"/>
            </a:endParaRPr>
          </a:p>
          <a:p>
            <a:pPr algn="l"/>
            <a:r>
              <a:rPr lang="ja-JP" altLang="en-US" sz="1800" dirty="0">
                <a:solidFill>
                  <a:srgbClr val="333333"/>
                </a:solidFill>
                <a:latin typeface="Lato"/>
              </a:rPr>
              <a:t>　　　　</a:t>
            </a:r>
            <a:r>
              <a:rPr lang="en-US" altLang="ja-JP" sz="1800" dirty="0">
                <a:solidFill>
                  <a:srgbClr val="333333"/>
                </a:solidFill>
                <a:latin typeface="Lato"/>
              </a:rPr>
              <a:t>D</a:t>
            </a:r>
            <a:r>
              <a:rPr lang="ja-JP" altLang="en-US" sz="1800" dirty="0">
                <a:solidFill>
                  <a:srgbClr val="333333"/>
                </a:solidFill>
                <a:latin typeface="Lato"/>
              </a:rPr>
              <a:t>：</a:t>
            </a:r>
            <a:r>
              <a:rPr lang="en-US" altLang="ja-JP" sz="1800" dirty="0" err="1">
                <a:solidFill>
                  <a:srgbClr val="333333"/>
                </a:solidFill>
                <a:latin typeface="Lato"/>
              </a:rPr>
              <a:t>Datawise</a:t>
            </a:r>
            <a:r>
              <a:rPr lang="ja-JP" altLang="en-US" sz="1800" dirty="0">
                <a:solidFill>
                  <a:srgbClr val="333333"/>
                </a:solidFill>
                <a:latin typeface="Lato"/>
              </a:rPr>
              <a:t>と何が出来るのかの紹介から、一次交通との動きを分科会</a:t>
            </a:r>
            <a:br>
              <a:rPr lang="en-US" altLang="ja-JP" sz="1800" dirty="0">
                <a:solidFill>
                  <a:srgbClr val="333333"/>
                </a:solidFill>
                <a:latin typeface="Lato"/>
              </a:rPr>
            </a:br>
            <a:r>
              <a:rPr lang="ja-JP" altLang="en-US" sz="1800" dirty="0">
                <a:solidFill>
                  <a:srgbClr val="333333"/>
                </a:solidFill>
                <a:latin typeface="Lato"/>
              </a:rPr>
              <a:t>　　　　</a:t>
            </a:r>
            <a:r>
              <a:rPr lang="en-US" altLang="ja-JP" sz="1800" dirty="0">
                <a:solidFill>
                  <a:srgbClr val="333333"/>
                </a:solidFill>
                <a:latin typeface="Lato"/>
              </a:rPr>
              <a:t>K</a:t>
            </a:r>
            <a:r>
              <a:rPr lang="ja-JP" altLang="en-US" sz="1800" dirty="0">
                <a:solidFill>
                  <a:srgbClr val="333333"/>
                </a:solidFill>
                <a:latin typeface="Lato"/>
              </a:rPr>
              <a:t>：実際の課題の確認。河内長野ではイズミヤを駐車場に使えれば、賑わい活性</a:t>
            </a:r>
            <a:endParaRPr lang="en-US" altLang="ja-JP" sz="1800" dirty="0">
              <a:solidFill>
                <a:srgbClr val="333333"/>
              </a:solidFill>
              <a:latin typeface="Lato"/>
            </a:endParaRPr>
          </a:p>
          <a:p>
            <a:pPr algn="l"/>
            <a:r>
              <a:rPr lang="ja-JP" altLang="en-US" sz="1800" dirty="0">
                <a:solidFill>
                  <a:srgbClr val="333333"/>
                </a:solidFill>
                <a:latin typeface="Lato"/>
              </a:rPr>
              <a:t>　　　大阪府：地域推進課で動いている。（連携取りつつ）</a:t>
            </a:r>
            <a:endParaRPr lang="en-US" altLang="ja-JP" sz="1800" dirty="0">
              <a:solidFill>
                <a:srgbClr val="333333"/>
              </a:solidFill>
              <a:latin typeface="Lato"/>
            </a:endParaRPr>
          </a:p>
          <a:p>
            <a:pPr algn="l"/>
            <a:endParaRPr lang="en-US" altLang="ja-JP" sz="1800" b="0" i="0" dirty="0">
              <a:solidFill>
                <a:srgbClr val="333333"/>
              </a:solidFill>
              <a:effectLst/>
              <a:latin typeface="Lato"/>
            </a:endParaRPr>
          </a:p>
          <a:p>
            <a:pPr algn="l"/>
            <a:r>
              <a:rPr lang="ja-JP" altLang="en-US" sz="1800" dirty="0">
                <a:solidFill>
                  <a:srgbClr val="333333"/>
                </a:solidFill>
                <a:latin typeface="Lato"/>
              </a:rPr>
              <a:t>　　　・一次交通との連携</a:t>
            </a:r>
            <a:endParaRPr lang="en-US" altLang="ja-JP" sz="1800" b="0" i="0" dirty="0">
              <a:solidFill>
                <a:srgbClr val="333333"/>
              </a:solidFill>
              <a:effectLst/>
              <a:latin typeface="Lato"/>
            </a:endParaRPr>
          </a:p>
          <a:p>
            <a:pPr algn="l"/>
            <a:r>
              <a:rPr lang="ja-JP" altLang="en-US" sz="1800" dirty="0">
                <a:solidFill>
                  <a:srgbClr val="333333"/>
                </a:solidFill>
                <a:latin typeface="Lato"/>
              </a:rPr>
              <a:t>　　　・国土交通予算→豊能町</a:t>
            </a:r>
            <a:r>
              <a:rPr lang="en-US" altLang="ja-JP" sz="1800" dirty="0">
                <a:solidFill>
                  <a:srgbClr val="333333"/>
                </a:solidFill>
                <a:latin typeface="Lato"/>
              </a:rPr>
              <a:t>/</a:t>
            </a:r>
            <a:r>
              <a:rPr lang="ja-JP" altLang="en-US" sz="1800" dirty="0">
                <a:solidFill>
                  <a:srgbClr val="333333"/>
                </a:solidFill>
                <a:latin typeface="Lato"/>
              </a:rPr>
              <a:t>地域推進課で予算</a:t>
            </a:r>
            <a:endParaRPr lang="en-US" altLang="ja-JP" sz="1800" dirty="0">
              <a:solidFill>
                <a:srgbClr val="333333"/>
              </a:solidFill>
              <a:latin typeface="Lato"/>
            </a:endParaRPr>
          </a:p>
          <a:p>
            <a:pPr algn="l"/>
            <a:r>
              <a:rPr lang="ja-JP" altLang="en-US" sz="1800" b="0" i="0" dirty="0">
                <a:solidFill>
                  <a:srgbClr val="333333"/>
                </a:solidFill>
                <a:effectLst/>
                <a:latin typeface="Lato"/>
              </a:rPr>
              <a:t>　</a:t>
            </a:r>
            <a:endParaRPr lang="en-US" altLang="ja-JP" sz="1800" b="0" i="0" dirty="0">
              <a:solidFill>
                <a:srgbClr val="333333"/>
              </a:solidFill>
              <a:effectLst/>
              <a:latin typeface="Lato"/>
            </a:endParaRPr>
          </a:p>
          <a:p>
            <a:pPr algn="l"/>
            <a:r>
              <a:rPr lang="ja-JP" altLang="en-US" sz="1800" dirty="0">
                <a:solidFill>
                  <a:srgbClr val="333333"/>
                </a:solidFill>
                <a:latin typeface="Lato"/>
              </a:rPr>
              <a:t>　　　⇒ドコモと関電と協調しながらリーダーとして調整。各省庁には江川も参加。</a:t>
            </a:r>
            <a:endParaRPr lang="en-US" altLang="ja-JP" sz="1800" dirty="0">
              <a:solidFill>
                <a:srgbClr val="333333"/>
              </a:solidFill>
              <a:latin typeface="Lato"/>
            </a:endParaRPr>
          </a:p>
          <a:p>
            <a:pPr algn="l"/>
            <a:r>
              <a:rPr lang="ja-JP" altLang="en-US" sz="1800" b="0" i="0" dirty="0">
                <a:solidFill>
                  <a:srgbClr val="333333"/>
                </a:solidFill>
                <a:effectLst/>
                <a:latin typeface="Lato"/>
              </a:rPr>
              <a:t>　　　　</a:t>
            </a:r>
            <a:r>
              <a:rPr lang="ja-JP" altLang="en-US" sz="1800" b="1" i="0" dirty="0">
                <a:solidFill>
                  <a:srgbClr val="333333"/>
                </a:solidFill>
                <a:effectLst/>
                <a:latin typeface="Lato"/>
              </a:rPr>
              <a:t>令和</a:t>
            </a:r>
            <a:r>
              <a:rPr lang="en-US" altLang="ja-JP" sz="1800" b="1" i="0" dirty="0">
                <a:solidFill>
                  <a:srgbClr val="333333"/>
                </a:solidFill>
                <a:effectLst/>
                <a:latin typeface="Lato"/>
              </a:rPr>
              <a:t>6</a:t>
            </a:r>
            <a:r>
              <a:rPr lang="ja-JP" altLang="en-US" sz="1800" b="1" i="0" dirty="0">
                <a:solidFill>
                  <a:srgbClr val="333333"/>
                </a:solidFill>
                <a:effectLst/>
                <a:latin typeface="Lato"/>
              </a:rPr>
              <a:t>年度目途　公共交通の計画義務化（国交省）</a:t>
            </a:r>
            <a:endParaRPr lang="en-US" altLang="ja-JP" sz="1800" b="1" i="0" dirty="0">
              <a:solidFill>
                <a:srgbClr val="333333"/>
              </a:solidFill>
              <a:effectLst/>
              <a:latin typeface="Lato"/>
            </a:endParaRPr>
          </a:p>
        </p:txBody>
      </p:sp>
    </p:spTree>
    <p:extLst>
      <p:ext uri="{BB962C8B-B14F-4D97-AF65-F5344CB8AC3E}">
        <p14:creationId xmlns:p14="http://schemas.microsoft.com/office/powerpoint/2010/main" val="4013892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四角形: 角を丸くする 33">
            <a:extLst>
              <a:ext uri="{FF2B5EF4-FFF2-40B4-BE49-F238E27FC236}">
                <a16:creationId xmlns:a16="http://schemas.microsoft.com/office/drawing/2014/main" id="{A490A0BA-0F87-4BB7-AF15-ADE292FA0D02}"/>
              </a:ext>
            </a:extLst>
          </p:cNvPr>
          <p:cNvSpPr/>
          <p:nvPr/>
        </p:nvSpPr>
        <p:spPr>
          <a:xfrm>
            <a:off x="3007374" y="5223053"/>
            <a:ext cx="5480554" cy="1446307"/>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5"/>
            <a:ext cx="8784978" cy="1277273"/>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10</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カーボンニュートラルに向けた豊能町の環境整備（令和</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年はデータ活用した調査事業のみ）</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2030</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年までに、温室効果ガスの排出を全体としてゼロにする、</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2030</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年カーボンニュートラル、脱炭素社会の実現に向けた環境整備を</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行うもの。</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Google</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社の</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The Environmental Insights Explorer (EIE)</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を活用して、豊能町のカーボンニュートラルに向けてデータを可視化し</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、自然エネルギー（地域再エネルギー）を活用し、各社でシュミレーションデータを元に電力の需要と供給のバランスを検証します。合わせて　　</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電力コストの効率化によりスマートシティの維持コストや災害時の避難所の電力供給などにも活用できるか検討を進めます。</a:t>
            </a:r>
            <a:endParaRPr lang="ja-JP" altLang="ja-JP" sz="1100" kern="100" dirty="0">
              <a:latin typeface="+mj-ea"/>
              <a:ea typeface="+mj-ea"/>
              <a:cs typeface="Meiryo UI" panose="020B0604030504040204" pitchFamily="50" charset="-128"/>
            </a:endParaRPr>
          </a:p>
        </p:txBody>
      </p:sp>
      <p:sp>
        <p:nvSpPr>
          <p:cNvPr id="45" name="正方形/長方形 44">
            <a:extLst>
              <a:ext uri="{FF2B5EF4-FFF2-40B4-BE49-F238E27FC236}">
                <a16:creationId xmlns:a16="http://schemas.microsoft.com/office/drawing/2014/main" id="{B6478A2A-40A2-4CC7-A323-E851C5645E19}"/>
              </a:ext>
            </a:extLst>
          </p:cNvPr>
          <p:cNvSpPr/>
          <p:nvPr/>
        </p:nvSpPr>
        <p:spPr>
          <a:xfrm>
            <a:off x="3287688" y="538536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豊能町</a:t>
            </a:r>
          </a:p>
        </p:txBody>
      </p:sp>
      <p:pic>
        <p:nvPicPr>
          <p:cNvPr id="4" name="図 3">
            <a:extLst>
              <a:ext uri="{FF2B5EF4-FFF2-40B4-BE49-F238E27FC236}">
                <a16:creationId xmlns:a16="http://schemas.microsoft.com/office/drawing/2014/main" id="{5744073E-427A-41CC-BCCA-0A6B79F6DC2D}"/>
              </a:ext>
            </a:extLst>
          </p:cNvPr>
          <p:cNvPicPr>
            <a:picLocks noChangeAspect="1"/>
          </p:cNvPicPr>
          <p:nvPr/>
        </p:nvPicPr>
        <p:blipFill rotWithShape="1">
          <a:blip r:embed="rId2"/>
          <a:srcRect l="13775" t="19469" r="619" b="3477"/>
          <a:stretch/>
        </p:blipFill>
        <p:spPr>
          <a:xfrm>
            <a:off x="3863753" y="2708920"/>
            <a:ext cx="4131785" cy="2014454"/>
          </a:xfrm>
          <a:prstGeom prst="rect">
            <a:avLst/>
          </a:prstGeom>
        </p:spPr>
      </p:pic>
      <p:sp>
        <p:nvSpPr>
          <p:cNvPr id="15" name="正方形/長方形 14">
            <a:extLst>
              <a:ext uri="{FF2B5EF4-FFF2-40B4-BE49-F238E27FC236}">
                <a16:creationId xmlns:a16="http://schemas.microsoft.com/office/drawing/2014/main" id="{B326E1EC-D78F-451D-823B-2A7D64DCC6BD}"/>
              </a:ext>
            </a:extLst>
          </p:cNvPr>
          <p:cNvSpPr/>
          <p:nvPr/>
        </p:nvSpPr>
        <p:spPr>
          <a:xfrm>
            <a:off x="1991544" y="3252954"/>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latin typeface="BIZ UDPゴシック" panose="020B0400000000000000" pitchFamily="50" charset="-128"/>
                <a:ea typeface="BIZ UDPゴシック" panose="020B0400000000000000" pitchFamily="50" charset="-128"/>
              </a:rPr>
              <a:t>Google</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ACFF6246-9302-43B4-83D2-6785E7415F44}"/>
              </a:ext>
            </a:extLst>
          </p:cNvPr>
          <p:cNvSpPr/>
          <p:nvPr/>
        </p:nvSpPr>
        <p:spPr>
          <a:xfrm>
            <a:off x="4339523" y="538536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関西電力</a:t>
            </a:r>
          </a:p>
        </p:txBody>
      </p:sp>
      <p:sp>
        <p:nvSpPr>
          <p:cNvPr id="17" name="正方形/長方形 16">
            <a:extLst>
              <a:ext uri="{FF2B5EF4-FFF2-40B4-BE49-F238E27FC236}">
                <a16:creationId xmlns:a16="http://schemas.microsoft.com/office/drawing/2014/main" id="{E22BE11F-A15B-46AE-B277-59BA7EB7338A}"/>
              </a:ext>
            </a:extLst>
          </p:cNvPr>
          <p:cNvSpPr/>
          <p:nvPr/>
        </p:nvSpPr>
        <p:spPr>
          <a:xfrm>
            <a:off x="5391358" y="538536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テクノガウス</a:t>
            </a:r>
          </a:p>
        </p:txBody>
      </p:sp>
      <p:sp>
        <p:nvSpPr>
          <p:cNvPr id="18" name="正方形/長方形 17">
            <a:extLst>
              <a:ext uri="{FF2B5EF4-FFF2-40B4-BE49-F238E27FC236}">
                <a16:creationId xmlns:a16="http://schemas.microsoft.com/office/drawing/2014/main" id="{F2C80454-1607-40C1-9726-A05AADD2803B}"/>
              </a:ext>
            </a:extLst>
          </p:cNvPr>
          <p:cNvSpPr/>
          <p:nvPr/>
        </p:nvSpPr>
        <p:spPr>
          <a:xfrm>
            <a:off x="6443193" y="538536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エコスタイル</a:t>
            </a:r>
          </a:p>
        </p:txBody>
      </p:sp>
      <p:sp>
        <p:nvSpPr>
          <p:cNvPr id="19" name="正方形/長方形 18">
            <a:extLst>
              <a:ext uri="{FF2B5EF4-FFF2-40B4-BE49-F238E27FC236}">
                <a16:creationId xmlns:a16="http://schemas.microsoft.com/office/drawing/2014/main" id="{2E0356C9-7587-472B-BC38-1A9736CE0D1B}"/>
              </a:ext>
            </a:extLst>
          </p:cNvPr>
          <p:cNvSpPr/>
          <p:nvPr/>
        </p:nvSpPr>
        <p:spPr>
          <a:xfrm>
            <a:off x="7495030" y="5385362"/>
            <a:ext cx="86409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エネゲート</a:t>
            </a:r>
          </a:p>
        </p:txBody>
      </p:sp>
      <p:sp>
        <p:nvSpPr>
          <p:cNvPr id="3" name="矢印: 下 2">
            <a:extLst>
              <a:ext uri="{FF2B5EF4-FFF2-40B4-BE49-F238E27FC236}">
                <a16:creationId xmlns:a16="http://schemas.microsoft.com/office/drawing/2014/main" id="{A0A2CE7D-DA82-4144-9BFE-D9C5F006463B}"/>
              </a:ext>
            </a:extLst>
          </p:cNvPr>
          <p:cNvSpPr/>
          <p:nvPr/>
        </p:nvSpPr>
        <p:spPr>
          <a:xfrm rot="10800000">
            <a:off x="3367415" y="4794007"/>
            <a:ext cx="2808312" cy="4069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384D856-8EB6-4346-9EE8-D61339CABBB8}"/>
              </a:ext>
            </a:extLst>
          </p:cNvPr>
          <p:cNvSpPr txBox="1"/>
          <p:nvPr/>
        </p:nvSpPr>
        <p:spPr>
          <a:xfrm>
            <a:off x="4024014" y="4899846"/>
            <a:ext cx="1531188"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データ可視化</a:t>
            </a:r>
          </a:p>
        </p:txBody>
      </p:sp>
      <p:sp>
        <p:nvSpPr>
          <p:cNvPr id="22" name="矢印: 下 21">
            <a:extLst>
              <a:ext uri="{FF2B5EF4-FFF2-40B4-BE49-F238E27FC236}">
                <a16:creationId xmlns:a16="http://schemas.microsoft.com/office/drawing/2014/main" id="{7FA32EA7-2A53-4E39-B3C1-139AD9769CB8}"/>
              </a:ext>
            </a:extLst>
          </p:cNvPr>
          <p:cNvSpPr/>
          <p:nvPr/>
        </p:nvSpPr>
        <p:spPr>
          <a:xfrm>
            <a:off x="6383594" y="4837130"/>
            <a:ext cx="2104335" cy="406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607CE1C-53E9-4ECD-9FFF-7C6EFDDFF684}"/>
              </a:ext>
            </a:extLst>
          </p:cNvPr>
          <p:cNvSpPr txBox="1"/>
          <p:nvPr/>
        </p:nvSpPr>
        <p:spPr>
          <a:xfrm>
            <a:off x="6860212" y="4855948"/>
            <a:ext cx="1107996"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政策検討</a:t>
            </a:r>
          </a:p>
        </p:txBody>
      </p:sp>
      <p:sp>
        <p:nvSpPr>
          <p:cNvPr id="6" name="矢印: 右 5">
            <a:extLst>
              <a:ext uri="{FF2B5EF4-FFF2-40B4-BE49-F238E27FC236}">
                <a16:creationId xmlns:a16="http://schemas.microsoft.com/office/drawing/2014/main" id="{9B4413F6-CF08-4EFF-B74B-44239E17920F}"/>
              </a:ext>
            </a:extLst>
          </p:cNvPr>
          <p:cNvSpPr/>
          <p:nvPr/>
        </p:nvSpPr>
        <p:spPr>
          <a:xfrm>
            <a:off x="3007374" y="3454635"/>
            <a:ext cx="720080" cy="406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F48090A0-CA48-4EB5-80A0-F1223F629BA3}"/>
              </a:ext>
            </a:extLst>
          </p:cNvPr>
          <p:cNvSpPr txBox="1"/>
          <p:nvPr/>
        </p:nvSpPr>
        <p:spPr>
          <a:xfrm>
            <a:off x="2883870" y="3242656"/>
            <a:ext cx="1051891" cy="307777"/>
          </a:xfrm>
          <a:prstGeom prst="rect">
            <a:avLst/>
          </a:prstGeom>
          <a:noFill/>
        </p:spPr>
        <p:txBody>
          <a:bodyPr wrap="none" rtlCol="0">
            <a:spAutoFit/>
          </a:bodyPr>
          <a:lstStyle/>
          <a:p>
            <a:r>
              <a:rPr lang="ja-JP" altLang="en-US" sz="1400" dirty="0">
                <a:latin typeface="BIZ UDPゴシック" panose="020B0400000000000000" pitchFamily="50" charset="-128"/>
                <a:ea typeface="BIZ UDPゴシック" panose="020B0400000000000000" pitchFamily="50" charset="-128"/>
              </a:rPr>
              <a:t>ツール提供</a:t>
            </a:r>
            <a:endParaRPr kumimoji="1" lang="ja-JP" altLang="en-US" sz="1400" dirty="0">
              <a:latin typeface="BIZ UDPゴシック" panose="020B0400000000000000" pitchFamily="50" charset="-128"/>
              <a:ea typeface="BIZ UDPゴシック" panose="020B0400000000000000" pitchFamily="50" charset="-128"/>
            </a:endParaRPr>
          </a:p>
        </p:txBody>
      </p:sp>
      <p:cxnSp>
        <p:nvCxnSpPr>
          <p:cNvPr id="8" name="直線矢印コネクタ 7">
            <a:extLst>
              <a:ext uri="{FF2B5EF4-FFF2-40B4-BE49-F238E27FC236}">
                <a16:creationId xmlns:a16="http://schemas.microsoft.com/office/drawing/2014/main" id="{FDA179BA-F865-4257-BD59-A9C2B17C2235}"/>
              </a:ext>
            </a:extLst>
          </p:cNvPr>
          <p:cNvCxnSpPr>
            <a:cxnSpLocks/>
            <a:stCxn id="4" idx="3"/>
          </p:cNvCxnSpPr>
          <p:nvPr/>
        </p:nvCxnSpPr>
        <p:spPr>
          <a:xfrm>
            <a:off x="7995538" y="3716147"/>
            <a:ext cx="1340823"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sp>
        <p:nvSpPr>
          <p:cNvPr id="32" name="正方形/長方形 31">
            <a:extLst>
              <a:ext uri="{FF2B5EF4-FFF2-40B4-BE49-F238E27FC236}">
                <a16:creationId xmlns:a16="http://schemas.microsoft.com/office/drawing/2014/main" id="{862ABF4D-3E92-454A-BBE1-F96C99E9FFFB}"/>
              </a:ext>
            </a:extLst>
          </p:cNvPr>
          <p:cNvSpPr/>
          <p:nvPr/>
        </p:nvSpPr>
        <p:spPr>
          <a:xfrm>
            <a:off x="9408368" y="3421153"/>
            <a:ext cx="864096" cy="792088"/>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データ</a:t>
            </a:r>
            <a:endParaRPr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活用</a:t>
            </a:r>
          </a:p>
        </p:txBody>
      </p:sp>
      <p:sp>
        <p:nvSpPr>
          <p:cNvPr id="14" name="テキスト ボックス 13">
            <a:extLst>
              <a:ext uri="{FF2B5EF4-FFF2-40B4-BE49-F238E27FC236}">
                <a16:creationId xmlns:a16="http://schemas.microsoft.com/office/drawing/2014/main" id="{791EF1AB-E7C5-4764-9106-2A8DD728F607}"/>
              </a:ext>
            </a:extLst>
          </p:cNvPr>
          <p:cNvSpPr txBox="1"/>
          <p:nvPr/>
        </p:nvSpPr>
        <p:spPr>
          <a:xfrm>
            <a:off x="4347469" y="6263914"/>
            <a:ext cx="2954655" cy="369332"/>
          </a:xfrm>
          <a:prstGeom prst="rect">
            <a:avLst/>
          </a:prstGeom>
          <a:noFill/>
        </p:spPr>
        <p:txBody>
          <a:bodyPr wrap="none" rtlCol="0">
            <a:spAutoFit/>
          </a:bodyPr>
          <a:lstStyle/>
          <a:p>
            <a:r>
              <a:rPr kumimoji="1" lang="ja-JP" altLang="en-US" dirty="0"/>
              <a:t>カーボンニュートラル検討</a:t>
            </a:r>
          </a:p>
        </p:txBody>
      </p:sp>
      <p:cxnSp>
        <p:nvCxnSpPr>
          <p:cNvPr id="38" name="直線矢印コネクタ 37">
            <a:extLst>
              <a:ext uri="{FF2B5EF4-FFF2-40B4-BE49-F238E27FC236}">
                <a16:creationId xmlns:a16="http://schemas.microsoft.com/office/drawing/2014/main" id="{1E934E19-4B38-44A8-8890-9CB1D27E1912}"/>
              </a:ext>
            </a:extLst>
          </p:cNvPr>
          <p:cNvCxnSpPr>
            <a:cxnSpLocks/>
            <a:stCxn id="34" idx="3"/>
          </p:cNvCxnSpPr>
          <p:nvPr/>
        </p:nvCxnSpPr>
        <p:spPr>
          <a:xfrm>
            <a:off x="8487929" y="5946206"/>
            <a:ext cx="542037"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sp>
        <p:nvSpPr>
          <p:cNvPr id="26" name="四角形: 角を丸くする 25">
            <a:extLst>
              <a:ext uri="{FF2B5EF4-FFF2-40B4-BE49-F238E27FC236}">
                <a16:creationId xmlns:a16="http://schemas.microsoft.com/office/drawing/2014/main" id="{D2C000BD-CF5F-45C5-AFBA-91F701312C18}"/>
              </a:ext>
            </a:extLst>
          </p:cNvPr>
          <p:cNvSpPr/>
          <p:nvPr/>
        </p:nvSpPr>
        <p:spPr>
          <a:xfrm>
            <a:off x="8734216" y="2863157"/>
            <a:ext cx="450411" cy="338259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都市</a:t>
            </a:r>
            <a:r>
              <a:rPr lang="en-US" altLang="ja-JP" dirty="0"/>
              <a:t>OS</a:t>
            </a:r>
            <a:endParaRPr kumimoji="1" lang="ja-JP" altLang="en-US" dirty="0"/>
          </a:p>
        </p:txBody>
      </p:sp>
      <p:sp>
        <p:nvSpPr>
          <p:cNvPr id="28" name="正方形/長方形 27">
            <a:extLst>
              <a:ext uri="{FF2B5EF4-FFF2-40B4-BE49-F238E27FC236}">
                <a16:creationId xmlns:a16="http://schemas.microsoft.com/office/drawing/2014/main" id="{E31C3CD9-5CC4-453D-A920-59D4E561DE15}"/>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27" name="タイトル 2">
            <a:extLst>
              <a:ext uri="{FF2B5EF4-FFF2-40B4-BE49-F238E27FC236}">
                <a16:creationId xmlns:a16="http://schemas.microsoft.com/office/drawing/2014/main" id="{6FB9E797-81FF-40E2-9AD3-C39B06ED738E}"/>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510676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四角形: 角を丸くする 37">
            <a:extLst>
              <a:ext uri="{FF2B5EF4-FFF2-40B4-BE49-F238E27FC236}">
                <a16:creationId xmlns:a16="http://schemas.microsoft.com/office/drawing/2014/main" id="{875E01B3-12EE-46FE-898C-1A63CA8F6F20}"/>
              </a:ext>
            </a:extLst>
          </p:cNvPr>
          <p:cNvSpPr/>
          <p:nvPr/>
        </p:nvSpPr>
        <p:spPr>
          <a:xfrm>
            <a:off x="1911291" y="5021175"/>
            <a:ext cx="1504467" cy="1260154"/>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solidFill>
                <a:srgbClr val="0070C0"/>
              </a:solidFill>
            </a:endParaRPr>
          </a:p>
        </p:txBody>
      </p:sp>
      <p:sp>
        <p:nvSpPr>
          <p:cNvPr id="1648" name="正方形/長方形 12"/>
          <p:cNvSpPr/>
          <p:nvPr/>
        </p:nvSpPr>
        <p:spPr>
          <a:xfrm>
            <a:off x="1775521" y="1308885"/>
            <a:ext cx="8712969" cy="769441"/>
          </a:xfrm>
          <a:prstGeom prst="rect">
            <a:avLst/>
          </a:prstGeom>
        </p:spPr>
        <p:txBody>
          <a:bodyPr wrap="square">
            <a:spAutoFit/>
          </a:bodyPr>
          <a:lstStyle/>
          <a:p>
            <a:pPr marR="44450" indent="127000">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１</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１</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デジタル行政サービスの環境整備</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オンラインによるデジタル行政サービスの推進により住民の利便性を高め、自治体職員の働き方改革と効率化を目指す。</a:t>
            </a:r>
          </a:p>
          <a:p>
            <a:pPr marR="44450" indent="127000">
              <a:tabLst>
                <a:tab pos="2700020" algn="ctr"/>
                <a:tab pos="5400040" algn="r"/>
              </a:tabLst>
            </a:pPr>
            <a:endPar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endPar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59803E55-8B4D-4B8E-BD46-D08E203F6B0A}"/>
              </a:ext>
            </a:extLst>
          </p:cNvPr>
          <p:cNvPicPr>
            <a:picLocks noChangeAspect="1"/>
          </p:cNvPicPr>
          <p:nvPr/>
        </p:nvPicPr>
        <p:blipFill rotWithShape="1">
          <a:blip r:embed="rId2"/>
          <a:srcRect l="9051" t="25045" r="30313" b="3026"/>
          <a:stretch/>
        </p:blipFill>
        <p:spPr>
          <a:xfrm>
            <a:off x="3067724" y="2141028"/>
            <a:ext cx="3372891" cy="2146385"/>
          </a:xfrm>
          <a:prstGeom prst="rect">
            <a:avLst/>
          </a:prstGeom>
        </p:spPr>
      </p:pic>
      <p:pic>
        <p:nvPicPr>
          <p:cNvPr id="13" name="図 12">
            <a:extLst>
              <a:ext uri="{FF2B5EF4-FFF2-40B4-BE49-F238E27FC236}">
                <a16:creationId xmlns:a16="http://schemas.microsoft.com/office/drawing/2014/main" id="{3EDA945D-D511-43D2-9BA1-F8A3E7EAE3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0545" y="2353057"/>
            <a:ext cx="847383" cy="1722324"/>
          </a:xfrm>
          <a:prstGeom prst="rect">
            <a:avLst/>
          </a:prstGeom>
        </p:spPr>
      </p:pic>
      <p:pic>
        <p:nvPicPr>
          <p:cNvPr id="5" name="図 4">
            <a:extLst>
              <a:ext uri="{FF2B5EF4-FFF2-40B4-BE49-F238E27FC236}">
                <a16:creationId xmlns:a16="http://schemas.microsoft.com/office/drawing/2014/main" id="{35FBF2B3-75B7-4019-AEBA-2819E544D269}"/>
              </a:ext>
            </a:extLst>
          </p:cNvPr>
          <p:cNvPicPr>
            <a:picLocks noChangeAspect="1"/>
          </p:cNvPicPr>
          <p:nvPr/>
        </p:nvPicPr>
        <p:blipFill rotWithShape="1">
          <a:blip r:embed="rId4"/>
          <a:srcRect l="7476" t="15031" r="12988" b="90"/>
          <a:stretch/>
        </p:blipFill>
        <p:spPr>
          <a:xfrm>
            <a:off x="6566961" y="2286671"/>
            <a:ext cx="3240359" cy="1855096"/>
          </a:xfrm>
          <a:prstGeom prst="rect">
            <a:avLst/>
          </a:prstGeom>
        </p:spPr>
      </p:pic>
      <p:sp>
        <p:nvSpPr>
          <p:cNvPr id="15" name="正方形/長方形 14">
            <a:extLst>
              <a:ext uri="{FF2B5EF4-FFF2-40B4-BE49-F238E27FC236}">
                <a16:creationId xmlns:a16="http://schemas.microsoft.com/office/drawing/2014/main" id="{4D5B0F8E-329C-46FA-8FA1-AE5F62BF5A10}"/>
              </a:ext>
            </a:extLst>
          </p:cNvPr>
          <p:cNvSpPr/>
          <p:nvPr/>
        </p:nvSpPr>
        <p:spPr>
          <a:xfrm>
            <a:off x="3067724" y="2125968"/>
            <a:ext cx="3388317" cy="217650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p>
        </p:txBody>
      </p:sp>
      <p:sp>
        <p:nvSpPr>
          <p:cNvPr id="16" name="正方形/長方形 15">
            <a:extLst>
              <a:ext uri="{FF2B5EF4-FFF2-40B4-BE49-F238E27FC236}">
                <a16:creationId xmlns:a16="http://schemas.microsoft.com/office/drawing/2014/main" id="{9B92BD26-04B5-4B58-9CF9-633432767086}"/>
              </a:ext>
            </a:extLst>
          </p:cNvPr>
          <p:cNvSpPr/>
          <p:nvPr/>
        </p:nvSpPr>
        <p:spPr>
          <a:xfrm>
            <a:off x="6528049" y="2125969"/>
            <a:ext cx="3349613" cy="217650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p>
        </p:txBody>
      </p:sp>
      <p:sp>
        <p:nvSpPr>
          <p:cNvPr id="17" name="正方形/長方形 16">
            <a:extLst>
              <a:ext uri="{FF2B5EF4-FFF2-40B4-BE49-F238E27FC236}">
                <a16:creationId xmlns:a16="http://schemas.microsoft.com/office/drawing/2014/main" id="{B0F911E8-432C-4DB6-8D1E-E5D0A40A2F88}"/>
              </a:ext>
            </a:extLst>
          </p:cNvPr>
          <p:cNvSpPr/>
          <p:nvPr/>
        </p:nvSpPr>
        <p:spPr>
          <a:xfrm>
            <a:off x="1911290" y="2125968"/>
            <a:ext cx="1088366" cy="217650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p>
        </p:txBody>
      </p:sp>
      <p:pic>
        <p:nvPicPr>
          <p:cNvPr id="4098" name="Picture 2" descr="弁護士事務所のイラスト">
            <a:extLst>
              <a:ext uri="{FF2B5EF4-FFF2-40B4-BE49-F238E27FC236}">
                <a16:creationId xmlns:a16="http://schemas.microsoft.com/office/drawing/2014/main" id="{A431109B-8E3A-4050-BC89-E1760EF865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744" y="5214026"/>
            <a:ext cx="701148" cy="824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座りながらスマホを使う人のイラスト（おばあさん）">
            <a:extLst>
              <a:ext uri="{FF2B5EF4-FFF2-40B4-BE49-F238E27FC236}">
                <a16:creationId xmlns:a16="http://schemas.microsoft.com/office/drawing/2014/main" id="{81FAC504-5FA9-4BD4-A8C6-90CC77B97C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6498" y="5143279"/>
            <a:ext cx="759639" cy="9495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座りながらスマホを使う人のイラスト（女性）">
            <a:extLst>
              <a:ext uri="{FF2B5EF4-FFF2-40B4-BE49-F238E27FC236}">
                <a16:creationId xmlns:a16="http://schemas.microsoft.com/office/drawing/2014/main" id="{5AF82D6F-3A55-43EA-84E9-5E38442741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2023" y="5125706"/>
            <a:ext cx="823734" cy="949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地方自治体のイラスト">
            <a:extLst>
              <a:ext uri="{FF2B5EF4-FFF2-40B4-BE49-F238E27FC236}">
                <a16:creationId xmlns:a16="http://schemas.microsoft.com/office/drawing/2014/main" id="{2D5ED8AC-A518-4BFF-8B5D-50C305A537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1422" y="5205612"/>
            <a:ext cx="824880" cy="82488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コネクタ 25">
            <a:extLst>
              <a:ext uri="{FF2B5EF4-FFF2-40B4-BE49-F238E27FC236}">
                <a16:creationId xmlns:a16="http://schemas.microsoft.com/office/drawing/2014/main" id="{F937E083-26FC-4D91-843C-8E0CBDF74627}"/>
              </a:ext>
            </a:extLst>
          </p:cNvPr>
          <p:cNvCxnSpPr>
            <a:cxnSpLocks/>
            <a:endCxn id="17" idx="2"/>
          </p:cNvCxnSpPr>
          <p:nvPr/>
        </p:nvCxnSpPr>
        <p:spPr>
          <a:xfrm flipV="1">
            <a:off x="2455473" y="4302471"/>
            <a:ext cx="0" cy="313977"/>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87F17FFE-CB77-4464-A1CC-3A3AC29CC5F0}"/>
              </a:ext>
            </a:extLst>
          </p:cNvPr>
          <p:cNvCxnSpPr>
            <a:cxnSpLocks/>
            <a:endCxn id="15" idx="2"/>
          </p:cNvCxnSpPr>
          <p:nvPr/>
        </p:nvCxnSpPr>
        <p:spPr>
          <a:xfrm flipV="1">
            <a:off x="4761882" y="4302471"/>
            <a:ext cx="0" cy="313977"/>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AD55C69C-136A-4241-A9BA-0DBC983B868A}"/>
              </a:ext>
            </a:extLst>
          </p:cNvPr>
          <p:cNvCxnSpPr>
            <a:cxnSpLocks/>
            <a:endCxn id="16" idx="2"/>
          </p:cNvCxnSpPr>
          <p:nvPr/>
        </p:nvCxnSpPr>
        <p:spPr>
          <a:xfrm flipV="1">
            <a:off x="8202855" y="4302471"/>
            <a:ext cx="0" cy="313976"/>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C30783B7-9D54-4EA8-94BF-C934440CA35A}"/>
              </a:ext>
            </a:extLst>
          </p:cNvPr>
          <p:cNvCxnSpPr>
            <a:cxnSpLocks/>
            <a:stCxn id="38" idx="0"/>
          </p:cNvCxnSpPr>
          <p:nvPr/>
        </p:nvCxnSpPr>
        <p:spPr>
          <a:xfrm flipV="1">
            <a:off x="2663524" y="4759565"/>
            <a:ext cx="0" cy="261610"/>
          </a:xfrm>
          <a:prstGeom prst="line">
            <a:avLst/>
          </a:prstGeom>
          <a:ln w="28575"/>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F8475EF8-EE98-48EE-AAD8-4E1B946033D6}"/>
              </a:ext>
            </a:extLst>
          </p:cNvPr>
          <p:cNvSpPr txBox="1"/>
          <p:nvPr/>
        </p:nvSpPr>
        <p:spPr>
          <a:xfrm>
            <a:off x="1887544" y="6129168"/>
            <a:ext cx="1703239"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困りごと・支援必要な人</a:t>
            </a:r>
            <a:endParaRPr lang="ja-JP" altLang="en-US" sz="1050" dirty="0"/>
          </a:p>
        </p:txBody>
      </p:sp>
      <p:sp>
        <p:nvSpPr>
          <p:cNvPr id="43" name="テキスト ボックス 42">
            <a:extLst>
              <a:ext uri="{FF2B5EF4-FFF2-40B4-BE49-F238E27FC236}">
                <a16:creationId xmlns:a16="http://schemas.microsoft.com/office/drawing/2014/main" id="{FE866BC8-617E-4AD2-854B-42CE8CB75809}"/>
              </a:ext>
            </a:extLst>
          </p:cNvPr>
          <p:cNvSpPr txBox="1"/>
          <p:nvPr/>
        </p:nvSpPr>
        <p:spPr>
          <a:xfrm>
            <a:off x="3207434" y="1872698"/>
            <a:ext cx="2816559"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行政サービス・オンラインサービス</a:t>
            </a:r>
            <a:endParaRPr lang="ja-JP" altLang="en-US" sz="1050" dirty="0"/>
          </a:p>
        </p:txBody>
      </p:sp>
      <p:sp>
        <p:nvSpPr>
          <p:cNvPr id="44" name="テキスト ボックス 43">
            <a:extLst>
              <a:ext uri="{FF2B5EF4-FFF2-40B4-BE49-F238E27FC236}">
                <a16:creationId xmlns:a16="http://schemas.microsoft.com/office/drawing/2014/main" id="{F985E9D9-C96E-4181-8976-FB0F5A91A24B}"/>
              </a:ext>
            </a:extLst>
          </p:cNvPr>
          <p:cNvSpPr txBox="1"/>
          <p:nvPr/>
        </p:nvSpPr>
        <p:spPr>
          <a:xfrm>
            <a:off x="6876569" y="1872051"/>
            <a:ext cx="2816559"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rPr>
              <a:t>悩みごと</a:t>
            </a:r>
            <a:r>
              <a:rPr lang="en-US" altLang="ja-JP" sz="1050" kern="100" dirty="0">
                <a:latin typeface="BIZ UDPゴシック" panose="020B0400000000000000" pitchFamily="50" charset="-128"/>
                <a:ea typeface="BIZ UDPゴシック" panose="020B0400000000000000" pitchFamily="50" charset="-128"/>
              </a:rPr>
              <a:t>AI</a:t>
            </a:r>
            <a:r>
              <a:rPr lang="ja-JP" altLang="en-US" sz="1050" kern="100" dirty="0">
                <a:latin typeface="BIZ UDPゴシック" panose="020B0400000000000000" pitchFamily="50" charset="-128"/>
                <a:ea typeface="BIZ UDPゴシック" panose="020B0400000000000000" pitchFamily="50" charset="-128"/>
              </a:rPr>
              <a:t>診断　</a:t>
            </a:r>
            <a:r>
              <a:rPr lang="en-US" altLang="ja-JP" sz="1050" kern="100" dirty="0">
                <a:latin typeface="BIZ UDPゴシック" panose="020B0400000000000000" pitchFamily="50" charset="-128"/>
                <a:ea typeface="BIZ UDPゴシック" panose="020B0400000000000000" pitchFamily="50" charset="-128"/>
              </a:rPr>
              <a:t>AI</a:t>
            </a:r>
            <a:r>
              <a:rPr lang="ja-JP" altLang="en-US" sz="1050" kern="100" dirty="0">
                <a:latin typeface="BIZ UDPゴシック" panose="020B0400000000000000" pitchFamily="50" charset="-128"/>
                <a:ea typeface="BIZ UDPゴシック" panose="020B0400000000000000" pitchFamily="50" charset="-128"/>
              </a:rPr>
              <a:t>弁護士サービス</a:t>
            </a:r>
            <a:endParaRPr lang="ja-JP" altLang="en-US" sz="1050" dirty="0"/>
          </a:p>
        </p:txBody>
      </p:sp>
      <p:cxnSp>
        <p:nvCxnSpPr>
          <p:cNvPr id="45" name="直線コネクタ 44">
            <a:extLst>
              <a:ext uri="{FF2B5EF4-FFF2-40B4-BE49-F238E27FC236}">
                <a16:creationId xmlns:a16="http://schemas.microsoft.com/office/drawing/2014/main" id="{1F5F1AF1-3019-4356-BCE8-88487BCD8933}"/>
              </a:ext>
            </a:extLst>
          </p:cNvPr>
          <p:cNvCxnSpPr>
            <a:cxnSpLocks/>
          </p:cNvCxnSpPr>
          <p:nvPr/>
        </p:nvCxnSpPr>
        <p:spPr>
          <a:xfrm flipV="1">
            <a:off x="5743862" y="4925459"/>
            <a:ext cx="0" cy="313977"/>
          </a:xfrm>
          <a:prstGeom prst="line">
            <a:avLst/>
          </a:prstGeom>
          <a:ln w="28575"/>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5A4DD1AC-24F7-41D2-B41B-FD0FE5B761E6}"/>
              </a:ext>
            </a:extLst>
          </p:cNvPr>
          <p:cNvSpPr txBox="1"/>
          <p:nvPr/>
        </p:nvSpPr>
        <p:spPr>
          <a:xfrm>
            <a:off x="5226013" y="5981038"/>
            <a:ext cx="1272676" cy="415498"/>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rPr>
              <a:t>住民の状況把握</a:t>
            </a:r>
            <a:br>
              <a:rPr lang="en-US" altLang="ja-JP" sz="1050" kern="100" dirty="0">
                <a:latin typeface="BIZ UDPゴシック" panose="020B0400000000000000" pitchFamily="50" charset="-128"/>
                <a:ea typeface="BIZ UDPゴシック" panose="020B0400000000000000" pitchFamily="50" charset="-128"/>
              </a:rPr>
            </a:br>
            <a:r>
              <a:rPr lang="ja-JP" altLang="en-US" sz="1050" kern="100" dirty="0">
                <a:latin typeface="BIZ UDPゴシック" panose="020B0400000000000000" pitchFamily="50" charset="-128"/>
                <a:ea typeface="BIZ UDPゴシック" panose="020B0400000000000000" pitchFamily="50" charset="-128"/>
              </a:rPr>
              <a:t>今後政策検討</a:t>
            </a:r>
            <a:endParaRPr lang="ja-JP" altLang="en-US" sz="1050" dirty="0"/>
          </a:p>
        </p:txBody>
      </p:sp>
      <p:sp>
        <p:nvSpPr>
          <p:cNvPr id="47" name="テキスト ボックス 46">
            <a:extLst>
              <a:ext uri="{FF2B5EF4-FFF2-40B4-BE49-F238E27FC236}">
                <a16:creationId xmlns:a16="http://schemas.microsoft.com/office/drawing/2014/main" id="{980A4C19-7286-4CD4-8544-6832B7107DC9}"/>
              </a:ext>
            </a:extLst>
          </p:cNvPr>
          <p:cNvSpPr txBox="1"/>
          <p:nvPr/>
        </p:nvSpPr>
        <p:spPr>
          <a:xfrm>
            <a:off x="6910380" y="6038906"/>
            <a:ext cx="1760418" cy="253916"/>
          </a:xfrm>
          <a:prstGeom prst="rect">
            <a:avLst/>
          </a:prstGeom>
          <a:noFill/>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内容により弁護士アサイン</a:t>
            </a:r>
          </a:p>
        </p:txBody>
      </p:sp>
      <p:cxnSp>
        <p:nvCxnSpPr>
          <p:cNvPr id="48" name="直線コネクタ 47">
            <a:extLst>
              <a:ext uri="{FF2B5EF4-FFF2-40B4-BE49-F238E27FC236}">
                <a16:creationId xmlns:a16="http://schemas.microsoft.com/office/drawing/2014/main" id="{18F44C98-BBA6-4DF1-8734-C57A621D2720}"/>
              </a:ext>
            </a:extLst>
          </p:cNvPr>
          <p:cNvCxnSpPr>
            <a:cxnSpLocks/>
          </p:cNvCxnSpPr>
          <p:nvPr/>
        </p:nvCxnSpPr>
        <p:spPr>
          <a:xfrm flipV="1">
            <a:off x="7906546" y="4319833"/>
            <a:ext cx="0" cy="952023"/>
          </a:xfrm>
          <a:prstGeom prst="line">
            <a:avLst/>
          </a:prstGeom>
          <a:ln w="28575"/>
        </p:spPr>
        <p:style>
          <a:lnRef idx="1">
            <a:schemeClr val="dk1"/>
          </a:lnRef>
          <a:fillRef idx="0">
            <a:schemeClr val="dk1"/>
          </a:fillRef>
          <a:effectRef idx="0">
            <a:schemeClr val="dk1"/>
          </a:effectRef>
          <a:fontRef idx="minor">
            <a:schemeClr val="tx1"/>
          </a:fontRef>
        </p:style>
      </p:cxnSp>
      <p:sp>
        <p:nvSpPr>
          <p:cNvPr id="19" name="四角形: 角を丸くする 18">
            <a:extLst>
              <a:ext uri="{FF2B5EF4-FFF2-40B4-BE49-F238E27FC236}">
                <a16:creationId xmlns:a16="http://schemas.microsoft.com/office/drawing/2014/main" id="{74A4471D-12F9-46FD-88C1-BC3BA48A9EBD}"/>
              </a:ext>
            </a:extLst>
          </p:cNvPr>
          <p:cNvSpPr/>
          <p:nvPr/>
        </p:nvSpPr>
        <p:spPr>
          <a:xfrm>
            <a:off x="1845934" y="4616447"/>
            <a:ext cx="8498539" cy="26161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都市</a:t>
            </a:r>
            <a:r>
              <a:rPr kumimoji="1" lang="en-US" altLang="ja-JP" sz="1200" dirty="0">
                <a:solidFill>
                  <a:schemeClr val="bg1"/>
                </a:solidFill>
              </a:rPr>
              <a:t>OS</a:t>
            </a:r>
            <a:endParaRPr kumimoji="1" lang="ja-JP" altLang="en-US" dirty="0">
              <a:solidFill>
                <a:schemeClr val="bg1"/>
              </a:solidFill>
            </a:endParaRPr>
          </a:p>
        </p:txBody>
      </p:sp>
      <p:pic>
        <p:nvPicPr>
          <p:cNvPr id="4104" name="Picture 8" descr="小さい会社のビルのイラスト">
            <a:extLst>
              <a:ext uri="{FF2B5EF4-FFF2-40B4-BE49-F238E27FC236}">
                <a16:creationId xmlns:a16="http://schemas.microsoft.com/office/drawing/2014/main" id="{4D606102-F95E-443C-B5FD-1A3EFA4F0B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2773" y="5205612"/>
            <a:ext cx="646616" cy="84525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直線コネクタ 50">
            <a:extLst>
              <a:ext uri="{FF2B5EF4-FFF2-40B4-BE49-F238E27FC236}">
                <a16:creationId xmlns:a16="http://schemas.microsoft.com/office/drawing/2014/main" id="{A0F07DBF-1C68-4A40-93BD-96D5C82F555D}"/>
              </a:ext>
            </a:extLst>
          </p:cNvPr>
          <p:cNvCxnSpPr>
            <a:cxnSpLocks/>
          </p:cNvCxnSpPr>
          <p:nvPr/>
        </p:nvCxnSpPr>
        <p:spPr>
          <a:xfrm flipV="1">
            <a:off x="9766081" y="4892797"/>
            <a:ext cx="0" cy="313977"/>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F6ABA2E8-A6A1-4D25-B4E2-BCA9CA11615E}"/>
              </a:ext>
            </a:extLst>
          </p:cNvPr>
          <p:cNvSpPr txBox="1"/>
          <p:nvPr/>
        </p:nvSpPr>
        <p:spPr>
          <a:xfrm>
            <a:off x="9151961" y="6030742"/>
            <a:ext cx="1272675" cy="253916"/>
          </a:xfrm>
          <a:prstGeom prst="rect">
            <a:avLst/>
          </a:prstGeom>
          <a:noFill/>
        </p:spPr>
        <p:txBody>
          <a:bodyPr wrap="square">
            <a:spAutoFit/>
          </a:bodyPr>
          <a:lstStyle/>
          <a:p>
            <a:r>
              <a:rPr lang="ja-JP" altLang="en-US" sz="1050" dirty="0">
                <a:latin typeface="BIZ UDPゴシック" panose="020B0400000000000000" pitchFamily="50" charset="-128"/>
                <a:ea typeface="BIZ UDPゴシック" panose="020B0400000000000000" pitchFamily="50" charset="-128"/>
              </a:rPr>
              <a:t>サービス開発検討</a:t>
            </a:r>
          </a:p>
        </p:txBody>
      </p:sp>
      <p:sp>
        <p:nvSpPr>
          <p:cNvPr id="54" name="テキスト ボックス 53">
            <a:extLst>
              <a:ext uri="{FF2B5EF4-FFF2-40B4-BE49-F238E27FC236}">
                <a16:creationId xmlns:a16="http://schemas.microsoft.com/office/drawing/2014/main" id="{3F779876-F49D-4B5D-9EFB-18B092DEFBD7}"/>
              </a:ext>
            </a:extLst>
          </p:cNvPr>
          <p:cNvSpPr txBox="1"/>
          <p:nvPr/>
        </p:nvSpPr>
        <p:spPr>
          <a:xfrm>
            <a:off x="2395514" y="4354507"/>
            <a:ext cx="864095" cy="276999"/>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利用履歴</a:t>
            </a:r>
            <a:endParaRPr lang="ja-JP" altLang="en-US" sz="1200" dirty="0"/>
          </a:p>
        </p:txBody>
      </p:sp>
      <p:sp>
        <p:nvSpPr>
          <p:cNvPr id="57" name="テキスト ボックス 56">
            <a:extLst>
              <a:ext uri="{FF2B5EF4-FFF2-40B4-BE49-F238E27FC236}">
                <a16:creationId xmlns:a16="http://schemas.microsoft.com/office/drawing/2014/main" id="{C9F70DF0-2682-4037-ACF5-65980FBD5D1B}"/>
              </a:ext>
            </a:extLst>
          </p:cNvPr>
          <p:cNvSpPr txBox="1"/>
          <p:nvPr/>
        </p:nvSpPr>
        <p:spPr>
          <a:xfrm>
            <a:off x="4710945" y="4369218"/>
            <a:ext cx="864095" cy="276999"/>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利用履歴</a:t>
            </a:r>
            <a:endParaRPr lang="ja-JP" altLang="en-US" sz="1200" dirty="0"/>
          </a:p>
        </p:txBody>
      </p:sp>
      <p:sp>
        <p:nvSpPr>
          <p:cNvPr id="58" name="テキスト ボックス 57">
            <a:extLst>
              <a:ext uri="{FF2B5EF4-FFF2-40B4-BE49-F238E27FC236}">
                <a16:creationId xmlns:a16="http://schemas.microsoft.com/office/drawing/2014/main" id="{D44355E9-0590-431A-91B5-0718B2F80132}"/>
              </a:ext>
            </a:extLst>
          </p:cNvPr>
          <p:cNvSpPr txBox="1"/>
          <p:nvPr/>
        </p:nvSpPr>
        <p:spPr>
          <a:xfrm>
            <a:off x="8176164" y="4327750"/>
            <a:ext cx="864095" cy="276999"/>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利用履歴</a:t>
            </a:r>
            <a:endParaRPr lang="ja-JP" altLang="en-US" sz="1200" dirty="0"/>
          </a:p>
        </p:txBody>
      </p:sp>
      <p:sp>
        <p:nvSpPr>
          <p:cNvPr id="36" name="タイトル 2">
            <a:extLst>
              <a:ext uri="{FF2B5EF4-FFF2-40B4-BE49-F238E27FC236}">
                <a16:creationId xmlns:a16="http://schemas.microsoft.com/office/drawing/2014/main" id="{CB75F3E7-ADA1-4712-9CB2-E53C59913C8F}"/>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312091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テキスト ボックス 52">
            <a:extLst>
              <a:ext uri="{FF2B5EF4-FFF2-40B4-BE49-F238E27FC236}">
                <a16:creationId xmlns:a16="http://schemas.microsoft.com/office/drawing/2014/main" id="{B8B42272-E2F7-4537-8944-27EF75DF9EC8}"/>
              </a:ext>
            </a:extLst>
          </p:cNvPr>
          <p:cNvSpPr txBox="1"/>
          <p:nvPr/>
        </p:nvSpPr>
        <p:spPr>
          <a:xfrm>
            <a:off x="1558862" y="86367"/>
            <a:ext cx="8975948" cy="646331"/>
          </a:xfrm>
          <a:prstGeom prst="rect">
            <a:avLst/>
          </a:prstGeom>
          <a:noFill/>
        </p:spPr>
        <p:txBody>
          <a:bodyPr wrap="square" rtlCol="0">
            <a:spAutoFit/>
          </a:bodyPr>
          <a:lstStyle/>
          <a:p>
            <a:r>
              <a:rPr kumimoji="1" lang="ja-JP" altLang="en-US" dirty="0">
                <a:solidFill>
                  <a:schemeClr val="bg1"/>
                </a:solidFill>
              </a:rPr>
              <a:t>一般社団法人コンパクトスマートシティプラットフォーム協議会（略称：</a:t>
            </a:r>
            <a:r>
              <a:rPr kumimoji="1" lang="en-US" altLang="ja-JP" dirty="0">
                <a:solidFill>
                  <a:schemeClr val="bg1"/>
                </a:solidFill>
              </a:rPr>
              <a:t>CSPFC</a:t>
            </a:r>
            <a:r>
              <a:rPr kumimoji="1" lang="ja-JP" altLang="en-US" dirty="0">
                <a:solidFill>
                  <a:schemeClr val="bg1"/>
                </a:solidFill>
              </a:rPr>
              <a:t>）</a:t>
            </a:r>
            <a:endParaRPr kumimoji="1" lang="en-US" altLang="ja-JP" dirty="0">
              <a:solidFill>
                <a:schemeClr val="bg1"/>
              </a:solidFill>
            </a:endParaRPr>
          </a:p>
          <a:p>
            <a:endParaRPr kumimoji="1" lang="ja-JP" altLang="en-US" dirty="0">
              <a:solidFill>
                <a:schemeClr val="bg1"/>
              </a:solidFill>
            </a:endParaRPr>
          </a:p>
        </p:txBody>
      </p:sp>
      <p:sp>
        <p:nvSpPr>
          <p:cNvPr id="58" name="四角形: 角を丸くする 57">
            <a:extLst>
              <a:ext uri="{FF2B5EF4-FFF2-40B4-BE49-F238E27FC236}">
                <a16:creationId xmlns:a16="http://schemas.microsoft.com/office/drawing/2014/main" id="{787B3FAB-A1C0-4D54-B07F-8DA414923025}"/>
              </a:ext>
            </a:extLst>
          </p:cNvPr>
          <p:cNvSpPr/>
          <p:nvPr/>
        </p:nvSpPr>
        <p:spPr>
          <a:xfrm>
            <a:off x="148772" y="1720102"/>
            <a:ext cx="7362911" cy="4340633"/>
          </a:xfrm>
          <a:prstGeom prst="roundRect">
            <a:avLst>
              <a:gd name="adj" fmla="val 29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AC675931-8ED1-471C-A2CF-033C63510D39}"/>
              </a:ext>
            </a:extLst>
          </p:cNvPr>
          <p:cNvSpPr/>
          <p:nvPr/>
        </p:nvSpPr>
        <p:spPr>
          <a:xfrm>
            <a:off x="3279057" y="1926031"/>
            <a:ext cx="2025283" cy="3990109"/>
          </a:xfrm>
          <a:prstGeom prst="roundRect">
            <a:avLst>
              <a:gd name="adj" fmla="val 3234"/>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0A5AF5B3-EF18-422B-B476-7B1F01557EB0}"/>
              </a:ext>
            </a:extLst>
          </p:cNvPr>
          <p:cNvSpPr/>
          <p:nvPr/>
        </p:nvSpPr>
        <p:spPr>
          <a:xfrm>
            <a:off x="1168969" y="1926031"/>
            <a:ext cx="2025283" cy="3990109"/>
          </a:xfrm>
          <a:prstGeom prst="roundRect">
            <a:avLst>
              <a:gd name="adj" fmla="val 3234"/>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61" name="図 60">
            <a:extLst>
              <a:ext uri="{FF2B5EF4-FFF2-40B4-BE49-F238E27FC236}">
                <a16:creationId xmlns:a16="http://schemas.microsoft.com/office/drawing/2014/main" id="{30B5E67D-67CE-4332-A324-168280226967}"/>
              </a:ext>
            </a:extLst>
          </p:cNvPr>
          <p:cNvPicPr>
            <a:picLocks noChangeAspect="1"/>
          </p:cNvPicPr>
          <p:nvPr/>
        </p:nvPicPr>
        <p:blipFill>
          <a:blip r:embed="rId2"/>
          <a:stretch>
            <a:fillRect/>
          </a:stretch>
        </p:blipFill>
        <p:spPr>
          <a:xfrm>
            <a:off x="95283" y="811999"/>
            <a:ext cx="1300178" cy="569125"/>
          </a:xfrm>
          <a:prstGeom prst="rect">
            <a:avLst/>
          </a:prstGeom>
        </p:spPr>
      </p:pic>
      <p:sp>
        <p:nvSpPr>
          <p:cNvPr id="62" name="正方形/長方形 61">
            <a:extLst>
              <a:ext uri="{FF2B5EF4-FFF2-40B4-BE49-F238E27FC236}">
                <a16:creationId xmlns:a16="http://schemas.microsoft.com/office/drawing/2014/main" id="{0180520B-0450-4774-8EA7-9A17CFE653C7}"/>
              </a:ext>
            </a:extLst>
          </p:cNvPr>
          <p:cNvSpPr/>
          <p:nvPr/>
        </p:nvSpPr>
        <p:spPr>
          <a:xfrm>
            <a:off x="148773" y="1574630"/>
            <a:ext cx="1831576" cy="2909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t>CSPFC</a:t>
            </a:r>
            <a:r>
              <a:rPr kumimoji="1" lang="ja-JP" altLang="en-US" sz="900" dirty="0"/>
              <a:t>（代表理事 </a:t>
            </a:r>
            <a:r>
              <a:rPr kumimoji="1" lang="en-US" altLang="ja-JP" sz="900" dirty="0"/>
              <a:t>OZ1</a:t>
            </a:r>
            <a:r>
              <a:rPr kumimoji="1" lang="ja-JP" altLang="en-US" sz="900" dirty="0"/>
              <a:t>江川）</a:t>
            </a:r>
            <a:endParaRPr kumimoji="1" lang="ja-JP" altLang="en-US" sz="1100" dirty="0"/>
          </a:p>
        </p:txBody>
      </p:sp>
      <p:sp>
        <p:nvSpPr>
          <p:cNvPr id="63" name="正方形/長方形 62">
            <a:extLst>
              <a:ext uri="{FF2B5EF4-FFF2-40B4-BE49-F238E27FC236}">
                <a16:creationId xmlns:a16="http://schemas.microsoft.com/office/drawing/2014/main" id="{735CA944-C75A-43CD-8C82-A413385A8920}"/>
              </a:ext>
            </a:extLst>
          </p:cNvPr>
          <p:cNvSpPr/>
          <p:nvPr/>
        </p:nvSpPr>
        <p:spPr>
          <a:xfrm>
            <a:off x="1260334" y="2056421"/>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ヘルスケア</a:t>
            </a:r>
          </a:p>
        </p:txBody>
      </p:sp>
      <p:pic>
        <p:nvPicPr>
          <p:cNvPr id="64" name="Picture 4" descr="IB02">
            <a:extLst>
              <a:ext uri="{FF2B5EF4-FFF2-40B4-BE49-F238E27FC236}">
                <a16:creationId xmlns:a16="http://schemas.microsoft.com/office/drawing/2014/main" id="{E1FA1F1A-CF36-4282-80AD-EC6CC9308DD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5959" y="2106722"/>
            <a:ext cx="866555" cy="19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正方形/長方形 64">
            <a:extLst>
              <a:ext uri="{FF2B5EF4-FFF2-40B4-BE49-F238E27FC236}">
                <a16:creationId xmlns:a16="http://schemas.microsoft.com/office/drawing/2014/main" id="{812BEBD4-548C-439E-A052-8531A65DAE5D}"/>
              </a:ext>
            </a:extLst>
          </p:cNvPr>
          <p:cNvSpPr/>
          <p:nvPr/>
        </p:nvSpPr>
        <p:spPr>
          <a:xfrm>
            <a:off x="1260334" y="2512085"/>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モビリティ</a:t>
            </a:r>
          </a:p>
        </p:txBody>
      </p:sp>
      <p:sp>
        <p:nvSpPr>
          <p:cNvPr id="66" name="正方形/長方形 65">
            <a:extLst>
              <a:ext uri="{FF2B5EF4-FFF2-40B4-BE49-F238E27FC236}">
                <a16:creationId xmlns:a16="http://schemas.microsoft.com/office/drawing/2014/main" id="{C010A82C-892E-4A7E-BDB2-ECB1CA3218C4}"/>
              </a:ext>
            </a:extLst>
          </p:cNvPr>
          <p:cNvSpPr/>
          <p:nvPr/>
        </p:nvSpPr>
        <p:spPr>
          <a:xfrm>
            <a:off x="1260334" y="2967749"/>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子育て</a:t>
            </a:r>
            <a:r>
              <a:rPr kumimoji="1" lang="en-US" altLang="ja-JP" sz="1100" dirty="0"/>
              <a:t>/</a:t>
            </a:r>
            <a:r>
              <a:rPr kumimoji="1" lang="ja-JP" altLang="en-US" sz="1100" dirty="0"/>
              <a:t>見守り</a:t>
            </a:r>
          </a:p>
        </p:txBody>
      </p:sp>
      <p:sp>
        <p:nvSpPr>
          <p:cNvPr id="67" name="正方形/長方形 66">
            <a:extLst>
              <a:ext uri="{FF2B5EF4-FFF2-40B4-BE49-F238E27FC236}">
                <a16:creationId xmlns:a16="http://schemas.microsoft.com/office/drawing/2014/main" id="{911DE9C7-60D5-4384-A2B4-B47CA4BB3529}"/>
              </a:ext>
            </a:extLst>
          </p:cNvPr>
          <p:cNvSpPr/>
          <p:nvPr/>
        </p:nvSpPr>
        <p:spPr>
          <a:xfrm>
            <a:off x="1260334" y="3423413"/>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働き方</a:t>
            </a:r>
          </a:p>
        </p:txBody>
      </p:sp>
      <p:sp>
        <p:nvSpPr>
          <p:cNvPr id="68" name="正方形/長方形 67">
            <a:extLst>
              <a:ext uri="{FF2B5EF4-FFF2-40B4-BE49-F238E27FC236}">
                <a16:creationId xmlns:a16="http://schemas.microsoft.com/office/drawing/2014/main" id="{98892D40-99EF-4B98-B0CA-8244CFF18729}"/>
              </a:ext>
            </a:extLst>
          </p:cNvPr>
          <p:cNvSpPr/>
          <p:nvPr/>
        </p:nvSpPr>
        <p:spPr>
          <a:xfrm>
            <a:off x="1260334" y="3879077"/>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インフラ</a:t>
            </a:r>
          </a:p>
        </p:txBody>
      </p:sp>
      <p:sp>
        <p:nvSpPr>
          <p:cNvPr id="69" name="正方形/長方形 68">
            <a:extLst>
              <a:ext uri="{FF2B5EF4-FFF2-40B4-BE49-F238E27FC236}">
                <a16:creationId xmlns:a16="http://schemas.microsoft.com/office/drawing/2014/main" id="{CFCDED91-223A-458D-AB85-DEF4B39E189C}"/>
              </a:ext>
            </a:extLst>
          </p:cNvPr>
          <p:cNvSpPr/>
          <p:nvPr/>
        </p:nvSpPr>
        <p:spPr>
          <a:xfrm>
            <a:off x="1260334" y="4334741"/>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環境インフラ</a:t>
            </a:r>
          </a:p>
        </p:txBody>
      </p:sp>
      <p:sp>
        <p:nvSpPr>
          <p:cNvPr id="70" name="正方形/長方形 69">
            <a:extLst>
              <a:ext uri="{FF2B5EF4-FFF2-40B4-BE49-F238E27FC236}">
                <a16:creationId xmlns:a16="http://schemas.microsoft.com/office/drawing/2014/main" id="{9E23B008-3885-41DE-A49B-275C2AC979EE}"/>
              </a:ext>
            </a:extLst>
          </p:cNvPr>
          <p:cNvSpPr/>
          <p:nvPr/>
        </p:nvSpPr>
        <p:spPr>
          <a:xfrm>
            <a:off x="1260334" y="4790405"/>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防災</a:t>
            </a:r>
          </a:p>
        </p:txBody>
      </p:sp>
      <p:sp>
        <p:nvSpPr>
          <p:cNvPr id="71" name="正方形/長方形 70">
            <a:extLst>
              <a:ext uri="{FF2B5EF4-FFF2-40B4-BE49-F238E27FC236}">
                <a16:creationId xmlns:a16="http://schemas.microsoft.com/office/drawing/2014/main" id="{4CA07C66-8CF2-4701-BF3D-ABC9B5B2EE2C}"/>
              </a:ext>
            </a:extLst>
          </p:cNvPr>
          <p:cNvSpPr/>
          <p:nvPr/>
        </p:nvSpPr>
        <p:spPr>
          <a:xfrm>
            <a:off x="1260334" y="5246069"/>
            <a:ext cx="1831576" cy="2909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a:t>行政デジタル</a:t>
            </a:r>
          </a:p>
        </p:txBody>
      </p:sp>
      <p:pic>
        <p:nvPicPr>
          <p:cNvPr id="72" name="Picture 12" descr="01_corp_brandlogo_S">
            <a:extLst>
              <a:ext uri="{FF2B5EF4-FFF2-40B4-BE49-F238E27FC236}">
                <a16:creationId xmlns:a16="http://schemas.microsoft.com/office/drawing/2014/main" id="{433BC35A-5BD1-4A6C-A426-924B564B175A}"/>
              </a:ext>
            </a:extLst>
          </p:cNvPr>
          <p:cNvPicPr>
            <a:picLocks noChangeAspect="1" noChangeArrowheads="1"/>
          </p:cNvPicPr>
          <p:nvPr/>
        </p:nvPicPr>
        <p:blipFill>
          <a:blip r:embed="rId4" cstate="print">
            <a:clrChange>
              <a:clrFrom>
                <a:srgbClr val="FAFEFD"/>
              </a:clrFrom>
              <a:clrTo>
                <a:srgbClr val="FAFEFD">
                  <a:alpha val="0"/>
                </a:srgbClr>
              </a:clrTo>
            </a:clrChange>
            <a:extLst>
              <a:ext uri="{28A0092B-C50C-407E-A947-70E740481C1C}">
                <a14:useLocalDpi xmlns:a14="http://schemas.microsoft.com/office/drawing/2010/main" val="0"/>
              </a:ext>
            </a:extLst>
          </a:blip>
          <a:srcRect/>
          <a:stretch>
            <a:fillRect/>
          </a:stretch>
        </p:blipFill>
        <p:spPr bwMode="auto">
          <a:xfrm>
            <a:off x="2713516" y="2763182"/>
            <a:ext cx="397979" cy="86547"/>
          </a:xfrm>
          <a:prstGeom prst="rect">
            <a:avLst/>
          </a:prstGeom>
          <a:noFill/>
          <a:extLst>
            <a:ext uri="{909E8E84-426E-40DD-AFC4-6F175D3DCCD1}">
              <a14:hiddenFill xmlns:a14="http://schemas.microsoft.com/office/drawing/2010/main">
                <a:solidFill>
                  <a:srgbClr val="FFFFFF"/>
                </a:solidFill>
              </a14:hiddenFill>
            </a:ext>
          </a:extLst>
        </p:spPr>
      </p:pic>
      <p:pic>
        <p:nvPicPr>
          <p:cNvPr id="73" name="図 72">
            <a:extLst>
              <a:ext uri="{FF2B5EF4-FFF2-40B4-BE49-F238E27FC236}">
                <a16:creationId xmlns:a16="http://schemas.microsoft.com/office/drawing/2014/main" id="{4DBDFEF4-7EF1-4A52-8DE4-71A0417A2D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2104" y="2559558"/>
            <a:ext cx="537997" cy="210895"/>
          </a:xfrm>
          <a:prstGeom prst="rect">
            <a:avLst/>
          </a:prstGeom>
        </p:spPr>
      </p:pic>
      <p:pic>
        <p:nvPicPr>
          <p:cNvPr id="74" name="Picture 4" descr="IB02">
            <a:extLst>
              <a:ext uri="{FF2B5EF4-FFF2-40B4-BE49-F238E27FC236}">
                <a16:creationId xmlns:a16="http://schemas.microsoft.com/office/drawing/2014/main" id="{0C854784-2C1D-4F72-804D-77C9518D8B5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7775" y="2964323"/>
            <a:ext cx="643873" cy="14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図 74">
            <a:extLst>
              <a:ext uri="{FF2B5EF4-FFF2-40B4-BE49-F238E27FC236}">
                <a16:creationId xmlns:a16="http://schemas.microsoft.com/office/drawing/2014/main" id="{57D5F342-F00B-445A-A9FB-882EE0713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451" y="3105752"/>
            <a:ext cx="562121" cy="118709"/>
          </a:xfrm>
          <a:prstGeom prst="rect">
            <a:avLst/>
          </a:prstGeom>
        </p:spPr>
      </p:pic>
      <p:pic>
        <p:nvPicPr>
          <p:cNvPr id="76" name="図 75">
            <a:extLst>
              <a:ext uri="{FF2B5EF4-FFF2-40B4-BE49-F238E27FC236}">
                <a16:creationId xmlns:a16="http://schemas.microsoft.com/office/drawing/2014/main" id="{86BDCD6A-EAB1-4CAF-8F40-3FF3FA28B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576" y="3482768"/>
            <a:ext cx="716673" cy="151347"/>
          </a:xfrm>
          <a:prstGeom prst="rect">
            <a:avLst/>
          </a:prstGeom>
        </p:spPr>
      </p:pic>
      <p:pic>
        <p:nvPicPr>
          <p:cNvPr id="77" name="図 76">
            <a:extLst>
              <a:ext uri="{FF2B5EF4-FFF2-40B4-BE49-F238E27FC236}">
                <a16:creationId xmlns:a16="http://schemas.microsoft.com/office/drawing/2014/main" id="{F4DAB4CB-B6A3-4B0C-9507-DF496CB268A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93255" y="3914457"/>
            <a:ext cx="561691" cy="220183"/>
          </a:xfrm>
          <a:prstGeom prst="rect">
            <a:avLst/>
          </a:prstGeom>
        </p:spPr>
      </p:pic>
      <p:pic>
        <p:nvPicPr>
          <p:cNvPr id="78" name="図 77">
            <a:extLst>
              <a:ext uri="{FF2B5EF4-FFF2-40B4-BE49-F238E27FC236}">
                <a16:creationId xmlns:a16="http://schemas.microsoft.com/office/drawing/2014/main" id="{FD1CA89D-FFD6-4BE0-9E84-9869B89626E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7775" y="4388981"/>
            <a:ext cx="561691" cy="220183"/>
          </a:xfrm>
          <a:prstGeom prst="rect">
            <a:avLst/>
          </a:prstGeom>
        </p:spPr>
      </p:pic>
      <p:pic>
        <p:nvPicPr>
          <p:cNvPr id="79" name="Picture 4" descr="IB02">
            <a:extLst>
              <a:ext uri="{FF2B5EF4-FFF2-40B4-BE49-F238E27FC236}">
                <a16:creationId xmlns:a16="http://schemas.microsoft.com/office/drawing/2014/main" id="{24CEBAAE-5DC3-4B11-B4D9-864E63A5607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5959" y="4840706"/>
            <a:ext cx="866555" cy="19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テキスト ボックス 79">
            <a:extLst>
              <a:ext uri="{FF2B5EF4-FFF2-40B4-BE49-F238E27FC236}">
                <a16:creationId xmlns:a16="http://schemas.microsoft.com/office/drawing/2014/main" id="{DE02AE21-BD11-4D68-AB8B-3C750C70FEC5}"/>
              </a:ext>
            </a:extLst>
          </p:cNvPr>
          <p:cNvSpPr txBox="1"/>
          <p:nvPr/>
        </p:nvSpPr>
        <p:spPr>
          <a:xfrm>
            <a:off x="2230409" y="5260015"/>
            <a:ext cx="832381" cy="276999"/>
          </a:xfrm>
          <a:prstGeom prst="rect">
            <a:avLst/>
          </a:prstGeom>
          <a:noFill/>
          <a:ln>
            <a:noFill/>
          </a:ln>
        </p:spPr>
        <p:txBody>
          <a:bodyPr wrap="square">
            <a:spAutoFit/>
          </a:bodyPr>
          <a:lstStyle/>
          <a:p>
            <a:r>
              <a:rPr kumimoji="1" lang="ja-JP" altLang="en-US" sz="1200" dirty="0"/>
              <a:t>（</a:t>
            </a:r>
            <a:r>
              <a:rPr kumimoji="1" lang="en-US" altLang="ja-JP" sz="1200" dirty="0"/>
              <a:t>OZ1</a:t>
            </a:r>
            <a:r>
              <a:rPr kumimoji="1" lang="ja-JP" altLang="en-US" sz="1200" dirty="0"/>
              <a:t>）</a:t>
            </a:r>
            <a:endParaRPr lang="ja-JP" altLang="en-US" sz="1200" dirty="0"/>
          </a:p>
        </p:txBody>
      </p:sp>
      <p:cxnSp>
        <p:nvCxnSpPr>
          <p:cNvPr id="81" name="コネクタ: カギ線 80">
            <a:extLst>
              <a:ext uri="{FF2B5EF4-FFF2-40B4-BE49-F238E27FC236}">
                <a16:creationId xmlns:a16="http://schemas.microsoft.com/office/drawing/2014/main" id="{50E5BA01-51A7-41F6-9D52-4DA5A37FE31A}"/>
              </a:ext>
            </a:extLst>
          </p:cNvPr>
          <p:cNvCxnSpPr>
            <a:cxnSpLocks/>
            <a:stCxn id="62" idx="2"/>
            <a:endCxn id="71" idx="1"/>
          </p:cNvCxnSpPr>
          <p:nvPr/>
        </p:nvCxnSpPr>
        <p:spPr>
          <a:xfrm rot="16200000" flipH="1">
            <a:off x="-600536" y="3530671"/>
            <a:ext cx="3525967"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2" name="コネクタ: カギ線 81">
            <a:extLst>
              <a:ext uri="{FF2B5EF4-FFF2-40B4-BE49-F238E27FC236}">
                <a16:creationId xmlns:a16="http://schemas.microsoft.com/office/drawing/2014/main" id="{5F49A909-E9ED-4D0B-A53C-18C34952C0CD}"/>
              </a:ext>
            </a:extLst>
          </p:cNvPr>
          <p:cNvCxnSpPr>
            <a:cxnSpLocks/>
            <a:stCxn id="62" idx="2"/>
            <a:endCxn id="70" idx="1"/>
          </p:cNvCxnSpPr>
          <p:nvPr/>
        </p:nvCxnSpPr>
        <p:spPr>
          <a:xfrm rot="16200000" flipH="1">
            <a:off x="-372704" y="3302839"/>
            <a:ext cx="3070303"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コネクタ: カギ線 82">
            <a:extLst>
              <a:ext uri="{FF2B5EF4-FFF2-40B4-BE49-F238E27FC236}">
                <a16:creationId xmlns:a16="http://schemas.microsoft.com/office/drawing/2014/main" id="{FE88DB54-607A-488E-9C23-FF151F0A4ACA}"/>
              </a:ext>
            </a:extLst>
          </p:cNvPr>
          <p:cNvCxnSpPr>
            <a:cxnSpLocks/>
            <a:stCxn id="62" idx="2"/>
            <a:endCxn id="69" idx="1"/>
          </p:cNvCxnSpPr>
          <p:nvPr/>
        </p:nvCxnSpPr>
        <p:spPr>
          <a:xfrm rot="16200000" flipH="1">
            <a:off x="-144872" y="3075007"/>
            <a:ext cx="261463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コネクタ: カギ線 83">
            <a:extLst>
              <a:ext uri="{FF2B5EF4-FFF2-40B4-BE49-F238E27FC236}">
                <a16:creationId xmlns:a16="http://schemas.microsoft.com/office/drawing/2014/main" id="{BC5ED49D-E04D-41C2-B58D-9F4E9CFFC0D7}"/>
              </a:ext>
            </a:extLst>
          </p:cNvPr>
          <p:cNvCxnSpPr>
            <a:cxnSpLocks/>
            <a:stCxn id="62" idx="2"/>
            <a:endCxn id="68" idx="1"/>
          </p:cNvCxnSpPr>
          <p:nvPr/>
        </p:nvCxnSpPr>
        <p:spPr>
          <a:xfrm rot="16200000" flipH="1">
            <a:off x="82960" y="2847175"/>
            <a:ext cx="2158975"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コネクタ: カギ線 84">
            <a:extLst>
              <a:ext uri="{FF2B5EF4-FFF2-40B4-BE49-F238E27FC236}">
                <a16:creationId xmlns:a16="http://schemas.microsoft.com/office/drawing/2014/main" id="{50CBF0F0-6B90-4413-9C8F-409C6CFAE086}"/>
              </a:ext>
            </a:extLst>
          </p:cNvPr>
          <p:cNvCxnSpPr>
            <a:cxnSpLocks/>
            <a:stCxn id="62" idx="2"/>
            <a:endCxn id="67" idx="1"/>
          </p:cNvCxnSpPr>
          <p:nvPr/>
        </p:nvCxnSpPr>
        <p:spPr>
          <a:xfrm rot="16200000" flipH="1">
            <a:off x="310792" y="2619343"/>
            <a:ext cx="1703311"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コネクタ: カギ線 85">
            <a:extLst>
              <a:ext uri="{FF2B5EF4-FFF2-40B4-BE49-F238E27FC236}">
                <a16:creationId xmlns:a16="http://schemas.microsoft.com/office/drawing/2014/main" id="{70BDC41D-1D36-4F48-9CC6-732377DCCDCD}"/>
              </a:ext>
            </a:extLst>
          </p:cNvPr>
          <p:cNvCxnSpPr>
            <a:cxnSpLocks/>
            <a:stCxn id="62" idx="2"/>
            <a:endCxn id="66" idx="1"/>
          </p:cNvCxnSpPr>
          <p:nvPr/>
        </p:nvCxnSpPr>
        <p:spPr>
          <a:xfrm rot="16200000" flipH="1">
            <a:off x="538624" y="2391511"/>
            <a:ext cx="1247647"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コネクタ: カギ線 86">
            <a:extLst>
              <a:ext uri="{FF2B5EF4-FFF2-40B4-BE49-F238E27FC236}">
                <a16:creationId xmlns:a16="http://schemas.microsoft.com/office/drawing/2014/main" id="{4D00379F-3253-43C8-A5C7-13DF80020AEC}"/>
              </a:ext>
            </a:extLst>
          </p:cNvPr>
          <p:cNvCxnSpPr>
            <a:cxnSpLocks/>
            <a:stCxn id="62" idx="2"/>
            <a:endCxn id="65" idx="1"/>
          </p:cNvCxnSpPr>
          <p:nvPr/>
        </p:nvCxnSpPr>
        <p:spPr>
          <a:xfrm rot="16200000" flipH="1">
            <a:off x="766456" y="2163679"/>
            <a:ext cx="791983"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コネクタ: カギ線 87">
            <a:extLst>
              <a:ext uri="{FF2B5EF4-FFF2-40B4-BE49-F238E27FC236}">
                <a16:creationId xmlns:a16="http://schemas.microsoft.com/office/drawing/2014/main" id="{D415693F-10E6-438D-B8BB-DF9D112CDE37}"/>
              </a:ext>
            </a:extLst>
          </p:cNvPr>
          <p:cNvCxnSpPr>
            <a:cxnSpLocks/>
            <a:stCxn id="62" idx="2"/>
            <a:endCxn id="63" idx="1"/>
          </p:cNvCxnSpPr>
          <p:nvPr/>
        </p:nvCxnSpPr>
        <p:spPr>
          <a:xfrm rot="16200000" flipH="1">
            <a:off x="994288" y="1935847"/>
            <a:ext cx="336319" cy="195773"/>
          </a:xfrm>
          <a:prstGeom prst="bentConnector2">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5FF4EA1C-0D7C-4443-9C58-F7D927E012F3}"/>
              </a:ext>
            </a:extLst>
          </p:cNvPr>
          <p:cNvSpPr txBox="1"/>
          <p:nvPr/>
        </p:nvSpPr>
        <p:spPr>
          <a:xfrm>
            <a:off x="1149384" y="5597410"/>
            <a:ext cx="2129673" cy="253916"/>
          </a:xfrm>
          <a:prstGeom prst="rect">
            <a:avLst/>
          </a:prstGeom>
          <a:noFill/>
        </p:spPr>
        <p:txBody>
          <a:bodyPr wrap="square" rtlCol="0">
            <a:spAutoFit/>
          </a:bodyPr>
          <a:lstStyle/>
          <a:p>
            <a:r>
              <a:rPr kumimoji="1" lang="ja-JP" altLang="en-US" sz="1050" b="1" dirty="0">
                <a:solidFill>
                  <a:schemeClr val="tx2">
                    <a:lumMod val="75000"/>
                  </a:schemeClr>
                </a:solidFill>
              </a:rPr>
              <a:t>分野毎のリーダーによる分科会</a:t>
            </a:r>
          </a:p>
        </p:txBody>
      </p:sp>
      <p:sp>
        <p:nvSpPr>
          <p:cNvPr id="90" name="テキスト ボックス 89">
            <a:extLst>
              <a:ext uri="{FF2B5EF4-FFF2-40B4-BE49-F238E27FC236}">
                <a16:creationId xmlns:a16="http://schemas.microsoft.com/office/drawing/2014/main" id="{E17BE668-D0BB-4CA8-99B0-98297C64616B}"/>
              </a:ext>
            </a:extLst>
          </p:cNvPr>
          <p:cNvSpPr txBox="1"/>
          <p:nvPr/>
        </p:nvSpPr>
        <p:spPr>
          <a:xfrm>
            <a:off x="737796" y="3103500"/>
            <a:ext cx="346249" cy="496290"/>
          </a:xfrm>
          <a:prstGeom prst="rect">
            <a:avLst/>
          </a:prstGeom>
          <a:noFill/>
        </p:spPr>
        <p:txBody>
          <a:bodyPr vert="eaVert" wrap="none" rtlCol="0">
            <a:spAutoFit/>
          </a:bodyPr>
          <a:lstStyle/>
          <a:p>
            <a:r>
              <a:rPr kumimoji="1" lang="ja-JP" altLang="en-US" sz="1050" dirty="0"/>
              <a:t>正会員</a:t>
            </a:r>
          </a:p>
        </p:txBody>
      </p:sp>
      <p:sp>
        <p:nvSpPr>
          <p:cNvPr id="91" name="テキスト ボックス 90">
            <a:extLst>
              <a:ext uri="{FF2B5EF4-FFF2-40B4-BE49-F238E27FC236}">
                <a16:creationId xmlns:a16="http://schemas.microsoft.com/office/drawing/2014/main" id="{C69D74ED-EBF6-4919-AA0E-7FC2E9414B9F}"/>
              </a:ext>
            </a:extLst>
          </p:cNvPr>
          <p:cNvSpPr txBox="1"/>
          <p:nvPr/>
        </p:nvSpPr>
        <p:spPr>
          <a:xfrm>
            <a:off x="3279057" y="1933352"/>
            <a:ext cx="1719208" cy="4031873"/>
          </a:xfrm>
          <a:prstGeom prst="rect">
            <a:avLst/>
          </a:prstGeom>
          <a:noFill/>
        </p:spPr>
        <p:txBody>
          <a:bodyPr wrap="square">
            <a:spAutoFit/>
          </a:bodyPr>
          <a:lstStyle/>
          <a:p>
            <a:r>
              <a:rPr lang="ja-JP" altLang="en-US" sz="800" b="1" dirty="0">
                <a:latin typeface="+mn-ea"/>
              </a:rPr>
              <a:t>一般会員</a:t>
            </a:r>
            <a:br>
              <a:rPr lang="en-US" altLang="ja-JP" sz="800" dirty="0">
                <a:latin typeface="+mn-ea"/>
              </a:rPr>
            </a:br>
            <a:endParaRPr lang="en-US" altLang="ja-JP" sz="200" dirty="0">
              <a:latin typeface="+mn-ea"/>
            </a:endParaRPr>
          </a:p>
          <a:p>
            <a:r>
              <a:rPr lang="en-US" altLang="ja-JP" sz="800" dirty="0" err="1">
                <a:latin typeface="+mn-ea"/>
              </a:rPr>
              <a:t>AsMama</a:t>
            </a:r>
            <a:br>
              <a:rPr lang="en-US" altLang="ja-JP" sz="800" dirty="0">
                <a:latin typeface="+mn-ea"/>
              </a:rPr>
            </a:br>
            <a:r>
              <a:rPr lang="en-US" altLang="ja-JP" sz="800" dirty="0" err="1">
                <a:latin typeface="+mn-ea"/>
              </a:rPr>
              <a:t>Bitkey</a:t>
            </a:r>
            <a:br>
              <a:rPr lang="en-US" altLang="ja-JP" sz="800" dirty="0">
                <a:latin typeface="+mn-ea"/>
              </a:rPr>
            </a:br>
            <a:r>
              <a:rPr lang="en-US" altLang="ja-JP" sz="800" dirty="0" err="1">
                <a:latin typeface="+mn-ea"/>
              </a:rPr>
              <a:t>Bitkey</a:t>
            </a:r>
            <a:r>
              <a:rPr lang="ja-JP" altLang="en-US" sz="800" dirty="0">
                <a:latin typeface="+mn-ea"/>
              </a:rPr>
              <a:t>（</a:t>
            </a:r>
            <a:r>
              <a:rPr lang="en-US" altLang="ja-JP" sz="800" dirty="0" err="1">
                <a:latin typeface="+mn-ea"/>
              </a:rPr>
              <a:t>CaSy</a:t>
            </a:r>
            <a:r>
              <a:rPr lang="ja-JP" altLang="en-US" sz="800" dirty="0">
                <a:latin typeface="+mn-ea"/>
              </a:rPr>
              <a:t>）</a:t>
            </a:r>
            <a:br>
              <a:rPr lang="ja-JP" altLang="en-US" sz="800" dirty="0">
                <a:latin typeface="+mn-ea"/>
              </a:rPr>
            </a:br>
            <a:r>
              <a:rPr lang="en-US" altLang="ja-JP" sz="800" dirty="0">
                <a:latin typeface="+mn-ea"/>
              </a:rPr>
              <a:t>Digital Platformer</a:t>
            </a:r>
            <a:br>
              <a:rPr lang="en-US" altLang="ja-JP" sz="800" dirty="0">
                <a:latin typeface="+mn-ea"/>
              </a:rPr>
            </a:br>
            <a:r>
              <a:rPr lang="en-US" altLang="ja-JP" sz="800" dirty="0">
                <a:latin typeface="+mn-ea"/>
              </a:rPr>
              <a:t>Eagle Matrix Consulting</a:t>
            </a:r>
            <a:br>
              <a:rPr lang="en-US" altLang="ja-JP" sz="800" dirty="0">
                <a:latin typeface="+mn-ea"/>
              </a:rPr>
            </a:br>
            <a:r>
              <a:rPr lang="en-US" altLang="ja-JP" sz="800" dirty="0">
                <a:latin typeface="+mn-ea"/>
              </a:rPr>
              <a:t>Green </a:t>
            </a:r>
            <a:r>
              <a:rPr lang="en-US" altLang="ja-JP" sz="800" dirty="0" err="1">
                <a:latin typeface="+mn-ea"/>
              </a:rPr>
              <a:t>Bioanalytics</a:t>
            </a:r>
            <a:br>
              <a:rPr lang="en-US" altLang="ja-JP" sz="800" dirty="0">
                <a:latin typeface="+mn-ea"/>
              </a:rPr>
            </a:br>
            <a:r>
              <a:rPr lang="en-US" altLang="ja-JP" sz="800" dirty="0">
                <a:latin typeface="+mn-ea"/>
              </a:rPr>
              <a:t>H2O</a:t>
            </a:r>
            <a:r>
              <a:rPr lang="ja-JP" altLang="en-US" sz="800" dirty="0">
                <a:latin typeface="+mn-ea"/>
              </a:rPr>
              <a:t>リテーリング</a:t>
            </a:r>
            <a:br>
              <a:rPr lang="ja-JP" altLang="en-US" sz="800" dirty="0">
                <a:latin typeface="+mn-ea"/>
              </a:rPr>
            </a:br>
            <a:r>
              <a:rPr lang="en-US" altLang="ja-JP" sz="800" dirty="0" err="1">
                <a:latin typeface="+mn-ea"/>
              </a:rPr>
              <a:t>Libry</a:t>
            </a:r>
            <a:br>
              <a:rPr lang="en-US" altLang="ja-JP" sz="800" dirty="0">
                <a:latin typeface="+mn-ea"/>
              </a:rPr>
            </a:br>
            <a:r>
              <a:rPr lang="en-US" altLang="ja-JP" sz="800" dirty="0" err="1">
                <a:latin typeface="+mn-ea"/>
              </a:rPr>
              <a:t>NoCode</a:t>
            </a:r>
            <a:r>
              <a:rPr lang="en-US" altLang="ja-JP" sz="800" dirty="0">
                <a:latin typeface="+mn-ea"/>
              </a:rPr>
              <a:t> Japan</a:t>
            </a:r>
            <a:br>
              <a:rPr lang="en-US" altLang="ja-JP" sz="800" dirty="0">
                <a:latin typeface="+mn-ea"/>
              </a:rPr>
            </a:br>
            <a:r>
              <a:rPr lang="en-US" altLang="ja-JP" sz="800" dirty="0">
                <a:latin typeface="+mn-ea"/>
              </a:rPr>
              <a:t>Robot Consulting</a:t>
            </a:r>
            <a:br>
              <a:rPr lang="en-US" altLang="ja-JP" sz="800" dirty="0">
                <a:latin typeface="+mn-ea"/>
              </a:rPr>
            </a:br>
            <a:r>
              <a:rPr lang="en-US" altLang="ja-JP" sz="800" dirty="0">
                <a:latin typeface="+mn-ea"/>
              </a:rPr>
              <a:t>SWAT Mobility</a:t>
            </a:r>
            <a:br>
              <a:rPr lang="en-US" altLang="ja-JP" sz="800" dirty="0">
                <a:latin typeface="+mn-ea"/>
              </a:rPr>
            </a:br>
            <a:r>
              <a:rPr lang="en-US" altLang="ja-JP" sz="800" dirty="0">
                <a:latin typeface="+mn-ea"/>
              </a:rPr>
              <a:t>TIS</a:t>
            </a:r>
            <a:br>
              <a:rPr lang="en-US" altLang="ja-JP" sz="800" dirty="0">
                <a:latin typeface="+mn-ea"/>
              </a:rPr>
            </a:br>
            <a:r>
              <a:rPr lang="en-US" altLang="ja-JP" sz="800" dirty="0">
                <a:latin typeface="+mn-ea"/>
              </a:rPr>
              <a:t>VACAN</a:t>
            </a:r>
            <a:br>
              <a:rPr lang="en-US" altLang="ja-JP" sz="800" dirty="0">
                <a:latin typeface="+mn-ea"/>
              </a:rPr>
            </a:br>
            <a:r>
              <a:rPr lang="en-US" altLang="ja-JP" sz="800" dirty="0">
                <a:latin typeface="+mn-ea"/>
              </a:rPr>
              <a:t>YACYBER</a:t>
            </a:r>
            <a:br>
              <a:rPr lang="en-US" altLang="ja-JP" sz="800" dirty="0">
                <a:latin typeface="+mn-ea"/>
              </a:rPr>
            </a:br>
            <a:r>
              <a:rPr lang="ja-JP" altLang="en-US" sz="800" dirty="0">
                <a:latin typeface="+mn-ea"/>
              </a:rPr>
              <a:t>アスコエパートナーズ</a:t>
            </a:r>
            <a:br>
              <a:rPr lang="ja-JP" altLang="en-US" sz="800" dirty="0">
                <a:latin typeface="+mn-ea"/>
              </a:rPr>
            </a:br>
            <a:r>
              <a:rPr lang="ja-JP" altLang="en-US" sz="800" dirty="0">
                <a:latin typeface="+mn-ea"/>
              </a:rPr>
              <a:t>エコスタイル</a:t>
            </a:r>
            <a:br>
              <a:rPr lang="ja-JP" altLang="en-US" sz="800" dirty="0">
                <a:latin typeface="+mn-ea"/>
              </a:rPr>
            </a:br>
            <a:r>
              <a:rPr lang="ja-JP" altLang="en-US" sz="800" dirty="0">
                <a:latin typeface="+mn-ea"/>
              </a:rPr>
              <a:t>おてつたび</a:t>
            </a:r>
            <a:br>
              <a:rPr lang="ja-JP" altLang="en-US" sz="800" dirty="0">
                <a:latin typeface="+mn-ea"/>
              </a:rPr>
            </a:br>
            <a:r>
              <a:rPr lang="ja-JP" altLang="en-US" sz="800" dirty="0">
                <a:latin typeface="+mn-ea"/>
              </a:rPr>
              <a:t>オプテージ</a:t>
            </a:r>
            <a:br>
              <a:rPr lang="ja-JP" altLang="en-US" sz="800" dirty="0">
                <a:latin typeface="+mn-ea"/>
              </a:rPr>
            </a:br>
            <a:r>
              <a:rPr lang="ja-JP" altLang="en-US" sz="800" dirty="0">
                <a:latin typeface="+mn-ea"/>
              </a:rPr>
              <a:t>スクールエージェント</a:t>
            </a:r>
            <a:br>
              <a:rPr lang="ja-JP" altLang="en-US" sz="800" dirty="0">
                <a:latin typeface="+mn-ea"/>
              </a:rPr>
            </a:br>
            <a:r>
              <a:rPr lang="ja-JP" altLang="en-US" sz="800" dirty="0">
                <a:latin typeface="+mn-ea"/>
              </a:rPr>
              <a:t>セイコーソリューションズ</a:t>
            </a:r>
            <a:br>
              <a:rPr lang="ja-JP" altLang="en-US" sz="800" dirty="0">
                <a:latin typeface="+mn-ea"/>
              </a:rPr>
            </a:br>
            <a:r>
              <a:rPr lang="ja-JP" altLang="en-US" sz="800" dirty="0">
                <a:latin typeface="+mn-ea"/>
              </a:rPr>
              <a:t>タニタ</a:t>
            </a:r>
            <a:br>
              <a:rPr lang="ja-JP" altLang="en-US" sz="800" dirty="0">
                <a:latin typeface="+mn-ea"/>
              </a:rPr>
            </a:br>
            <a:r>
              <a:rPr lang="ja-JP" altLang="en-US" sz="800" dirty="0">
                <a:latin typeface="+mn-ea"/>
              </a:rPr>
              <a:t>帝国データバンク</a:t>
            </a:r>
            <a:br>
              <a:rPr lang="ja-JP" altLang="en-US" sz="800" dirty="0">
                <a:latin typeface="+mn-ea"/>
              </a:rPr>
            </a:br>
            <a:r>
              <a:rPr lang="ja-JP" altLang="en-US" sz="800" dirty="0">
                <a:latin typeface="+mn-ea"/>
              </a:rPr>
              <a:t>テクノガウス</a:t>
            </a:r>
            <a:br>
              <a:rPr lang="ja-JP" altLang="en-US" sz="800" dirty="0">
                <a:latin typeface="+mn-ea"/>
              </a:rPr>
            </a:br>
            <a:r>
              <a:rPr lang="ja-JP" altLang="en-US" sz="800" dirty="0">
                <a:latin typeface="+mn-ea"/>
              </a:rPr>
              <a:t>トレンドマイクロ</a:t>
            </a:r>
            <a:br>
              <a:rPr lang="ja-JP" altLang="en-US" sz="800" dirty="0">
                <a:latin typeface="+mn-ea"/>
              </a:rPr>
            </a:br>
            <a:r>
              <a:rPr lang="ja-JP" altLang="en-US" sz="800" dirty="0">
                <a:latin typeface="+mn-ea"/>
              </a:rPr>
              <a:t>フィノバレー</a:t>
            </a:r>
            <a:br>
              <a:rPr lang="ja-JP" altLang="en-US" sz="800" dirty="0">
                <a:latin typeface="+mn-ea"/>
              </a:rPr>
            </a:br>
            <a:r>
              <a:rPr lang="ja-JP" altLang="en-US" sz="800" dirty="0">
                <a:latin typeface="+mn-ea"/>
              </a:rPr>
              <a:t>ヘルスラボ（仮名）</a:t>
            </a:r>
            <a:br>
              <a:rPr lang="ja-JP" altLang="en-US" sz="800" dirty="0">
                <a:latin typeface="+mn-ea"/>
              </a:rPr>
            </a:br>
            <a:r>
              <a:rPr lang="ja-JP" altLang="en-US" sz="800" dirty="0">
                <a:latin typeface="+mn-ea"/>
              </a:rPr>
              <a:t>りそな銀行</a:t>
            </a:r>
            <a:br>
              <a:rPr lang="ja-JP" altLang="en-US" sz="800" dirty="0">
                <a:latin typeface="+mn-ea"/>
              </a:rPr>
            </a:br>
            <a:r>
              <a:rPr lang="ja-JP" altLang="en-US" sz="800" dirty="0">
                <a:latin typeface="+mn-ea"/>
              </a:rPr>
              <a:t>池田泉州銀行</a:t>
            </a:r>
            <a:br>
              <a:rPr lang="ja-JP" altLang="en-US" sz="800" dirty="0">
                <a:latin typeface="+mn-ea"/>
              </a:rPr>
            </a:br>
            <a:r>
              <a:rPr lang="ja-JP" altLang="en-US" sz="800" dirty="0">
                <a:latin typeface="+mn-ea"/>
              </a:rPr>
              <a:t>電通</a:t>
            </a:r>
            <a:br>
              <a:rPr lang="ja-JP" altLang="en-US" sz="800" dirty="0">
                <a:latin typeface="+mn-ea"/>
              </a:rPr>
            </a:br>
            <a:r>
              <a:rPr lang="ja-JP" altLang="en-US" sz="800" dirty="0">
                <a:latin typeface="+mn-ea"/>
              </a:rPr>
              <a:t>電通国際　　　　　　など</a:t>
            </a:r>
          </a:p>
        </p:txBody>
      </p:sp>
      <p:sp>
        <p:nvSpPr>
          <p:cNvPr id="92" name="テキスト ボックス 91">
            <a:extLst>
              <a:ext uri="{FF2B5EF4-FFF2-40B4-BE49-F238E27FC236}">
                <a16:creationId xmlns:a16="http://schemas.microsoft.com/office/drawing/2014/main" id="{5675A153-14CB-437D-80EF-8D6E3F04D822}"/>
              </a:ext>
            </a:extLst>
          </p:cNvPr>
          <p:cNvSpPr txBox="1"/>
          <p:nvPr/>
        </p:nvSpPr>
        <p:spPr>
          <a:xfrm>
            <a:off x="3317264" y="5734288"/>
            <a:ext cx="1942427" cy="253916"/>
          </a:xfrm>
          <a:prstGeom prst="rect">
            <a:avLst/>
          </a:prstGeom>
          <a:noFill/>
        </p:spPr>
        <p:txBody>
          <a:bodyPr wrap="square" rtlCol="0">
            <a:spAutoFit/>
          </a:bodyPr>
          <a:lstStyle/>
          <a:p>
            <a:r>
              <a:rPr kumimoji="1" lang="ja-JP" altLang="en-US" sz="1050" b="1" dirty="0">
                <a:solidFill>
                  <a:schemeClr val="accent3">
                    <a:lumMod val="50000"/>
                  </a:schemeClr>
                </a:solidFill>
              </a:rPr>
              <a:t>各企業におけるサービス提供</a:t>
            </a:r>
          </a:p>
        </p:txBody>
      </p:sp>
      <p:sp>
        <p:nvSpPr>
          <p:cNvPr id="93" name="四角形: 角を丸くする 92">
            <a:extLst>
              <a:ext uri="{FF2B5EF4-FFF2-40B4-BE49-F238E27FC236}">
                <a16:creationId xmlns:a16="http://schemas.microsoft.com/office/drawing/2014/main" id="{FAC97465-3CC5-44C6-BE59-98CCC92D2728}"/>
              </a:ext>
            </a:extLst>
          </p:cNvPr>
          <p:cNvSpPr/>
          <p:nvPr/>
        </p:nvSpPr>
        <p:spPr>
          <a:xfrm>
            <a:off x="5389145" y="1919402"/>
            <a:ext cx="2025283" cy="1896896"/>
          </a:xfrm>
          <a:prstGeom prst="roundRect">
            <a:avLst>
              <a:gd name="adj" fmla="val 3234"/>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5232B9E3-84A5-4504-BF7F-18D850AE4FCB}"/>
              </a:ext>
            </a:extLst>
          </p:cNvPr>
          <p:cNvSpPr txBox="1"/>
          <p:nvPr/>
        </p:nvSpPr>
        <p:spPr>
          <a:xfrm>
            <a:off x="5425610" y="1926031"/>
            <a:ext cx="1988817" cy="1846659"/>
          </a:xfrm>
          <a:prstGeom prst="rect">
            <a:avLst/>
          </a:prstGeom>
          <a:noFill/>
        </p:spPr>
        <p:txBody>
          <a:bodyPr wrap="square">
            <a:spAutoFit/>
          </a:bodyPr>
          <a:lstStyle/>
          <a:p>
            <a:r>
              <a:rPr lang="ja-JP" altLang="en-US" sz="800" b="1" dirty="0">
                <a:latin typeface="+mn-ea"/>
              </a:rPr>
              <a:t>賛助会員＆アドバイザー</a:t>
            </a:r>
            <a:br>
              <a:rPr lang="en-US" altLang="ja-JP" sz="800" dirty="0">
                <a:latin typeface="+mn-ea"/>
              </a:rPr>
            </a:br>
            <a:endParaRPr lang="en-US" altLang="ja-JP" sz="200" dirty="0">
              <a:latin typeface="+mn-ea"/>
            </a:endParaRPr>
          </a:p>
          <a:p>
            <a:r>
              <a:rPr lang="en-US" altLang="ja-JP" sz="800" dirty="0"/>
              <a:t>Code for Osaka</a:t>
            </a:r>
            <a:br>
              <a:rPr lang="en-US" altLang="ja-JP" sz="800" dirty="0"/>
            </a:br>
            <a:r>
              <a:rPr lang="en-US" altLang="ja-JP" sz="800" dirty="0"/>
              <a:t>Plug</a:t>
            </a:r>
            <a:r>
              <a:rPr lang="ja-JP" altLang="en-US" sz="800" dirty="0"/>
              <a:t>＆</a:t>
            </a:r>
            <a:r>
              <a:rPr lang="en-US" altLang="ja-JP" sz="800" dirty="0"/>
              <a:t>Play</a:t>
            </a:r>
            <a:br>
              <a:rPr lang="en-US" altLang="ja-JP" sz="800" dirty="0"/>
            </a:br>
            <a:r>
              <a:rPr lang="ja-JP" altLang="en-US" sz="800" dirty="0"/>
              <a:t>大阪市立大学</a:t>
            </a:r>
            <a:br>
              <a:rPr lang="ja-JP" altLang="en-US" sz="800" dirty="0"/>
            </a:br>
            <a:r>
              <a:rPr lang="ja-JP" altLang="en-US" sz="800" dirty="0"/>
              <a:t>大阪商工会議所</a:t>
            </a:r>
            <a:br>
              <a:rPr lang="ja-JP" altLang="en-US" sz="800" dirty="0"/>
            </a:br>
            <a:r>
              <a:rPr lang="ja-JP" altLang="en-US" sz="800" dirty="0"/>
              <a:t>大阪スマートシティパートナーズフォーラム</a:t>
            </a:r>
            <a:br>
              <a:rPr lang="en-US" altLang="ja-JP" sz="800" dirty="0"/>
            </a:br>
            <a:r>
              <a:rPr lang="ja-JP" altLang="en-US" sz="800" b="0" i="0" dirty="0">
                <a:solidFill>
                  <a:srgbClr val="222222"/>
                </a:solidFill>
                <a:effectLst/>
                <a:latin typeface="ヒラギノ角ゴ ProN W3"/>
              </a:rPr>
              <a:t>重要生活機器連携セキュリティ協議会</a:t>
            </a:r>
            <a:endParaRPr lang="en-US" altLang="ja-JP" sz="800" b="0" i="0" dirty="0">
              <a:solidFill>
                <a:srgbClr val="222222"/>
              </a:solidFill>
              <a:effectLst/>
              <a:latin typeface="ヒラギノ角ゴ ProN W3"/>
            </a:endParaRPr>
          </a:p>
          <a:p>
            <a:endParaRPr lang="en-US" altLang="ja-JP" sz="800" dirty="0">
              <a:latin typeface="+mn-ea"/>
            </a:endParaRPr>
          </a:p>
          <a:p>
            <a:r>
              <a:rPr lang="ja-JP" altLang="en-US" sz="800" dirty="0">
                <a:latin typeface="+mn-ea"/>
              </a:rPr>
              <a:t>豊能町</a:t>
            </a:r>
            <a:endParaRPr lang="en-US" altLang="ja-JP" sz="800" dirty="0">
              <a:latin typeface="+mn-ea"/>
            </a:endParaRPr>
          </a:p>
          <a:p>
            <a:r>
              <a:rPr lang="ja-JP" altLang="en-US" sz="800" dirty="0">
                <a:latin typeface="+mn-ea"/>
              </a:rPr>
              <a:t>○○市</a:t>
            </a:r>
            <a:endParaRPr lang="en-US" altLang="ja-JP" sz="800" dirty="0">
              <a:latin typeface="+mn-ea"/>
            </a:endParaRPr>
          </a:p>
          <a:p>
            <a:r>
              <a:rPr lang="ja-JP" altLang="en-US" sz="800" dirty="0">
                <a:latin typeface="+mn-ea"/>
              </a:rPr>
              <a:t>○○県</a:t>
            </a:r>
            <a:endParaRPr lang="en-US" altLang="ja-JP" sz="800" dirty="0">
              <a:latin typeface="+mn-ea"/>
            </a:endParaRPr>
          </a:p>
          <a:p>
            <a:r>
              <a:rPr lang="ja-JP" altLang="en-US" sz="800" dirty="0">
                <a:latin typeface="+mn-ea"/>
              </a:rPr>
              <a:t>○○県</a:t>
            </a:r>
            <a:endParaRPr lang="en-US" altLang="ja-JP" sz="800" dirty="0">
              <a:latin typeface="+mn-ea"/>
            </a:endParaRPr>
          </a:p>
          <a:p>
            <a:endParaRPr lang="ja-JP" altLang="en-US" sz="800" dirty="0">
              <a:latin typeface="+mn-ea"/>
            </a:endParaRPr>
          </a:p>
        </p:txBody>
      </p:sp>
      <p:sp>
        <p:nvSpPr>
          <p:cNvPr id="95" name="テキスト ボックス 94">
            <a:extLst>
              <a:ext uri="{FF2B5EF4-FFF2-40B4-BE49-F238E27FC236}">
                <a16:creationId xmlns:a16="http://schemas.microsoft.com/office/drawing/2014/main" id="{B8F5DC32-B6B6-41BA-8398-3F002DC1C83C}"/>
              </a:ext>
            </a:extLst>
          </p:cNvPr>
          <p:cNvSpPr txBox="1"/>
          <p:nvPr/>
        </p:nvSpPr>
        <p:spPr>
          <a:xfrm>
            <a:off x="5425609" y="3563207"/>
            <a:ext cx="1942427" cy="253916"/>
          </a:xfrm>
          <a:prstGeom prst="rect">
            <a:avLst/>
          </a:prstGeom>
          <a:noFill/>
        </p:spPr>
        <p:txBody>
          <a:bodyPr wrap="square" rtlCol="0">
            <a:spAutoFit/>
          </a:bodyPr>
          <a:lstStyle/>
          <a:p>
            <a:r>
              <a:rPr kumimoji="1" lang="en-US" altLang="ja-JP" sz="1050" b="1" dirty="0">
                <a:solidFill>
                  <a:schemeClr val="accent6">
                    <a:lumMod val="50000"/>
                  </a:schemeClr>
                </a:solidFill>
              </a:rPr>
              <a:t>CSPF</a:t>
            </a:r>
            <a:r>
              <a:rPr kumimoji="1" lang="ja-JP" altLang="en-US" sz="1050" b="1" dirty="0">
                <a:solidFill>
                  <a:schemeClr val="accent6">
                    <a:lumMod val="50000"/>
                  </a:schemeClr>
                </a:solidFill>
              </a:rPr>
              <a:t>を広める取組</a:t>
            </a:r>
          </a:p>
        </p:txBody>
      </p:sp>
      <p:sp>
        <p:nvSpPr>
          <p:cNvPr id="97" name="四角形: 角を丸くする 96">
            <a:extLst>
              <a:ext uri="{FF2B5EF4-FFF2-40B4-BE49-F238E27FC236}">
                <a16:creationId xmlns:a16="http://schemas.microsoft.com/office/drawing/2014/main" id="{86C353B4-892B-4291-8EE9-30106E2BD85B}"/>
              </a:ext>
            </a:extLst>
          </p:cNvPr>
          <p:cNvSpPr/>
          <p:nvPr/>
        </p:nvSpPr>
        <p:spPr>
          <a:xfrm>
            <a:off x="7616092" y="1724667"/>
            <a:ext cx="4302609" cy="4340633"/>
          </a:xfrm>
          <a:prstGeom prst="roundRect">
            <a:avLst>
              <a:gd name="adj" fmla="val 29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223D30D8-7F04-4D9C-9189-4CAF6C631516}"/>
              </a:ext>
            </a:extLst>
          </p:cNvPr>
          <p:cNvSpPr/>
          <p:nvPr/>
        </p:nvSpPr>
        <p:spPr>
          <a:xfrm>
            <a:off x="7739341" y="1911826"/>
            <a:ext cx="853440"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主目的</a:t>
            </a:r>
          </a:p>
        </p:txBody>
      </p:sp>
      <p:sp>
        <p:nvSpPr>
          <p:cNvPr id="100" name="正方形/長方形 99">
            <a:extLst>
              <a:ext uri="{FF2B5EF4-FFF2-40B4-BE49-F238E27FC236}">
                <a16:creationId xmlns:a16="http://schemas.microsoft.com/office/drawing/2014/main" id="{4DA9611B-F682-43E9-A79A-EAAFAD021047}"/>
              </a:ext>
            </a:extLst>
          </p:cNvPr>
          <p:cNvSpPr/>
          <p:nvPr/>
        </p:nvSpPr>
        <p:spPr>
          <a:xfrm>
            <a:off x="7739341" y="2539966"/>
            <a:ext cx="853440"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手段</a:t>
            </a:r>
          </a:p>
        </p:txBody>
      </p:sp>
      <p:sp>
        <p:nvSpPr>
          <p:cNvPr id="101" name="正方形/長方形 100">
            <a:extLst>
              <a:ext uri="{FF2B5EF4-FFF2-40B4-BE49-F238E27FC236}">
                <a16:creationId xmlns:a16="http://schemas.microsoft.com/office/drawing/2014/main" id="{049B6762-7007-411C-B94D-E5A6BA480A85}"/>
              </a:ext>
            </a:extLst>
          </p:cNvPr>
          <p:cNvSpPr/>
          <p:nvPr/>
        </p:nvSpPr>
        <p:spPr>
          <a:xfrm>
            <a:off x="7739341" y="5143938"/>
            <a:ext cx="853440" cy="468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自治体</a:t>
            </a:r>
            <a:endParaRPr kumimoji="1" lang="en-US" altLang="ja-JP" sz="1200" dirty="0"/>
          </a:p>
          <a:p>
            <a:pPr algn="ctr"/>
            <a:r>
              <a:rPr kumimoji="1" lang="ja-JP" altLang="en-US" sz="1200" dirty="0"/>
              <a:t>課題</a:t>
            </a:r>
          </a:p>
        </p:txBody>
      </p:sp>
      <p:sp>
        <p:nvSpPr>
          <p:cNvPr id="102" name="テキスト ボックス 101">
            <a:extLst>
              <a:ext uri="{FF2B5EF4-FFF2-40B4-BE49-F238E27FC236}">
                <a16:creationId xmlns:a16="http://schemas.microsoft.com/office/drawing/2014/main" id="{1CAB609C-4535-4402-9446-D4B81EC0049F}"/>
              </a:ext>
            </a:extLst>
          </p:cNvPr>
          <p:cNvSpPr txBox="1"/>
          <p:nvPr/>
        </p:nvSpPr>
        <p:spPr>
          <a:xfrm>
            <a:off x="8642937" y="1895252"/>
            <a:ext cx="3108543" cy="461665"/>
          </a:xfrm>
          <a:prstGeom prst="rect">
            <a:avLst/>
          </a:prstGeom>
          <a:noFill/>
        </p:spPr>
        <p:txBody>
          <a:bodyPr wrap="none" rtlCol="0">
            <a:spAutoFit/>
          </a:bodyPr>
          <a:lstStyle/>
          <a:p>
            <a:r>
              <a:rPr kumimoji="1" lang="ja-JP" altLang="en-US" sz="1200" dirty="0"/>
              <a:t>スマートシティサービスをパッケージ化し</a:t>
            </a:r>
            <a:br>
              <a:rPr kumimoji="1" lang="en-US" altLang="ja-JP" sz="1200" dirty="0"/>
            </a:br>
            <a:r>
              <a:rPr kumimoji="1" lang="ja-JP" altLang="en-US" sz="1200" dirty="0"/>
              <a:t>自治体での導入を容易にする取組み</a:t>
            </a:r>
          </a:p>
        </p:txBody>
      </p:sp>
      <p:sp>
        <p:nvSpPr>
          <p:cNvPr id="103" name="テキスト ボックス 102">
            <a:extLst>
              <a:ext uri="{FF2B5EF4-FFF2-40B4-BE49-F238E27FC236}">
                <a16:creationId xmlns:a16="http://schemas.microsoft.com/office/drawing/2014/main" id="{788DFFF3-F7DB-4E41-9329-9CC0F029A190}"/>
              </a:ext>
            </a:extLst>
          </p:cNvPr>
          <p:cNvSpPr txBox="1"/>
          <p:nvPr/>
        </p:nvSpPr>
        <p:spPr>
          <a:xfrm>
            <a:off x="8953500" y="2572197"/>
            <a:ext cx="2965201" cy="2492990"/>
          </a:xfrm>
          <a:prstGeom prst="rect">
            <a:avLst/>
          </a:prstGeom>
          <a:noFill/>
        </p:spPr>
        <p:txBody>
          <a:bodyPr wrap="square" rtlCol="0">
            <a:spAutoFit/>
          </a:bodyPr>
          <a:lstStyle/>
          <a:p>
            <a:r>
              <a:rPr kumimoji="1" lang="en-US" altLang="ja-JP" sz="1200" dirty="0"/>
              <a:t>CSPF</a:t>
            </a:r>
            <a:r>
              <a:rPr kumimoji="1" lang="ja-JP" altLang="en-US" sz="1200" dirty="0"/>
              <a:t>による基本パッケージの無償化</a:t>
            </a:r>
            <a:endParaRPr kumimoji="1" lang="en-US" altLang="ja-JP" sz="1200" dirty="0"/>
          </a:p>
          <a:p>
            <a:endParaRPr kumimoji="1" lang="en-US" altLang="ja-JP" sz="1200" dirty="0"/>
          </a:p>
          <a:p>
            <a:r>
              <a:rPr kumimoji="1" lang="ja-JP" altLang="en-US" sz="1200" dirty="0"/>
              <a:t>サービス分科会による課題の対応パッケージの作成</a:t>
            </a:r>
            <a:endParaRPr kumimoji="1" lang="en-US" altLang="ja-JP" sz="1200" dirty="0"/>
          </a:p>
          <a:p>
            <a:endParaRPr kumimoji="1" lang="en-US" altLang="ja-JP" sz="1200" dirty="0"/>
          </a:p>
          <a:p>
            <a:r>
              <a:rPr kumimoji="1" lang="ja-JP" altLang="en-US" sz="1200" dirty="0"/>
              <a:t>豊能町における自治体・住民ヒアリングによるフィールドの知見習得</a:t>
            </a:r>
            <a:endParaRPr kumimoji="1" lang="en-US" altLang="ja-JP" sz="1200" dirty="0"/>
          </a:p>
          <a:p>
            <a:endParaRPr kumimoji="1" lang="en-US" altLang="ja-JP" sz="1200" dirty="0"/>
          </a:p>
          <a:p>
            <a:r>
              <a:rPr kumimoji="1" lang="ja-JP" altLang="en-US" sz="1200" dirty="0"/>
              <a:t>運用ガイドサンプルによる自治体の作業効率の向上（スマートシティリファレンスガイドベース）</a:t>
            </a:r>
            <a:endParaRPr kumimoji="1" lang="en-US" altLang="ja-JP" sz="1200" dirty="0"/>
          </a:p>
          <a:p>
            <a:endParaRPr kumimoji="1" lang="en-US" altLang="ja-JP" sz="1200" dirty="0"/>
          </a:p>
          <a:p>
            <a:endParaRPr kumimoji="1" lang="ja-JP" altLang="en-US" sz="1200" dirty="0"/>
          </a:p>
        </p:txBody>
      </p:sp>
      <p:sp>
        <p:nvSpPr>
          <p:cNvPr id="104" name="楕円 103">
            <a:extLst>
              <a:ext uri="{FF2B5EF4-FFF2-40B4-BE49-F238E27FC236}">
                <a16:creationId xmlns:a16="http://schemas.microsoft.com/office/drawing/2014/main" id="{DFE5D792-EF5E-4B2F-82B3-2ACC70C6CE53}"/>
              </a:ext>
            </a:extLst>
          </p:cNvPr>
          <p:cNvSpPr/>
          <p:nvPr/>
        </p:nvSpPr>
        <p:spPr>
          <a:xfrm>
            <a:off x="8721296" y="262891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rPr>
              <a:t>1</a:t>
            </a:r>
            <a:endParaRPr kumimoji="1" lang="ja-JP" altLang="en-US" sz="1400" b="1" dirty="0">
              <a:solidFill>
                <a:schemeClr val="bg1"/>
              </a:solidFill>
            </a:endParaRPr>
          </a:p>
        </p:txBody>
      </p:sp>
      <p:sp>
        <p:nvSpPr>
          <p:cNvPr id="105" name="楕円 104">
            <a:extLst>
              <a:ext uri="{FF2B5EF4-FFF2-40B4-BE49-F238E27FC236}">
                <a16:creationId xmlns:a16="http://schemas.microsoft.com/office/drawing/2014/main" id="{165FE78A-FE72-46FD-A906-AF42C25D3833}"/>
              </a:ext>
            </a:extLst>
          </p:cNvPr>
          <p:cNvSpPr/>
          <p:nvPr/>
        </p:nvSpPr>
        <p:spPr>
          <a:xfrm>
            <a:off x="8721296" y="2999960"/>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rPr>
              <a:t>2</a:t>
            </a:r>
            <a:endParaRPr kumimoji="1" lang="ja-JP" altLang="en-US" sz="1400" b="1" dirty="0">
              <a:solidFill>
                <a:schemeClr val="bg1"/>
              </a:solidFill>
            </a:endParaRPr>
          </a:p>
        </p:txBody>
      </p:sp>
      <p:sp>
        <p:nvSpPr>
          <p:cNvPr id="106" name="楕円 105">
            <a:extLst>
              <a:ext uri="{FF2B5EF4-FFF2-40B4-BE49-F238E27FC236}">
                <a16:creationId xmlns:a16="http://schemas.microsoft.com/office/drawing/2014/main" id="{C947F282-1E5A-4236-A665-A97A7A140606}"/>
              </a:ext>
            </a:extLst>
          </p:cNvPr>
          <p:cNvSpPr/>
          <p:nvPr/>
        </p:nvSpPr>
        <p:spPr>
          <a:xfrm>
            <a:off x="8721296" y="3551979"/>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rPr>
              <a:t>3</a:t>
            </a:r>
            <a:endParaRPr kumimoji="1" lang="ja-JP" altLang="en-US" sz="1400" b="1" dirty="0">
              <a:solidFill>
                <a:schemeClr val="bg1"/>
              </a:solidFill>
            </a:endParaRPr>
          </a:p>
        </p:txBody>
      </p:sp>
      <p:sp>
        <p:nvSpPr>
          <p:cNvPr id="107" name="楕円 106">
            <a:extLst>
              <a:ext uri="{FF2B5EF4-FFF2-40B4-BE49-F238E27FC236}">
                <a16:creationId xmlns:a16="http://schemas.microsoft.com/office/drawing/2014/main" id="{685674A5-58EF-4686-872E-A59F9AC6CFEB}"/>
              </a:ext>
            </a:extLst>
          </p:cNvPr>
          <p:cNvSpPr/>
          <p:nvPr/>
        </p:nvSpPr>
        <p:spPr>
          <a:xfrm>
            <a:off x="8721296" y="4084949"/>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rPr>
              <a:t>4</a:t>
            </a:r>
            <a:endParaRPr kumimoji="1" lang="ja-JP" altLang="en-US" sz="1400" b="1" dirty="0">
              <a:solidFill>
                <a:schemeClr val="bg1"/>
              </a:solidFill>
            </a:endParaRPr>
          </a:p>
        </p:txBody>
      </p:sp>
      <p:sp>
        <p:nvSpPr>
          <p:cNvPr id="108" name="テキスト ボックス 107">
            <a:extLst>
              <a:ext uri="{FF2B5EF4-FFF2-40B4-BE49-F238E27FC236}">
                <a16:creationId xmlns:a16="http://schemas.microsoft.com/office/drawing/2014/main" id="{25A2DD16-0F5C-4A1E-A303-580FF05F9088}"/>
              </a:ext>
            </a:extLst>
          </p:cNvPr>
          <p:cNvSpPr txBox="1"/>
          <p:nvPr/>
        </p:nvSpPr>
        <p:spPr>
          <a:xfrm>
            <a:off x="8768807" y="5077893"/>
            <a:ext cx="2973867" cy="600164"/>
          </a:xfrm>
          <a:prstGeom prst="rect">
            <a:avLst/>
          </a:prstGeom>
          <a:noFill/>
        </p:spPr>
        <p:txBody>
          <a:bodyPr wrap="square">
            <a:spAutoFit/>
          </a:bodyPr>
          <a:lstStyle/>
          <a:p>
            <a:r>
              <a:rPr kumimoji="1" lang="ja-JP" altLang="en-US" sz="1100" dirty="0"/>
              <a:t>「スマートシティ何から始めるか？」「</a:t>
            </a:r>
            <a:r>
              <a:rPr kumimoji="1" lang="en-US" altLang="ja-JP" sz="1100" dirty="0"/>
              <a:t>IT</a:t>
            </a:r>
            <a:r>
              <a:rPr kumimoji="1" lang="ja-JP" altLang="en-US" sz="1100" dirty="0"/>
              <a:t>人材の不足」「予算の不足」を根本から解決を目指します。</a:t>
            </a:r>
            <a:endParaRPr lang="ja-JP" altLang="en-US" sz="1100" dirty="0"/>
          </a:p>
        </p:txBody>
      </p:sp>
      <p:sp>
        <p:nvSpPr>
          <p:cNvPr id="54" name="テキスト ボックス 53">
            <a:extLst>
              <a:ext uri="{FF2B5EF4-FFF2-40B4-BE49-F238E27FC236}">
                <a16:creationId xmlns:a16="http://schemas.microsoft.com/office/drawing/2014/main" id="{6438EC1C-20A4-41E4-BE15-35C3A14DBDD4}"/>
              </a:ext>
            </a:extLst>
          </p:cNvPr>
          <p:cNvSpPr txBox="1"/>
          <p:nvPr/>
        </p:nvSpPr>
        <p:spPr>
          <a:xfrm>
            <a:off x="910920" y="6288654"/>
            <a:ext cx="6097712" cy="369332"/>
          </a:xfrm>
          <a:prstGeom prst="rect">
            <a:avLst/>
          </a:prstGeom>
          <a:noFill/>
        </p:spPr>
        <p:txBody>
          <a:bodyPr wrap="square">
            <a:spAutoFit/>
          </a:bodyPr>
          <a:lstStyle/>
          <a:p>
            <a:r>
              <a:rPr lang="ja-JP" altLang="en-US" sz="1800" dirty="0">
                <a:latin typeface="ＭＳ ゴシック" panose="020B0609070205080204" pitchFamily="49" charset="-128"/>
                <a:ea typeface="ＭＳ ゴシック" panose="020B0609070205080204" pitchFamily="49" charset="-128"/>
                <a:cs typeface="Aldhabi" panose="01000000000000000000" pitchFamily="2" charset="-78"/>
              </a:rPr>
              <a:t>医療、教育、セキュリティの分科会も設定予定</a:t>
            </a:r>
            <a:endParaRPr lang="ja-JP" altLang="en-US" dirty="0"/>
          </a:p>
        </p:txBody>
      </p:sp>
    </p:spTree>
    <p:extLst>
      <p:ext uri="{BB962C8B-B14F-4D97-AF65-F5344CB8AC3E}">
        <p14:creationId xmlns:p14="http://schemas.microsoft.com/office/powerpoint/2010/main" val="2261646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50BE5476-B901-45A9-B681-49BDCE189049}"/>
              </a:ext>
            </a:extLst>
          </p:cNvPr>
          <p:cNvSpPr/>
          <p:nvPr/>
        </p:nvSpPr>
        <p:spPr>
          <a:xfrm>
            <a:off x="4492287" y="5151212"/>
            <a:ext cx="2035216" cy="1260154"/>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4"/>
            <a:ext cx="8784978" cy="1107996"/>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12</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災害時避難支援による環境整備</a:t>
            </a: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地震や台風等の災害リスクの高まりへの対応が課題となっている。住民等が災害状況や避難状況の迅速な把握と対応を行うことで安心</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安全なまちづくりに向けたサービスの提供が必要である。</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様々な被災外向けサービスを豊能スマートシティアプリからシームレスに繋ぎ、的確に避難者に避難をしていただき、状況を常に把握</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できるサービスを提供し、安心・安全な街を組み上げていきます。</a:t>
            </a:r>
          </a:p>
        </p:txBody>
      </p:sp>
      <p:pic>
        <p:nvPicPr>
          <p:cNvPr id="7170" name="Picture 2" descr="Yahoo!防災速報」アプリ、ユーザー同士で災害状況を共有し、危険を ...">
            <a:extLst>
              <a:ext uri="{FF2B5EF4-FFF2-40B4-BE49-F238E27FC236}">
                <a16:creationId xmlns:a16="http://schemas.microsoft.com/office/drawing/2014/main" id="{13D71E4E-AA13-4A3E-98D3-C998CDC0B5B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76" t="2638" r="58662" b="16144"/>
          <a:stretch/>
        </p:blipFill>
        <p:spPr bwMode="auto">
          <a:xfrm>
            <a:off x="1917576" y="3111062"/>
            <a:ext cx="735082" cy="126014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スマ保災害時ナビ｜スマ保｜三井住友海上">
            <a:extLst>
              <a:ext uri="{FF2B5EF4-FFF2-40B4-BE49-F238E27FC236}">
                <a16:creationId xmlns:a16="http://schemas.microsoft.com/office/drawing/2014/main" id="{3E5AE33E-C2C5-4646-8048-B95E588FE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0028" y="3111062"/>
            <a:ext cx="645692" cy="126014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避難所の「密」避けるサイト、ミルク備蓄も 震災踏まえ：朝日新聞デジタル">
            <a:extLst>
              <a:ext uri="{FF2B5EF4-FFF2-40B4-BE49-F238E27FC236}">
                <a16:creationId xmlns:a16="http://schemas.microsoft.com/office/drawing/2014/main" id="{B5B2120B-2DAD-4FFE-BA61-8B2EEB3B7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866" y="3111062"/>
            <a:ext cx="1778378" cy="1194239"/>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9F7B1B81-10FD-498F-BB6E-498AB992F609}"/>
              </a:ext>
            </a:extLst>
          </p:cNvPr>
          <p:cNvSpPr txBox="1"/>
          <p:nvPr/>
        </p:nvSpPr>
        <p:spPr>
          <a:xfrm>
            <a:off x="1896105" y="2763372"/>
            <a:ext cx="895136"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災害通知</a:t>
            </a:r>
            <a:endParaRPr lang="ja-JP" altLang="en-US" sz="1050"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EF29DA8-E46F-4B17-91E5-DD192B9B6401}"/>
              </a:ext>
            </a:extLst>
          </p:cNvPr>
          <p:cNvSpPr txBox="1"/>
          <p:nvPr/>
        </p:nvSpPr>
        <p:spPr>
          <a:xfrm>
            <a:off x="2920730" y="2781739"/>
            <a:ext cx="895136"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災害誘導</a:t>
            </a:r>
            <a:endParaRPr lang="ja-JP" altLang="en-US" sz="105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2D1FD0F-4492-451D-A631-7596E64DBE13}"/>
              </a:ext>
            </a:extLst>
          </p:cNvPr>
          <p:cNvSpPr txBox="1"/>
          <p:nvPr/>
        </p:nvSpPr>
        <p:spPr>
          <a:xfrm>
            <a:off x="4164415" y="2835707"/>
            <a:ext cx="1139497"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災害先混雑状況</a:t>
            </a:r>
            <a:endParaRPr lang="ja-JP" altLang="en-US" sz="1050" dirty="0">
              <a:latin typeface="BIZ UDPゴシック" panose="020B0400000000000000" pitchFamily="50" charset="-128"/>
              <a:ea typeface="BIZ UDPゴシック" panose="020B0400000000000000" pitchFamily="50" charset="-128"/>
            </a:endParaRPr>
          </a:p>
        </p:txBody>
      </p:sp>
      <p:pic>
        <p:nvPicPr>
          <p:cNvPr id="7176" name="Picture 8" descr="大阪府／大阪府を襲った主な災害">
            <a:extLst>
              <a:ext uri="{FF2B5EF4-FFF2-40B4-BE49-F238E27FC236}">
                <a16:creationId xmlns:a16="http://schemas.microsoft.com/office/drawing/2014/main" id="{55E7B477-A20F-41F1-B692-C772F3C725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61" y="3333511"/>
            <a:ext cx="1362645" cy="93524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監視カメラ・防犯カメラのイラスト">
            <a:extLst>
              <a:ext uri="{FF2B5EF4-FFF2-40B4-BE49-F238E27FC236}">
                <a16:creationId xmlns:a16="http://schemas.microsoft.com/office/drawing/2014/main" id="{01F8FCC0-1F34-49B1-8D60-C6133296F4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4894" y="2880851"/>
            <a:ext cx="460420" cy="460420"/>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70ED0FE0-EF93-4B12-B5A6-DB8AED9632F0}"/>
              </a:ext>
            </a:extLst>
          </p:cNvPr>
          <p:cNvSpPr/>
          <p:nvPr/>
        </p:nvSpPr>
        <p:spPr>
          <a:xfrm>
            <a:off x="7274066" y="3480141"/>
            <a:ext cx="847450" cy="65822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22" name="Picture 2" descr="Miスマートバンド5">
            <a:extLst>
              <a:ext uri="{FF2B5EF4-FFF2-40B4-BE49-F238E27FC236}">
                <a16:creationId xmlns:a16="http://schemas.microsoft.com/office/drawing/2014/main" id="{8897EFC2-6154-4C16-80F8-9E49D49E5DB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1549" y="3541581"/>
            <a:ext cx="500675" cy="50067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線コネクタ 22">
            <a:extLst>
              <a:ext uri="{FF2B5EF4-FFF2-40B4-BE49-F238E27FC236}">
                <a16:creationId xmlns:a16="http://schemas.microsoft.com/office/drawing/2014/main" id="{FD83FC2C-5471-4DD6-B458-4EE6252AADFA}"/>
              </a:ext>
            </a:extLst>
          </p:cNvPr>
          <p:cNvCxnSpPr>
            <a:cxnSpLocks/>
          </p:cNvCxnSpPr>
          <p:nvPr/>
        </p:nvCxnSpPr>
        <p:spPr>
          <a:xfrm flipV="1">
            <a:off x="7718077" y="4140429"/>
            <a:ext cx="0" cy="401626"/>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24" name="楕円 23">
            <a:extLst>
              <a:ext uri="{FF2B5EF4-FFF2-40B4-BE49-F238E27FC236}">
                <a16:creationId xmlns:a16="http://schemas.microsoft.com/office/drawing/2014/main" id="{3EF2F639-6640-4533-B8A9-9D906D1C8072}"/>
              </a:ext>
            </a:extLst>
          </p:cNvPr>
          <p:cNvSpPr/>
          <p:nvPr/>
        </p:nvSpPr>
        <p:spPr>
          <a:xfrm>
            <a:off x="6809707" y="2413825"/>
            <a:ext cx="847450" cy="4149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BIZ UDPゴシック" panose="020B0400000000000000" pitchFamily="50" charset="-128"/>
                <a:ea typeface="BIZ UDPゴシック" panose="020B0400000000000000" pitchFamily="50" charset="-128"/>
              </a:rPr>
              <a:t>BWA</a:t>
            </a:r>
            <a:br>
              <a:rPr kumimoji="1" lang="en-US" altLang="ja-JP" sz="1200" dirty="0">
                <a:latin typeface="BIZ UDPゴシック" panose="020B0400000000000000" pitchFamily="50" charset="-128"/>
                <a:ea typeface="BIZ UDPゴシック" panose="020B0400000000000000" pitchFamily="50" charset="-128"/>
              </a:rPr>
            </a:br>
            <a:r>
              <a:rPr kumimoji="1" lang="en-US" altLang="ja-JP" sz="1200" dirty="0">
                <a:latin typeface="BIZ UDPゴシック" panose="020B0400000000000000" pitchFamily="50" charset="-128"/>
                <a:ea typeface="BIZ UDPゴシック" panose="020B0400000000000000" pitchFamily="50" charset="-128"/>
              </a:rPr>
              <a:t>BLE</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 name="直線コネクタ 2">
            <a:extLst>
              <a:ext uri="{FF2B5EF4-FFF2-40B4-BE49-F238E27FC236}">
                <a16:creationId xmlns:a16="http://schemas.microsoft.com/office/drawing/2014/main" id="{86B0F37E-F445-459F-9C94-F2A93C963283}"/>
              </a:ext>
            </a:extLst>
          </p:cNvPr>
          <p:cNvCxnSpPr>
            <a:cxnSpLocks/>
            <a:stCxn id="24" idx="3"/>
            <a:endCxn id="7178" idx="0"/>
          </p:cNvCxnSpPr>
          <p:nvPr/>
        </p:nvCxnSpPr>
        <p:spPr>
          <a:xfrm flipH="1">
            <a:off x="6795105" y="2767971"/>
            <a:ext cx="138709" cy="112880"/>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EF2578FC-8461-4B56-B7B4-FCE218B80FC7}"/>
              </a:ext>
            </a:extLst>
          </p:cNvPr>
          <p:cNvCxnSpPr>
            <a:cxnSpLocks/>
            <a:stCxn id="24" idx="5"/>
            <a:endCxn id="21" idx="0"/>
          </p:cNvCxnSpPr>
          <p:nvPr/>
        </p:nvCxnSpPr>
        <p:spPr>
          <a:xfrm>
            <a:off x="7533051" y="2767972"/>
            <a:ext cx="164740" cy="712169"/>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D72214DA-2C6B-4664-A255-0EB9AA576258}"/>
              </a:ext>
            </a:extLst>
          </p:cNvPr>
          <p:cNvSpPr txBox="1"/>
          <p:nvPr/>
        </p:nvSpPr>
        <p:spPr>
          <a:xfrm>
            <a:off x="5704813" y="3069827"/>
            <a:ext cx="1139497"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cs typeface="Meiryo UI" panose="020B0604030504040204" pitchFamily="50" charset="-128"/>
              </a:rPr>
              <a:t>状況把握</a:t>
            </a:r>
            <a:endParaRPr lang="ja-JP" altLang="en-US" sz="105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93F7226F-F287-4F32-B8AF-7E32E276D3A9}"/>
              </a:ext>
            </a:extLst>
          </p:cNvPr>
          <p:cNvSpPr txBox="1"/>
          <p:nvPr/>
        </p:nvSpPr>
        <p:spPr>
          <a:xfrm>
            <a:off x="7615422" y="3233460"/>
            <a:ext cx="765080" cy="253916"/>
          </a:xfrm>
          <a:prstGeom prst="rect">
            <a:avLst/>
          </a:prstGeom>
          <a:noFill/>
        </p:spPr>
        <p:txBody>
          <a:bodyPr wrap="square">
            <a:spAutoFit/>
          </a:bodyPr>
          <a:lstStyle/>
          <a:p>
            <a:r>
              <a:rPr lang="ja-JP" altLang="en-US" sz="1050" kern="100" dirty="0">
                <a:latin typeface="BIZ UDPゴシック" panose="020B0400000000000000" pitchFamily="50" charset="-128"/>
                <a:ea typeface="BIZ UDPゴシック" panose="020B0400000000000000" pitchFamily="50" charset="-128"/>
              </a:rPr>
              <a:t>住民位置</a:t>
            </a:r>
            <a:endParaRPr lang="ja-JP" altLang="en-US" sz="1050" dirty="0">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71E223CE-29F0-492D-868F-15CBBAFCFEA2}"/>
              </a:ext>
            </a:extLst>
          </p:cNvPr>
          <p:cNvPicPr>
            <a:picLocks noChangeAspect="1"/>
          </p:cNvPicPr>
          <p:nvPr/>
        </p:nvPicPr>
        <p:blipFill rotWithShape="1">
          <a:blip r:embed="rId8"/>
          <a:srcRect l="13310" r="11179"/>
          <a:stretch/>
        </p:blipFill>
        <p:spPr>
          <a:xfrm>
            <a:off x="8476010" y="3541580"/>
            <a:ext cx="1292399" cy="721298"/>
          </a:xfrm>
          <a:prstGeom prst="rect">
            <a:avLst/>
          </a:prstGeom>
        </p:spPr>
      </p:pic>
      <p:sp>
        <p:nvSpPr>
          <p:cNvPr id="35" name="正方形/長方形 34">
            <a:extLst>
              <a:ext uri="{FF2B5EF4-FFF2-40B4-BE49-F238E27FC236}">
                <a16:creationId xmlns:a16="http://schemas.microsoft.com/office/drawing/2014/main" id="{A9436D17-017C-4BF0-9BE4-32210BCF3F35}"/>
              </a:ext>
            </a:extLst>
          </p:cNvPr>
          <p:cNvSpPr/>
          <p:nvPr/>
        </p:nvSpPr>
        <p:spPr>
          <a:xfrm>
            <a:off x="8468025" y="3354873"/>
            <a:ext cx="1276437" cy="930136"/>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6" name="直線コネクタ 35">
            <a:extLst>
              <a:ext uri="{FF2B5EF4-FFF2-40B4-BE49-F238E27FC236}">
                <a16:creationId xmlns:a16="http://schemas.microsoft.com/office/drawing/2014/main" id="{057392B3-8328-40A2-B491-57E2DF8F7F7C}"/>
              </a:ext>
            </a:extLst>
          </p:cNvPr>
          <p:cNvCxnSpPr>
            <a:cxnSpLocks/>
            <a:endCxn id="35" idx="2"/>
          </p:cNvCxnSpPr>
          <p:nvPr/>
        </p:nvCxnSpPr>
        <p:spPr>
          <a:xfrm flipV="1">
            <a:off x="9106243" y="4285009"/>
            <a:ext cx="1" cy="269746"/>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7" name="テキスト ボックス 36">
            <a:extLst>
              <a:ext uri="{FF2B5EF4-FFF2-40B4-BE49-F238E27FC236}">
                <a16:creationId xmlns:a16="http://schemas.microsoft.com/office/drawing/2014/main" id="{65E4EEDF-53FC-46FE-97FA-D8E4F13FDAE3}"/>
              </a:ext>
            </a:extLst>
          </p:cNvPr>
          <p:cNvSpPr txBox="1"/>
          <p:nvPr/>
        </p:nvSpPr>
        <p:spPr>
          <a:xfrm>
            <a:off x="8337325" y="3095382"/>
            <a:ext cx="1454244" cy="261610"/>
          </a:xfrm>
          <a:prstGeom prst="rect">
            <a:avLst/>
          </a:prstGeom>
          <a:noFill/>
        </p:spPr>
        <p:txBody>
          <a:bodyPr wrap="none" rtlCol="0">
            <a:spAutoFit/>
          </a:bodyPr>
          <a:lstStyle/>
          <a:p>
            <a:r>
              <a:rPr lang="ja-JP" altLang="en-US" sz="1100" dirty="0">
                <a:latin typeface="BIZ UDPゴシック" panose="020B0400000000000000" pitchFamily="50" charset="-128"/>
                <a:ea typeface="BIZ UDPゴシック" panose="020B0400000000000000" pitchFamily="50" charset="-128"/>
              </a:rPr>
              <a:t>避難困難者救済移動</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39" name="直線コネクタ 38">
            <a:extLst>
              <a:ext uri="{FF2B5EF4-FFF2-40B4-BE49-F238E27FC236}">
                <a16:creationId xmlns:a16="http://schemas.microsoft.com/office/drawing/2014/main" id="{02A940E9-0574-488A-A08C-8CC02F327233}"/>
              </a:ext>
            </a:extLst>
          </p:cNvPr>
          <p:cNvCxnSpPr>
            <a:cxnSpLocks/>
            <a:endCxn id="7176" idx="2"/>
          </p:cNvCxnSpPr>
          <p:nvPr/>
        </p:nvCxnSpPr>
        <p:spPr>
          <a:xfrm flipV="1">
            <a:off x="6417283" y="4268757"/>
            <a:ext cx="0" cy="306210"/>
          </a:xfrm>
          <a:prstGeom prst="line">
            <a:avLst/>
          </a:prstGeom>
          <a:ln w="28575">
            <a:prstDash val="solid"/>
          </a:ln>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67B7831E-C449-492A-8756-8ABA2EFCE047}"/>
              </a:ext>
            </a:extLst>
          </p:cNvPr>
          <p:cNvCxnSpPr>
            <a:cxnSpLocks/>
            <a:endCxn id="7174" idx="2"/>
          </p:cNvCxnSpPr>
          <p:nvPr/>
        </p:nvCxnSpPr>
        <p:spPr>
          <a:xfrm flipV="1">
            <a:off x="4705055" y="4305300"/>
            <a:ext cx="0" cy="324474"/>
          </a:xfrm>
          <a:prstGeom prst="line">
            <a:avLst/>
          </a:prstGeom>
          <a:ln w="28575">
            <a:prstDash val="solid"/>
          </a:ln>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73868DC1-359D-40B9-AF56-614F0D4B6C4B}"/>
              </a:ext>
            </a:extLst>
          </p:cNvPr>
          <p:cNvCxnSpPr>
            <a:cxnSpLocks/>
            <a:endCxn id="7172" idx="2"/>
          </p:cNvCxnSpPr>
          <p:nvPr/>
        </p:nvCxnSpPr>
        <p:spPr>
          <a:xfrm flipV="1">
            <a:off x="3252874" y="4371203"/>
            <a:ext cx="0" cy="240205"/>
          </a:xfrm>
          <a:prstGeom prst="line">
            <a:avLst/>
          </a:prstGeom>
          <a:ln w="28575">
            <a:prstDash val="solid"/>
          </a:ln>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B7187925-4F70-4ACB-B251-53E671AC6B7F}"/>
              </a:ext>
            </a:extLst>
          </p:cNvPr>
          <p:cNvCxnSpPr>
            <a:cxnSpLocks/>
            <a:endCxn id="7170" idx="2"/>
          </p:cNvCxnSpPr>
          <p:nvPr/>
        </p:nvCxnSpPr>
        <p:spPr>
          <a:xfrm flipV="1">
            <a:off x="2285117" y="4371202"/>
            <a:ext cx="0" cy="288682"/>
          </a:xfrm>
          <a:prstGeom prst="line">
            <a:avLst/>
          </a:prstGeom>
          <a:ln w="28575">
            <a:prstDash val="solid"/>
          </a:ln>
        </p:spPr>
        <p:style>
          <a:lnRef idx="1">
            <a:schemeClr val="dk1"/>
          </a:lnRef>
          <a:fillRef idx="0">
            <a:schemeClr val="dk1"/>
          </a:fillRef>
          <a:effectRef idx="0">
            <a:schemeClr val="dk1"/>
          </a:effectRef>
          <a:fontRef idx="minor">
            <a:schemeClr val="tx1"/>
          </a:fontRef>
        </p:style>
      </p:cxnSp>
      <p:pic>
        <p:nvPicPr>
          <p:cNvPr id="7180" name="Picture 12" descr="公民館のイラスト">
            <a:extLst>
              <a:ext uri="{FF2B5EF4-FFF2-40B4-BE49-F238E27FC236}">
                <a16:creationId xmlns:a16="http://schemas.microsoft.com/office/drawing/2014/main" id="{EBF0D391-2E31-4C2D-9C93-353DF0B3BD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4988" y="5426866"/>
            <a:ext cx="724850" cy="7248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学校の建物のイラスト（背景素材）">
            <a:extLst>
              <a:ext uri="{FF2B5EF4-FFF2-40B4-BE49-F238E27FC236}">
                <a16:creationId xmlns:a16="http://schemas.microsoft.com/office/drawing/2014/main" id="{CDAE097C-1AD7-474E-AD1C-A82BE45AC2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6040" y="5426866"/>
            <a:ext cx="724850" cy="724850"/>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3F788086-6369-4830-8CE2-D950CB9BE265}"/>
              </a:ext>
            </a:extLst>
          </p:cNvPr>
          <p:cNvSpPr txBox="1"/>
          <p:nvPr/>
        </p:nvSpPr>
        <p:spPr>
          <a:xfrm>
            <a:off x="5180935" y="6151709"/>
            <a:ext cx="842513" cy="276999"/>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rPr>
              <a:t>避難所</a:t>
            </a:r>
            <a:endParaRPr lang="ja-JP" altLang="en-US" sz="1200" dirty="0"/>
          </a:p>
        </p:txBody>
      </p:sp>
      <p:pic>
        <p:nvPicPr>
          <p:cNvPr id="55" name="Picture 6" descr="地方自治体のイラスト">
            <a:extLst>
              <a:ext uri="{FF2B5EF4-FFF2-40B4-BE49-F238E27FC236}">
                <a16:creationId xmlns:a16="http://schemas.microsoft.com/office/drawing/2014/main" id="{53C21901-A8E3-4561-8117-68517E7AB6D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2981" y="5107731"/>
            <a:ext cx="824880" cy="824880"/>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05B8F03F-A183-4DCB-BBDC-7382B9616BF0}"/>
              </a:ext>
            </a:extLst>
          </p:cNvPr>
          <p:cNvSpPr txBox="1"/>
          <p:nvPr/>
        </p:nvSpPr>
        <p:spPr>
          <a:xfrm>
            <a:off x="7249856" y="5952047"/>
            <a:ext cx="842513" cy="461665"/>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rPr>
              <a:t>避難状況の把握</a:t>
            </a:r>
            <a:endParaRPr lang="ja-JP" altLang="en-US" sz="1200" dirty="0"/>
          </a:p>
        </p:txBody>
      </p:sp>
      <p:cxnSp>
        <p:nvCxnSpPr>
          <p:cNvPr id="57" name="直線コネクタ 56">
            <a:extLst>
              <a:ext uri="{FF2B5EF4-FFF2-40B4-BE49-F238E27FC236}">
                <a16:creationId xmlns:a16="http://schemas.microsoft.com/office/drawing/2014/main" id="{917BD598-9A1F-4B5B-BD1B-9FAB7B3E629D}"/>
              </a:ext>
            </a:extLst>
          </p:cNvPr>
          <p:cNvCxnSpPr>
            <a:cxnSpLocks/>
          </p:cNvCxnSpPr>
          <p:nvPr/>
        </p:nvCxnSpPr>
        <p:spPr>
          <a:xfrm flipV="1">
            <a:off x="7615421" y="4851012"/>
            <a:ext cx="0" cy="306210"/>
          </a:xfrm>
          <a:prstGeom prst="line">
            <a:avLst/>
          </a:prstGeom>
          <a:ln w="28575">
            <a:prstDash val="solid"/>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42068056-9472-4A55-A7ED-3BEEFB94A0E4}"/>
              </a:ext>
            </a:extLst>
          </p:cNvPr>
          <p:cNvCxnSpPr>
            <a:cxnSpLocks/>
          </p:cNvCxnSpPr>
          <p:nvPr/>
        </p:nvCxnSpPr>
        <p:spPr>
          <a:xfrm flipV="1">
            <a:off x="5529838" y="4826738"/>
            <a:ext cx="0" cy="324474"/>
          </a:xfrm>
          <a:prstGeom prst="line">
            <a:avLst/>
          </a:prstGeom>
          <a:ln w="28575">
            <a:prstDash val="solid"/>
          </a:ln>
        </p:spPr>
        <p:style>
          <a:lnRef idx="1">
            <a:schemeClr val="dk1"/>
          </a:lnRef>
          <a:fillRef idx="0">
            <a:schemeClr val="dk1"/>
          </a:fillRef>
          <a:effectRef idx="0">
            <a:schemeClr val="dk1"/>
          </a:effectRef>
          <a:fontRef idx="minor">
            <a:schemeClr val="tx1"/>
          </a:fontRef>
        </p:style>
      </p:cxnSp>
      <p:cxnSp>
        <p:nvCxnSpPr>
          <p:cNvPr id="59" name="直線コネクタ 58">
            <a:extLst>
              <a:ext uri="{FF2B5EF4-FFF2-40B4-BE49-F238E27FC236}">
                <a16:creationId xmlns:a16="http://schemas.microsoft.com/office/drawing/2014/main" id="{28232A49-D878-4E22-85BE-E5E342E57E7B}"/>
              </a:ext>
            </a:extLst>
          </p:cNvPr>
          <p:cNvCxnSpPr>
            <a:cxnSpLocks/>
          </p:cNvCxnSpPr>
          <p:nvPr/>
        </p:nvCxnSpPr>
        <p:spPr>
          <a:xfrm flipV="1">
            <a:off x="2824951" y="4826738"/>
            <a:ext cx="0" cy="324474"/>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60" name="テキスト ボックス 59">
            <a:extLst>
              <a:ext uri="{FF2B5EF4-FFF2-40B4-BE49-F238E27FC236}">
                <a16:creationId xmlns:a16="http://schemas.microsoft.com/office/drawing/2014/main" id="{D8E7EA40-D79D-40B9-B806-DFE8E2A91B50}"/>
              </a:ext>
            </a:extLst>
          </p:cNvPr>
          <p:cNvSpPr txBox="1"/>
          <p:nvPr/>
        </p:nvSpPr>
        <p:spPr>
          <a:xfrm>
            <a:off x="2562047" y="6315725"/>
            <a:ext cx="842513" cy="276999"/>
          </a:xfrm>
          <a:prstGeom prst="rect">
            <a:avLst/>
          </a:prstGeom>
          <a:noFill/>
        </p:spPr>
        <p:txBody>
          <a:bodyPr wrap="square">
            <a:spAutoFit/>
          </a:bodyPr>
          <a:lstStyle/>
          <a:p>
            <a:r>
              <a:rPr lang="ja-JP" altLang="en-US" sz="1200" kern="100" dirty="0">
                <a:latin typeface="BIZ UDPゴシック" panose="020B0400000000000000" pitchFamily="50" charset="-128"/>
                <a:ea typeface="BIZ UDPゴシック" panose="020B0400000000000000" pitchFamily="50" charset="-128"/>
              </a:rPr>
              <a:t>避難者</a:t>
            </a:r>
            <a:endParaRPr lang="ja-JP" altLang="en-US" sz="1200" dirty="0"/>
          </a:p>
        </p:txBody>
      </p:sp>
      <p:pic>
        <p:nvPicPr>
          <p:cNvPr id="61" name="Picture 10" descr="監視カメラ・防犯カメラのイラスト">
            <a:extLst>
              <a:ext uri="{FF2B5EF4-FFF2-40B4-BE49-F238E27FC236}">
                <a16:creationId xmlns:a16="http://schemas.microsoft.com/office/drawing/2014/main" id="{4512A485-2C3E-4A02-B49C-D2DBCEB5B6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88190" y="3584208"/>
            <a:ext cx="313847" cy="313847"/>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介護施設の送迎のイラスト">
            <a:extLst>
              <a:ext uri="{FF2B5EF4-FFF2-40B4-BE49-F238E27FC236}">
                <a16:creationId xmlns:a16="http://schemas.microsoft.com/office/drawing/2014/main" id="{8CC7F364-BEBD-46F3-B62E-8238B6F908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69375" y="5169878"/>
            <a:ext cx="1338060" cy="909881"/>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直線コネクタ 62">
            <a:extLst>
              <a:ext uri="{FF2B5EF4-FFF2-40B4-BE49-F238E27FC236}">
                <a16:creationId xmlns:a16="http://schemas.microsoft.com/office/drawing/2014/main" id="{2910507C-11E2-45AB-9BD5-3649D2CA248B}"/>
              </a:ext>
            </a:extLst>
          </p:cNvPr>
          <p:cNvCxnSpPr>
            <a:cxnSpLocks/>
          </p:cNvCxnSpPr>
          <p:nvPr/>
        </p:nvCxnSpPr>
        <p:spPr>
          <a:xfrm flipV="1">
            <a:off x="9264352" y="4305197"/>
            <a:ext cx="0" cy="86468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3" name="四角形: 角を丸くする 12">
            <a:extLst>
              <a:ext uri="{FF2B5EF4-FFF2-40B4-BE49-F238E27FC236}">
                <a16:creationId xmlns:a16="http://schemas.microsoft.com/office/drawing/2014/main" id="{3183098A-12B2-4EC6-99C0-8A36406DCE25}"/>
              </a:ext>
            </a:extLst>
          </p:cNvPr>
          <p:cNvSpPr/>
          <p:nvPr/>
        </p:nvSpPr>
        <p:spPr>
          <a:xfrm>
            <a:off x="1846731" y="4557439"/>
            <a:ext cx="8498539" cy="26161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都市</a:t>
            </a:r>
            <a:r>
              <a:rPr kumimoji="1" lang="en-US" altLang="ja-JP" sz="1200" dirty="0">
                <a:solidFill>
                  <a:schemeClr val="bg1"/>
                </a:solidFill>
              </a:rPr>
              <a:t>OS</a:t>
            </a:r>
            <a:endParaRPr kumimoji="1" lang="ja-JP" altLang="en-US" dirty="0">
              <a:solidFill>
                <a:schemeClr val="bg1"/>
              </a:solidFill>
            </a:endParaRPr>
          </a:p>
        </p:txBody>
      </p:sp>
      <p:pic>
        <p:nvPicPr>
          <p:cNvPr id="7186" name="Picture 18" descr="避難する人と避難誘導する人のイラスト">
            <a:extLst>
              <a:ext uri="{FF2B5EF4-FFF2-40B4-BE49-F238E27FC236}">
                <a16:creationId xmlns:a16="http://schemas.microsoft.com/office/drawing/2014/main" id="{CDB5404D-C256-4153-8355-4C52A5D1383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0029" y="4912862"/>
            <a:ext cx="1913453" cy="1576685"/>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a:extLst>
              <a:ext uri="{FF2B5EF4-FFF2-40B4-BE49-F238E27FC236}">
                <a16:creationId xmlns:a16="http://schemas.microsoft.com/office/drawing/2014/main" id="{EA439D45-1DEB-48CC-A55D-6F2AECAA0628}"/>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47" name="タイトル 2">
            <a:extLst>
              <a:ext uri="{FF2B5EF4-FFF2-40B4-BE49-F238E27FC236}">
                <a16:creationId xmlns:a16="http://schemas.microsoft.com/office/drawing/2014/main" id="{7B47C143-3141-4D62-A891-C87617E01556}"/>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416889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14327C4-5829-4DF6-8759-0C116D89A3B0}"/>
              </a:ext>
            </a:extLst>
          </p:cNvPr>
          <p:cNvSpPr txBox="1"/>
          <p:nvPr/>
        </p:nvSpPr>
        <p:spPr>
          <a:xfrm>
            <a:off x="721217" y="1005154"/>
            <a:ext cx="10315977" cy="4247317"/>
          </a:xfrm>
          <a:prstGeom prst="rect">
            <a:avLst/>
          </a:prstGeom>
          <a:solidFill>
            <a:schemeClr val="bg1">
              <a:lumMod val="95000"/>
            </a:schemeClr>
          </a:solidFill>
        </p:spPr>
        <p:txBody>
          <a:bodyPr wrap="square">
            <a:spAutoFit/>
          </a:bodyPr>
          <a:lstStyle/>
          <a:p>
            <a:pPr algn="l"/>
            <a:r>
              <a:rPr lang="ja-JP" altLang="en-US" sz="1800" b="0" i="0" dirty="0">
                <a:solidFill>
                  <a:srgbClr val="333333"/>
                </a:solidFill>
                <a:effectLst/>
                <a:latin typeface="Lato"/>
              </a:rPr>
              <a:t>防災　</a:t>
            </a:r>
            <a:r>
              <a:rPr lang="ja-JP" altLang="en-US" sz="1200" b="0" i="1" dirty="0">
                <a:solidFill>
                  <a:srgbClr val="333333"/>
                </a:solidFill>
                <a:effectLst/>
                <a:latin typeface="Lato"/>
              </a:rPr>
              <a:t>（これまでのキーワード）</a:t>
            </a:r>
            <a:endParaRPr lang="en-US" altLang="ja-JP" sz="1200" b="0" i="1" dirty="0">
              <a:solidFill>
                <a:srgbClr val="333333"/>
              </a:solidFill>
              <a:effectLst/>
              <a:latin typeface="Lato"/>
            </a:endParaRPr>
          </a:p>
          <a:p>
            <a:pPr algn="l"/>
            <a:r>
              <a:rPr lang="ja-JP" altLang="en-US" sz="1800" b="0" i="0" dirty="0">
                <a:solidFill>
                  <a:srgbClr val="333333"/>
                </a:solidFill>
                <a:effectLst/>
                <a:latin typeface="Lato"/>
              </a:rPr>
              <a:t>　　　住民自身の防災意識の向上</a:t>
            </a:r>
            <a:endParaRPr lang="en-US" altLang="ja-JP" sz="1800" b="0" i="0" dirty="0">
              <a:solidFill>
                <a:srgbClr val="333333"/>
              </a:solidFill>
              <a:effectLst/>
              <a:latin typeface="Lato"/>
            </a:endParaRPr>
          </a:p>
          <a:p>
            <a:pPr algn="l"/>
            <a:r>
              <a:rPr lang="ja-JP" altLang="en-US" dirty="0">
                <a:solidFill>
                  <a:srgbClr val="333333"/>
                </a:solidFill>
                <a:latin typeface="Lato"/>
              </a:rPr>
              <a:t>　　　　  災害情報を自ら確認し避難判断　→</a:t>
            </a:r>
            <a:r>
              <a:rPr lang="en-US" altLang="ja-JP" dirty="0">
                <a:solidFill>
                  <a:srgbClr val="333333"/>
                </a:solidFill>
                <a:latin typeface="Lato"/>
              </a:rPr>
              <a:t>TV</a:t>
            </a:r>
            <a:r>
              <a:rPr lang="ja-JP" altLang="en-US" dirty="0" err="1">
                <a:solidFill>
                  <a:srgbClr val="333333"/>
                </a:solidFill>
                <a:latin typeface="Lato"/>
              </a:rPr>
              <a:t>、</a:t>
            </a:r>
            <a:r>
              <a:rPr lang="ja-JP" altLang="en-US" dirty="0">
                <a:solidFill>
                  <a:srgbClr val="333333"/>
                </a:solidFill>
                <a:latin typeface="Lato"/>
              </a:rPr>
              <a:t>ラジオ、防災無線、</a:t>
            </a:r>
            <a:r>
              <a:rPr lang="ja-JP" altLang="en-US" u="sng" dirty="0">
                <a:latin typeface="Lato"/>
              </a:rPr>
              <a:t>スマホ</a:t>
            </a:r>
            <a:r>
              <a:rPr lang="ja-JP" altLang="en-US" dirty="0">
                <a:solidFill>
                  <a:srgbClr val="333333"/>
                </a:solidFill>
                <a:latin typeface="Lato"/>
              </a:rPr>
              <a:t>　・・</a:t>
            </a:r>
            <a:endParaRPr lang="en-US" altLang="ja-JP" dirty="0">
              <a:solidFill>
                <a:srgbClr val="333333"/>
              </a:solidFill>
              <a:latin typeface="Lato"/>
            </a:endParaRPr>
          </a:p>
          <a:p>
            <a:pPr algn="l"/>
            <a:r>
              <a:rPr lang="ja-JP" altLang="en-US" b="0" i="0" dirty="0">
                <a:solidFill>
                  <a:srgbClr val="333333"/>
                </a:solidFill>
                <a:effectLst/>
                <a:latin typeface="Lato"/>
              </a:rPr>
              <a:t>　　　　  避難所への移動　→安全なルート判断できるツール</a:t>
            </a:r>
            <a:endParaRPr lang="en-US" altLang="ja-JP" b="0" i="0" dirty="0">
              <a:solidFill>
                <a:srgbClr val="333333"/>
              </a:solidFill>
              <a:effectLst/>
              <a:latin typeface="Lato"/>
            </a:endParaRPr>
          </a:p>
          <a:p>
            <a:pPr algn="l"/>
            <a:endParaRPr lang="en-US" altLang="ja-JP" b="0" i="0" dirty="0">
              <a:solidFill>
                <a:srgbClr val="333333"/>
              </a:solidFill>
              <a:effectLst/>
              <a:latin typeface="Lato"/>
            </a:endParaRPr>
          </a:p>
          <a:p>
            <a:pPr algn="l"/>
            <a:r>
              <a:rPr lang="ja-JP" altLang="en-US" dirty="0">
                <a:solidFill>
                  <a:srgbClr val="333333"/>
                </a:solidFill>
                <a:latin typeface="Lato"/>
              </a:rPr>
              <a:t>　　　自治体の災害対策　（府とのシステム連携必須）</a:t>
            </a:r>
            <a:endParaRPr lang="en-US" altLang="ja-JP" dirty="0">
              <a:solidFill>
                <a:srgbClr val="333333"/>
              </a:solidFill>
              <a:latin typeface="Lato"/>
            </a:endParaRPr>
          </a:p>
          <a:p>
            <a:pPr algn="l"/>
            <a:r>
              <a:rPr lang="ja-JP" altLang="en-US" dirty="0">
                <a:solidFill>
                  <a:srgbClr val="333333"/>
                </a:solidFill>
                <a:latin typeface="Lato"/>
              </a:rPr>
              <a:t>　　　　河川・土砂崩れなど状況把握　→監視カメラ　夜間での視認精度　推移把握</a:t>
            </a:r>
            <a:endParaRPr lang="en-US" altLang="ja-JP" dirty="0">
              <a:solidFill>
                <a:srgbClr val="333333"/>
              </a:solidFill>
              <a:latin typeface="Lato"/>
            </a:endParaRPr>
          </a:p>
          <a:p>
            <a:pPr algn="l"/>
            <a:r>
              <a:rPr lang="ja-JP" altLang="en-US" b="0" i="0" dirty="0">
                <a:solidFill>
                  <a:srgbClr val="333333"/>
                </a:solidFill>
                <a:effectLst/>
                <a:latin typeface="Lato"/>
              </a:rPr>
              <a:t>　　　　コロナ禍での避難所運営　→密にならない　要配慮者受け入れ対応</a:t>
            </a:r>
            <a:endParaRPr lang="en-US" altLang="ja-JP" b="0" i="0" dirty="0">
              <a:solidFill>
                <a:srgbClr val="333333"/>
              </a:solidFill>
              <a:effectLst/>
              <a:latin typeface="Lato"/>
            </a:endParaRPr>
          </a:p>
          <a:p>
            <a:pPr algn="l"/>
            <a:r>
              <a:rPr lang="ja-JP" altLang="en-US" dirty="0">
                <a:solidFill>
                  <a:srgbClr val="333333"/>
                </a:solidFill>
                <a:latin typeface="Lato"/>
              </a:rPr>
              <a:t>　　　　避難困難者への支援　→支援者の確保・事前の連携体制構築</a:t>
            </a:r>
            <a:endParaRPr lang="en-US" altLang="ja-JP" dirty="0">
              <a:solidFill>
                <a:srgbClr val="333333"/>
              </a:solidFill>
              <a:latin typeface="Lato"/>
            </a:endParaRPr>
          </a:p>
          <a:p>
            <a:pPr algn="l"/>
            <a:endParaRPr lang="en-US" altLang="ja-JP" b="0" i="0" dirty="0">
              <a:solidFill>
                <a:srgbClr val="333333"/>
              </a:solidFill>
              <a:effectLst/>
              <a:latin typeface="Lato"/>
            </a:endParaRPr>
          </a:p>
          <a:p>
            <a:pPr algn="l"/>
            <a:r>
              <a:rPr lang="ja-JP" altLang="en-US" dirty="0">
                <a:solidFill>
                  <a:srgbClr val="333333"/>
                </a:solidFill>
                <a:latin typeface="Lato"/>
              </a:rPr>
              <a:t>豊能町の優先課題を改めて確認し対策を検討する。</a:t>
            </a:r>
            <a:endParaRPr lang="en-US" altLang="ja-JP" dirty="0">
              <a:solidFill>
                <a:srgbClr val="333333"/>
              </a:solidFill>
              <a:latin typeface="Lato"/>
            </a:endParaRPr>
          </a:p>
          <a:p>
            <a:pPr algn="l"/>
            <a:endParaRPr lang="en-US" altLang="ja-JP" b="0" i="0" dirty="0">
              <a:solidFill>
                <a:srgbClr val="333333"/>
              </a:solidFill>
              <a:effectLst/>
              <a:latin typeface="Lato"/>
            </a:endParaRPr>
          </a:p>
          <a:p>
            <a:pPr algn="l"/>
            <a:r>
              <a:rPr lang="ja-JP" altLang="en-US" sz="1400" dirty="0">
                <a:solidFill>
                  <a:srgbClr val="333333"/>
                </a:solidFill>
                <a:latin typeface="Lato"/>
              </a:rPr>
              <a:t>＊三井住友海上　災害時ナビ：災害通知機能・ルート案内あり（ただしリアルタイムの安全ルート表示はなし）</a:t>
            </a:r>
            <a:endParaRPr lang="en-US" altLang="ja-JP" sz="1400" b="0" i="0" dirty="0">
              <a:solidFill>
                <a:srgbClr val="333333"/>
              </a:solidFill>
              <a:effectLst/>
              <a:latin typeface="Lato"/>
            </a:endParaRPr>
          </a:p>
          <a:p>
            <a:pPr algn="l"/>
            <a:endParaRPr lang="en-US" altLang="ja-JP" b="0" i="0" dirty="0">
              <a:solidFill>
                <a:srgbClr val="333333"/>
              </a:solidFill>
              <a:effectLst/>
              <a:latin typeface="Lato"/>
            </a:endParaRPr>
          </a:p>
          <a:p>
            <a:pPr algn="l"/>
            <a:r>
              <a:rPr lang="ja-JP" altLang="en-US" dirty="0">
                <a:solidFill>
                  <a:srgbClr val="333333"/>
                </a:solidFill>
                <a:latin typeface="Lato"/>
              </a:rPr>
              <a:t>　　　</a:t>
            </a:r>
            <a:endParaRPr lang="en-US" altLang="ja-JP" b="1" i="0" dirty="0">
              <a:solidFill>
                <a:srgbClr val="333333"/>
              </a:solidFill>
              <a:effectLst/>
              <a:latin typeface="Lato"/>
            </a:endParaRPr>
          </a:p>
        </p:txBody>
      </p:sp>
    </p:spTree>
    <p:extLst>
      <p:ext uri="{BB962C8B-B14F-4D97-AF65-F5344CB8AC3E}">
        <p14:creationId xmlns:p14="http://schemas.microsoft.com/office/powerpoint/2010/main" val="1122886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4FFC0C59-5153-4A0E-8C5E-FBE625359EA6}"/>
              </a:ext>
            </a:extLst>
          </p:cNvPr>
          <p:cNvSpPr/>
          <p:nvPr/>
        </p:nvSpPr>
        <p:spPr>
          <a:xfrm>
            <a:off x="1860142" y="4988540"/>
            <a:ext cx="6543446" cy="1260154"/>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1" y="1308884"/>
            <a:ext cx="8784978" cy="2123658"/>
          </a:xfrm>
          <a:prstGeom prst="rect">
            <a:avLst/>
          </a:prstGeom>
        </p:spPr>
        <p:txBody>
          <a:bodyPr wrap="square">
            <a:spAutoFit/>
          </a:bodyPr>
          <a:lstStyle/>
          <a:p>
            <a:pPr marR="44450" indent="127000">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１</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３</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デジタルインフラによる</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IT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弱者の解消環境整備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デジタルインフラ環境を整備するとともにデジタルデバイドに陥ることのないまちづくりを進める。</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誰一人取り残されない為の</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IT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活用講習会も行います。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（ソフトウェア）</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デジタルデバイド教育で、スマホ含めたデジタルツールの使い方の講習（</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NTT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ドコモ）</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スマートシティサービスの使い方の講習（サービス提供事業者）</a:t>
            </a: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err="1">
                <a:latin typeface="BIZ UDPゴシック" panose="020B0400000000000000" pitchFamily="50" charset="-128"/>
                <a:ea typeface="BIZ UDPゴシック" panose="020B0400000000000000" pitchFamily="50" charset="-128"/>
                <a:cs typeface="Meiryo UI" panose="020B0604030504040204" pitchFamily="50" charset="-128"/>
              </a:rPr>
              <a:t>NoCode</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でデータ利活用したサービスの開発講習（</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OZ1/</a:t>
            </a:r>
            <a:r>
              <a:rPr lang="en-US" altLang="ja-JP" sz="1100" kern="100" dirty="0" err="1">
                <a:latin typeface="BIZ UDPゴシック" panose="020B0400000000000000" pitchFamily="50" charset="-128"/>
                <a:ea typeface="BIZ UDPゴシック" panose="020B0400000000000000" pitchFamily="50" charset="-128"/>
                <a:cs typeface="Meiryo UI" panose="020B0604030504040204" pitchFamily="50" charset="-128"/>
              </a:rPr>
              <a:t>NoCode</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Japan</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（ハードウェア）</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まち活とよのリビングラボの施設を利用して各種講習会</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無料</a:t>
            </a:r>
            <a:r>
              <a:rPr lang="en-US" altLang="ja-JP" sz="1100" kern="100" dirty="0" err="1">
                <a:latin typeface="BIZ UDPゴシック" panose="020B0400000000000000" pitchFamily="50" charset="-128"/>
                <a:ea typeface="BIZ UDPゴシック" panose="020B0400000000000000" pitchFamily="50" charset="-128"/>
                <a:cs typeface="Meiryo UI" panose="020B0604030504040204" pitchFamily="50" charset="-128"/>
              </a:rPr>
              <a:t>WiFi</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の提供</a:t>
            </a:r>
          </a:p>
        </p:txBody>
      </p:sp>
      <p:pic>
        <p:nvPicPr>
          <p:cNvPr id="8194" name="Picture 2" descr="パソコンが怖い高齢者のイラスト">
            <a:extLst>
              <a:ext uri="{FF2B5EF4-FFF2-40B4-BE49-F238E27FC236}">
                <a16:creationId xmlns:a16="http://schemas.microsoft.com/office/drawing/2014/main" id="{7733B1B8-7AA9-41A1-A8A8-8ABB6E6DFC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264" y="5112787"/>
            <a:ext cx="9863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タブレット型PCを使う女性のイラスト">
            <a:extLst>
              <a:ext uri="{FF2B5EF4-FFF2-40B4-BE49-F238E27FC236}">
                <a16:creationId xmlns:a16="http://schemas.microsoft.com/office/drawing/2014/main" id="{5D78984F-6CE4-4984-BA68-FB4DE3A036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3219" y="5159048"/>
            <a:ext cx="676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パソコンのマニュアルを読む女性のイラスト">
            <a:extLst>
              <a:ext uri="{FF2B5EF4-FFF2-40B4-BE49-F238E27FC236}">
                <a16:creationId xmlns:a16="http://schemas.microsoft.com/office/drawing/2014/main" id="{5DA00298-7DC8-4CF5-BD1C-E96457AE2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406" y="511278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スマートフォンを使う子供のイラスト">
            <a:extLst>
              <a:ext uri="{FF2B5EF4-FFF2-40B4-BE49-F238E27FC236}">
                <a16:creationId xmlns:a16="http://schemas.microsoft.com/office/drawing/2014/main" id="{55574AC3-A3FC-4FFB-887B-4E29FA9E17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4249" y="5112787"/>
            <a:ext cx="67725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70EDFC1-3C2D-48DF-8829-706791293AE1}"/>
              </a:ext>
            </a:extLst>
          </p:cNvPr>
          <p:cNvSpPr txBox="1"/>
          <p:nvPr/>
        </p:nvSpPr>
        <p:spPr>
          <a:xfrm>
            <a:off x="2337661" y="6032322"/>
            <a:ext cx="1814123" cy="461665"/>
          </a:xfrm>
          <a:prstGeom prst="rect">
            <a:avLst/>
          </a:prstGeom>
          <a:noFill/>
        </p:spPr>
        <p:txBody>
          <a:bodyPr wrap="square">
            <a:spAutoFit/>
          </a:bodyPr>
          <a:lstStyle/>
          <a:p>
            <a:pPr algn="ctr"/>
            <a:r>
              <a:rPr lang="en-US" altLang="ja-JP" sz="1200" kern="100" dirty="0">
                <a:latin typeface="BIZ UDPゴシック" panose="020B0400000000000000" pitchFamily="50" charset="-128"/>
                <a:ea typeface="BIZ UDPゴシック" panose="020B0400000000000000" pitchFamily="50" charset="-128"/>
              </a:rPr>
              <a:t>IT</a:t>
            </a:r>
            <a:r>
              <a:rPr lang="ja-JP" altLang="en-US" sz="1200" kern="100" dirty="0">
                <a:latin typeface="BIZ UDPゴシック" panose="020B0400000000000000" pitchFamily="50" charset="-128"/>
                <a:ea typeface="BIZ UDPゴシック" panose="020B0400000000000000" pitchFamily="50" charset="-128"/>
              </a:rPr>
              <a:t>弱者向け</a:t>
            </a:r>
            <a:endParaRPr lang="en-US" altLang="ja-JP" sz="1200" kern="1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デジタルデバイド講習</a:t>
            </a:r>
          </a:p>
        </p:txBody>
      </p:sp>
      <p:pic>
        <p:nvPicPr>
          <p:cNvPr id="19" name="図 18">
            <a:extLst>
              <a:ext uri="{FF2B5EF4-FFF2-40B4-BE49-F238E27FC236}">
                <a16:creationId xmlns:a16="http://schemas.microsoft.com/office/drawing/2014/main" id="{EB86E161-0CBE-4210-BFE7-FDBB6437F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946" y="3729678"/>
            <a:ext cx="1379981" cy="1033653"/>
          </a:xfrm>
          <a:prstGeom prst="rect">
            <a:avLst/>
          </a:prstGeom>
        </p:spPr>
      </p:pic>
      <p:sp>
        <p:nvSpPr>
          <p:cNvPr id="20" name="正方形/長方形 19">
            <a:extLst>
              <a:ext uri="{FF2B5EF4-FFF2-40B4-BE49-F238E27FC236}">
                <a16:creationId xmlns:a16="http://schemas.microsoft.com/office/drawing/2014/main" id="{20715947-F311-4BFE-8373-8FC0276B0A9E}"/>
              </a:ext>
            </a:extLst>
          </p:cNvPr>
          <p:cNvSpPr/>
          <p:nvPr/>
        </p:nvSpPr>
        <p:spPr>
          <a:xfrm>
            <a:off x="4264937" y="3658654"/>
            <a:ext cx="1512168" cy="1196269"/>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F594FD51-AA27-402C-92E2-C67951EAD8E4}"/>
              </a:ext>
            </a:extLst>
          </p:cNvPr>
          <p:cNvSpPr txBox="1"/>
          <p:nvPr/>
        </p:nvSpPr>
        <p:spPr>
          <a:xfrm>
            <a:off x="4350138" y="4871168"/>
            <a:ext cx="1354858"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リビングラボ利用</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BCA3F390-39D5-498A-8DC8-28A6710D698C}"/>
              </a:ext>
            </a:extLst>
          </p:cNvPr>
          <p:cNvSpPr/>
          <p:nvPr/>
        </p:nvSpPr>
        <p:spPr>
          <a:xfrm>
            <a:off x="6670643" y="3791589"/>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各サービスデータ</a:t>
            </a:r>
          </a:p>
        </p:txBody>
      </p:sp>
      <p:sp>
        <p:nvSpPr>
          <p:cNvPr id="23" name="楕円 22">
            <a:extLst>
              <a:ext uri="{FF2B5EF4-FFF2-40B4-BE49-F238E27FC236}">
                <a16:creationId xmlns:a16="http://schemas.microsoft.com/office/drawing/2014/main" id="{732ABC88-B0D5-4766-A666-8BCA169A59D7}"/>
              </a:ext>
            </a:extLst>
          </p:cNvPr>
          <p:cNvSpPr/>
          <p:nvPr/>
        </p:nvSpPr>
        <p:spPr>
          <a:xfrm>
            <a:off x="7899415" y="3155566"/>
            <a:ext cx="847450" cy="41490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BIZ UDPゴシック" panose="020B0400000000000000" pitchFamily="50" charset="-128"/>
                <a:ea typeface="BIZ UDPゴシック" panose="020B0400000000000000" pitchFamily="50" charset="-128"/>
              </a:rPr>
              <a:t>BWA</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8202" name="Picture 10" descr="住宅街のイラスト（背景素材）">
            <a:extLst>
              <a:ext uri="{FF2B5EF4-FFF2-40B4-BE49-F238E27FC236}">
                <a16:creationId xmlns:a16="http://schemas.microsoft.com/office/drawing/2014/main" id="{21419C34-DFBB-4E60-AFDB-E8F457F2A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2549" y="3861048"/>
            <a:ext cx="1708495" cy="96245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コネクタ 2">
            <a:extLst>
              <a:ext uri="{FF2B5EF4-FFF2-40B4-BE49-F238E27FC236}">
                <a16:creationId xmlns:a16="http://schemas.microsoft.com/office/drawing/2014/main" id="{55A005BA-F536-45E8-B248-95DE662073C7}"/>
              </a:ext>
            </a:extLst>
          </p:cNvPr>
          <p:cNvCxnSpPr>
            <a:cxnSpLocks/>
            <a:stCxn id="23" idx="5"/>
            <a:endCxn id="8202" idx="0"/>
          </p:cNvCxnSpPr>
          <p:nvPr/>
        </p:nvCxnSpPr>
        <p:spPr>
          <a:xfrm>
            <a:off x="8622760" y="3509712"/>
            <a:ext cx="784037" cy="351336"/>
          </a:xfrm>
          <a:prstGeom prst="line">
            <a:avLst/>
          </a:prstGeom>
          <a:ln w="19050"/>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33C213E1-8023-46DE-9551-6B59BFD05552}"/>
              </a:ext>
            </a:extLst>
          </p:cNvPr>
          <p:cNvSpPr txBox="1"/>
          <p:nvPr/>
        </p:nvSpPr>
        <p:spPr>
          <a:xfrm>
            <a:off x="8560220" y="4835410"/>
            <a:ext cx="1771639" cy="430887"/>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ネットワークのない家庭に</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インターネット環境提供</a:t>
            </a:r>
          </a:p>
        </p:txBody>
      </p:sp>
      <p:pic>
        <p:nvPicPr>
          <p:cNvPr id="8204" name="Picture 12" descr="プログラミングをする人のイラスト（女性）">
            <a:extLst>
              <a:ext uri="{FF2B5EF4-FFF2-40B4-BE49-F238E27FC236}">
                <a16:creationId xmlns:a16="http://schemas.microsoft.com/office/drawing/2014/main" id="{235502C4-2E73-45F0-9442-0DF216F335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4493" y="5141160"/>
            <a:ext cx="1024923" cy="93268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E69E03F7-5107-4C11-AE6E-A2447A94E524}"/>
              </a:ext>
            </a:extLst>
          </p:cNvPr>
          <p:cNvCxnSpPr>
            <a:stCxn id="22" idx="2"/>
            <a:endCxn id="8204" idx="0"/>
          </p:cNvCxnSpPr>
          <p:nvPr/>
        </p:nvCxnSpPr>
        <p:spPr>
          <a:xfrm flipH="1">
            <a:off x="7386955" y="4295646"/>
            <a:ext cx="3769" cy="845515"/>
          </a:xfrm>
          <a:prstGeom prst="line">
            <a:avLst/>
          </a:prstGeom>
          <a:ln w="19050"/>
        </p:spPr>
        <p:style>
          <a:lnRef idx="1">
            <a:schemeClr val="dk1"/>
          </a:lnRef>
          <a:fillRef idx="0">
            <a:schemeClr val="dk1"/>
          </a:fillRef>
          <a:effectRef idx="0">
            <a:schemeClr val="dk1"/>
          </a:effectRef>
          <a:fontRef idx="minor">
            <a:schemeClr val="tx1"/>
          </a:fontRef>
        </p:style>
      </p:cxnSp>
      <p:sp>
        <p:nvSpPr>
          <p:cNvPr id="16" name="四角形: 角を丸くする 15">
            <a:extLst>
              <a:ext uri="{FF2B5EF4-FFF2-40B4-BE49-F238E27FC236}">
                <a16:creationId xmlns:a16="http://schemas.microsoft.com/office/drawing/2014/main" id="{AD483362-40A9-4B5E-9490-ECD54BF6AB06}"/>
              </a:ext>
            </a:extLst>
          </p:cNvPr>
          <p:cNvSpPr/>
          <p:nvPr/>
        </p:nvSpPr>
        <p:spPr>
          <a:xfrm>
            <a:off x="6603825" y="4496151"/>
            <a:ext cx="1506978" cy="27343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cxnSp>
        <p:nvCxnSpPr>
          <p:cNvPr id="35" name="直線コネクタ 34">
            <a:extLst>
              <a:ext uri="{FF2B5EF4-FFF2-40B4-BE49-F238E27FC236}">
                <a16:creationId xmlns:a16="http://schemas.microsoft.com/office/drawing/2014/main" id="{B44DF369-8CCD-4FBD-8970-E4E70D35BEDF}"/>
              </a:ext>
            </a:extLst>
          </p:cNvPr>
          <p:cNvCxnSpPr>
            <a:cxnSpLocks/>
            <a:stCxn id="23" idx="3"/>
            <a:endCxn id="22" idx="0"/>
          </p:cNvCxnSpPr>
          <p:nvPr/>
        </p:nvCxnSpPr>
        <p:spPr>
          <a:xfrm flipH="1">
            <a:off x="7390723" y="3509713"/>
            <a:ext cx="632798" cy="281877"/>
          </a:xfrm>
          <a:prstGeom prst="line">
            <a:avLst/>
          </a:prstGeom>
          <a:ln w="19050"/>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7E1169D5-B122-4E92-BFA7-7E463543F55A}"/>
              </a:ext>
            </a:extLst>
          </p:cNvPr>
          <p:cNvSpPr txBox="1"/>
          <p:nvPr/>
        </p:nvSpPr>
        <p:spPr>
          <a:xfrm>
            <a:off x="6743759" y="6017862"/>
            <a:ext cx="1582484" cy="461665"/>
          </a:xfrm>
          <a:prstGeom prst="rect">
            <a:avLst/>
          </a:prstGeom>
          <a:noFill/>
        </p:spPr>
        <p:txBody>
          <a:bodyPr wrap="none" rtlCol="0">
            <a:spAutoFit/>
          </a:bodyPr>
          <a:lstStyle/>
          <a:p>
            <a:r>
              <a:rPr kumimoji="1" lang="en-US" altLang="ja-JP" sz="1200" dirty="0" err="1">
                <a:latin typeface="BIZ UDPゴシック" panose="020B0400000000000000" pitchFamily="50" charset="-128"/>
                <a:ea typeface="BIZ UDPゴシック" panose="020B0400000000000000" pitchFamily="50" charset="-128"/>
              </a:rPr>
              <a:t>NoCode</a:t>
            </a:r>
            <a:r>
              <a:rPr kumimoji="1" lang="ja-JP" altLang="en-US" sz="1200" dirty="0">
                <a:latin typeface="BIZ UDPゴシック" panose="020B0400000000000000" pitchFamily="50" charset="-128"/>
                <a:ea typeface="BIZ UDPゴシック" panose="020B0400000000000000" pitchFamily="50" charset="-128"/>
              </a:rPr>
              <a:t>プログラム</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アプリ開発講習</a:t>
            </a:r>
          </a:p>
        </p:txBody>
      </p:sp>
      <p:cxnSp>
        <p:nvCxnSpPr>
          <p:cNvPr id="15" name="直線矢印コネクタ 14">
            <a:extLst>
              <a:ext uri="{FF2B5EF4-FFF2-40B4-BE49-F238E27FC236}">
                <a16:creationId xmlns:a16="http://schemas.microsoft.com/office/drawing/2014/main" id="{266A1D95-8AEA-4F89-BC06-A3C844FF88FE}"/>
              </a:ext>
            </a:extLst>
          </p:cNvPr>
          <p:cNvCxnSpPr>
            <a:cxnSpLocks/>
            <a:stCxn id="8196" idx="1"/>
          </p:cNvCxnSpPr>
          <p:nvPr/>
        </p:nvCxnSpPr>
        <p:spPr>
          <a:xfrm flipH="1">
            <a:off x="4701499" y="5609049"/>
            <a:ext cx="861720" cy="80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89799E98-E4AF-4763-BC87-BC4DDD35B3CD}"/>
              </a:ext>
            </a:extLst>
          </p:cNvPr>
          <p:cNvCxnSpPr>
            <a:cxnSpLocks/>
            <a:stCxn id="8196" idx="3"/>
            <a:endCxn id="8204" idx="1"/>
          </p:cNvCxnSpPr>
          <p:nvPr/>
        </p:nvCxnSpPr>
        <p:spPr>
          <a:xfrm flipV="1">
            <a:off x="6239220" y="5607500"/>
            <a:ext cx="635273" cy="15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C308F57E-15E0-4337-9670-8D7B91F9D5CB}"/>
              </a:ext>
            </a:extLst>
          </p:cNvPr>
          <p:cNvSpPr txBox="1"/>
          <p:nvPr/>
        </p:nvSpPr>
        <p:spPr>
          <a:xfrm>
            <a:off x="5401478" y="6045532"/>
            <a:ext cx="971741" cy="461665"/>
          </a:xfrm>
          <a:prstGeom prst="rect">
            <a:avLst/>
          </a:prstGeom>
          <a:noFill/>
        </p:spPr>
        <p:txBody>
          <a:bodyPr wrap="none" rtlCol="0">
            <a:spAutoFit/>
          </a:bodyPr>
          <a:lstStyle/>
          <a:p>
            <a:pPr algn="ctr"/>
            <a:r>
              <a:rPr kumimoji="1" lang="en-US" altLang="ja-JP" sz="1200" dirty="0">
                <a:latin typeface="BIZ UDPゴシック" panose="020B0400000000000000" pitchFamily="50" charset="-128"/>
                <a:ea typeface="BIZ UDPゴシック" panose="020B0400000000000000" pitchFamily="50" charset="-128"/>
              </a:rPr>
              <a:t>IT</a:t>
            </a:r>
            <a:r>
              <a:rPr kumimoji="1" lang="ja-JP" altLang="en-US" sz="1200" dirty="0">
                <a:latin typeface="BIZ UDPゴシック" panose="020B0400000000000000" pitchFamily="50" charset="-128"/>
                <a:ea typeface="BIZ UDPゴシック" panose="020B0400000000000000" pitchFamily="50" charset="-128"/>
              </a:rPr>
              <a:t>活用人材</a:t>
            </a: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200" dirty="0">
                <a:latin typeface="BIZ UDPゴシック" panose="020B0400000000000000" pitchFamily="50" charset="-128"/>
                <a:ea typeface="BIZ UDPゴシック" panose="020B0400000000000000" pitchFamily="50" charset="-128"/>
              </a:rPr>
              <a:t>講習</a:t>
            </a:r>
          </a:p>
        </p:txBody>
      </p:sp>
      <p:sp>
        <p:nvSpPr>
          <p:cNvPr id="48" name="正方形/長方形 47">
            <a:extLst>
              <a:ext uri="{FF2B5EF4-FFF2-40B4-BE49-F238E27FC236}">
                <a16:creationId xmlns:a16="http://schemas.microsoft.com/office/drawing/2014/main" id="{BF96D4E9-8697-40DC-BECD-DAF343FE636B}"/>
              </a:ext>
            </a:extLst>
          </p:cNvPr>
          <p:cNvSpPr/>
          <p:nvPr/>
        </p:nvSpPr>
        <p:spPr>
          <a:xfrm>
            <a:off x="9149112" y="2608717"/>
            <a:ext cx="847450" cy="65822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9" name="Picture 2" descr="Miスマートバンド5">
            <a:extLst>
              <a:ext uri="{FF2B5EF4-FFF2-40B4-BE49-F238E27FC236}">
                <a16:creationId xmlns:a16="http://schemas.microsoft.com/office/drawing/2014/main" id="{7BFF00C7-7F24-4B4F-BC3D-F8E9D7E4852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6595" y="2670157"/>
            <a:ext cx="500675" cy="5006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監視カメラ・防犯カメラのイラスト">
            <a:extLst>
              <a:ext uri="{FF2B5EF4-FFF2-40B4-BE49-F238E27FC236}">
                <a16:creationId xmlns:a16="http://schemas.microsoft.com/office/drawing/2014/main" id="{EC664AAA-452F-42FF-AF28-3EC63A17DE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3236" y="2712784"/>
            <a:ext cx="313847" cy="313847"/>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直線コネクタ 50">
            <a:extLst>
              <a:ext uri="{FF2B5EF4-FFF2-40B4-BE49-F238E27FC236}">
                <a16:creationId xmlns:a16="http://schemas.microsoft.com/office/drawing/2014/main" id="{3C5A55E5-02D7-423F-88A4-756D9926E719}"/>
              </a:ext>
            </a:extLst>
          </p:cNvPr>
          <p:cNvCxnSpPr>
            <a:cxnSpLocks/>
            <a:stCxn id="23" idx="7"/>
            <a:endCxn id="48" idx="1"/>
          </p:cNvCxnSpPr>
          <p:nvPr/>
        </p:nvCxnSpPr>
        <p:spPr>
          <a:xfrm flipV="1">
            <a:off x="8622760" y="2937832"/>
            <a:ext cx="526353" cy="278497"/>
          </a:xfrm>
          <a:prstGeom prst="line">
            <a:avLst/>
          </a:prstGeom>
          <a:ln w="19050"/>
        </p:spPr>
        <p:style>
          <a:lnRef idx="1">
            <a:schemeClr val="dk1"/>
          </a:lnRef>
          <a:fillRef idx="0">
            <a:schemeClr val="dk1"/>
          </a:fillRef>
          <a:effectRef idx="0">
            <a:schemeClr val="dk1"/>
          </a:effectRef>
          <a:fontRef idx="minor">
            <a:schemeClr val="tx1"/>
          </a:fontRef>
        </p:style>
      </p:cxnSp>
      <p:sp>
        <p:nvSpPr>
          <p:cNvPr id="54" name="テキスト ボックス 53">
            <a:extLst>
              <a:ext uri="{FF2B5EF4-FFF2-40B4-BE49-F238E27FC236}">
                <a16:creationId xmlns:a16="http://schemas.microsoft.com/office/drawing/2014/main" id="{BC5115F9-8AC4-4FBB-93D4-5C5DA2D070AF}"/>
              </a:ext>
            </a:extLst>
          </p:cNvPr>
          <p:cNvSpPr txBox="1"/>
          <p:nvPr/>
        </p:nvSpPr>
        <p:spPr>
          <a:xfrm>
            <a:off x="9282906" y="2039272"/>
            <a:ext cx="713657" cy="600164"/>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カメラ</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センサー</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データ</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36" name="正方形/長方形 35">
            <a:extLst>
              <a:ext uri="{FF2B5EF4-FFF2-40B4-BE49-F238E27FC236}">
                <a16:creationId xmlns:a16="http://schemas.microsoft.com/office/drawing/2014/main" id="{4CCA6B54-B717-450C-8051-5B9EA7F085F7}"/>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37" name="タイトル 2">
            <a:extLst>
              <a:ext uri="{FF2B5EF4-FFF2-40B4-BE49-F238E27FC236}">
                <a16:creationId xmlns:a16="http://schemas.microsoft.com/office/drawing/2014/main" id="{92E9861F-AA22-4D37-8D35-408884CD7832}"/>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315225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16FE1B9-AA31-4AE3-84F2-8B6FD315443C}"/>
              </a:ext>
            </a:extLst>
          </p:cNvPr>
          <p:cNvSpPr txBox="1"/>
          <p:nvPr/>
        </p:nvSpPr>
        <p:spPr>
          <a:xfrm>
            <a:off x="243281" y="788565"/>
            <a:ext cx="10238700" cy="4216539"/>
          </a:xfrm>
          <a:prstGeom prst="rect">
            <a:avLst/>
          </a:prstGeom>
          <a:noFill/>
        </p:spPr>
        <p:txBody>
          <a:bodyPr wrap="none" rtlCol="0">
            <a:spAutoFit/>
          </a:bodyPr>
          <a:lstStyle/>
          <a:p>
            <a:r>
              <a:rPr kumimoji="1" lang="ja-JP" altLang="en-US" dirty="0"/>
              <a:t>リビングラボ活用</a:t>
            </a:r>
            <a:endParaRPr kumimoji="1" lang="en-US" altLang="ja-JP" dirty="0"/>
          </a:p>
          <a:p>
            <a:r>
              <a:rPr kumimoji="1" lang="ja-JP" altLang="en-US" sz="1400" dirty="0"/>
              <a:t>　方向性：　子育てに来た親に</a:t>
            </a:r>
            <a:r>
              <a:rPr kumimoji="1" lang="en-US" altLang="ja-JP" sz="1400" dirty="0" err="1"/>
              <a:t>NoCode</a:t>
            </a:r>
            <a:r>
              <a:rPr kumimoji="1" lang="ja-JP" altLang="en-US" sz="1400" dirty="0"/>
              <a:t>トレーニング</a:t>
            </a:r>
            <a:r>
              <a:rPr kumimoji="1" lang="en-US" altLang="ja-JP" sz="1400" dirty="0"/>
              <a:t>/</a:t>
            </a:r>
            <a:r>
              <a:rPr kumimoji="1" lang="ja-JP" altLang="en-US" sz="1400" dirty="0"/>
              <a:t>まずは親が</a:t>
            </a:r>
            <a:r>
              <a:rPr kumimoji="1" lang="en-US" altLang="ja-JP" sz="1400" dirty="0"/>
              <a:t>IT</a:t>
            </a:r>
            <a:r>
              <a:rPr kumimoji="1" lang="ja-JP" altLang="en-US" sz="1400" dirty="0"/>
              <a:t>の楽しさを学ぶ事から始め、子供への教育へ繋げていく</a:t>
            </a:r>
            <a:endParaRPr kumimoji="1" lang="en-US" altLang="ja-JP" sz="1400" dirty="0"/>
          </a:p>
          <a:p>
            <a:r>
              <a:rPr kumimoji="1" lang="ja-JP" altLang="en-US" sz="1400" dirty="0"/>
              <a:t>　対象者：　住民、役場職員も可能</a:t>
            </a:r>
            <a:endParaRPr kumimoji="1" lang="en-US" altLang="ja-JP" sz="1400" dirty="0"/>
          </a:p>
          <a:p>
            <a:r>
              <a:rPr kumimoji="1" lang="ja-JP" altLang="en-US" sz="1400" dirty="0"/>
              <a:t>　　１．参加者に子育てマッチングアプリの開発をトレーニング</a:t>
            </a:r>
            <a:br>
              <a:rPr kumimoji="1" lang="en-US" altLang="ja-JP" sz="1400" dirty="0"/>
            </a:br>
            <a:r>
              <a:rPr kumimoji="1" lang="ja-JP" altLang="en-US" sz="1400" dirty="0"/>
              <a:t>　　２．大阪市大の学生も参加（チーム編成して、地元課題をアプリ化する）</a:t>
            </a:r>
            <a:r>
              <a:rPr kumimoji="1" lang="en-US" altLang="ja-JP" sz="1400" dirty="0"/>
              <a:t>/</a:t>
            </a:r>
            <a:r>
              <a:rPr kumimoji="1" lang="ja-JP" altLang="en-US" sz="1400" dirty="0"/>
              <a:t>デジタルだけでなくオペレーションも考える</a:t>
            </a:r>
            <a:endParaRPr kumimoji="1" lang="en-US" altLang="ja-JP" sz="1400" dirty="0"/>
          </a:p>
          <a:p>
            <a:r>
              <a:rPr kumimoji="1" lang="ja-JP" altLang="en-US" sz="1400" dirty="0"/>
              <a:t>　　　　→阿多先生からも依頼あり。（大学生や参加者には起業についても江川レクチャーも検討）</a:t>
            </a:r>
            <a:endParaRPr kumimoji="1" lang="en-US" altLang="ja-JP" sz="1400" dirty="0"/>
          </a:p>
          <a:p>
            <a:r>
              <a:rPr kumimoji="1" lang="ja-JP" altLang="en-US" sz="1400" dirty="0"/>
              <a:t>　　３．見込みあるものには</a:t>
            </a:r>
            <a:r>
              <a:rPr kumimoji="1" lang="en-US" altLang="ja-JP" sz="1400" dirty="0"/>
              <a:t>VC</a:t>
            </a:r>
            <a:r>
              <a:rPr kumimoji="1" lang="ja-JP" altLang="en-US" sz="1400" dirty="0"/>
              <a:t>などから投資も行う。（日本クラウドファンディングに協力依頼中。個人投資家から注入）</a:t>
            </a:r>
            <a:endParaRPr kumimoji="1" lang="en-US" altLang="ja-JP" sz="1400" dirty="0"/>
          </a:p>
          <a:p>
            <a:endParaRPr kumimoji="1" lang="en-US" altLang="ja-JP" sz="1400" dirty="0"/>
          </a:p>
          <a:p>
            <a:r>
              <a:rPr kumimoji="1" lang="ja-JP" altLang="en-US" sz="1400" dirty="0"/>
              <a:t>　　４．職員も自分の業務を効率化できるかも考えてみる</a:t>
            </a:r>
            <a:endParaRPr kumimoji="1" lang="en-US" altLang="ja-JP" sz="1400" dirty="0"/>
          </a:p>
          <a:p>
            <a:endParaRPr kumimoji="1" lang="en-US" altLang="ja-JP" sz="1400" dirty="0"/>
          </a:p>
          <a:p>
            <a:r>
              <a:rPr kumimoji="1" lang="ja-JP" altLang="en-US" sz="1400" dirty="0"/>
              <a:t>　対応組織：　</a:t>
            </a:r>
            <a:r>
              <a:rPr kumimoji="1" lang="en-US" altLang="ja-JP" sz="1400" dirty="0"/>
              <a:t>OZ1</a:t>
            </a:r>
            <a:r>
              <a:rPr kumimoji="1" lang="ja-JP" altLang="en-US" sz="1400" dirty="0"/>
              <a:t>、</a:t>
            </a:r>
            <a:r>
              <a:rPr kumimoji="1" lang="en-US" altLang="ja-JP" sz="1400" dirty="0" err="1"/>
              <a:t>NoCodeJapan</a:t>
            </a:r>
            <a:r>
              <a:rPr kumimoji="1" lang="ja-JP" altLang="en-US" sz="1400" dirty="0"/>
              <a:t>、大阪市大、（日本クラウドファンディング→企業資金じゃない分自由が効く可能性高い）</a:t>
            </a:r>
            <a:endParaRPr kumimoji="1" lang="en-US" altLang="ja-JP" sz="1400" dirty="0"/>
          </a:p>
          <a:p>
            <a:r>
              <a:rPr kumimoji="1" lang="ja-JP" altLang="en-US" sz="1400" dirty="0"/>
              <a:t>　今後廃校跡地へシフトも検討（起業育成）</a:t>
            </a:r>
            <a:endParaRPr kumimoji="1" lang="en-US" altLang="ja-JP" dirty="0"/>
          </a:p>
          <a:p>
            <a:r>
              <a:rPr kumimoji="1" lang="ja-JP" altLang="en-US" dirty="0"/>
              <a:t>　</a:t>
            </a:r>
            <a:endParaRPr kumimoji="1" lang="en-US" altLang="ja-JP" dirty="0"/>
          </a:p>
          <a:p>
            <a:endParaRPr kumimoji="1" lang="en-US" altLang="ja-JP" dirty="0"/>
          </a:p>
          <a:p>
            <a:r>
              <a:rPr kumimoji="1" lang="ja-JP" altLang="en-US" dirty="0"/>
              <a:t>デジタルデバイド教育</a:t>
            </a:r>
            <a:endParaRPr kumimoji="1" lang="en-US" altLang="ja-JP" dirty="0"/>
          </a:p>
          <a:p>
            <a:r>
              <a:rPr kumimoji="1" lang="ja-JP" altLang="en-US" sz="1400" dirty="0"/>
              <a:t>　方向性：　高齢者や希望者向けにスマホのトレーニング</a:t>
            </a:r>
            <a:endParaRPr kumimoji="1" lang="en-US" altLang="ja-JP" sz="1400" dirty="0"/>
          </a:p>
          <a:p>
            <a:r>
              <a:rPr kumimoji="1" lang="ja-JP" altLang="en-US" sz="1400" dirty="0"/>
              <a:t>　対象者：　高齢者、希望者</a:t>
            </a:r>
            <a:endParaRPr kumimoji="1" lang="en-US" altLang="ja-JP" sz="1400" dirty="0"/>
          </a:p>
          <a:p>
            <a:r>
              <a:rPr kumimoji="1" lang="ja-JP" altLang="en-US" sz="1400" dirty="0"/>
              <a:t>　対応組織：　</a:t>
            </a:r>
            <a:r>
              <a:rPr kumimoji="1" lang="en-US" altLang="ja-JP" sz="1400" dirty="0"/>
              <a:t>Code for Osaka</a:t>
            </a:r>
            <a:r>
              <a:rPr kumimoji="1" lang="ja-JP" altLang="en-US" sz="1400" dirty="0"/>
              <a:t>　（ドコモ：大阪府から依頼中。総務省の予算でも組込みしてるので別途相談）</a:t>
            </a:r>
          </a:p>
        </p:txBody>
      </p:sp>
    </p:spTree>
    <p:extLst>
      <p:ext uri="{BB962C8B-B14F-4D97-AF65-F5344CB8AC3E}">
        <p14:creationId xmlns:p14="http://schemas.microsoft.com/office/powerpoint/2010/main" val="2418184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A0D108B-8E75-48CC-A553-E436AA3F49DD}"/>
              </a:ext>
            </a:extLst>
          </p:cNvPr>
          <p:cNvSpPr txBox="1"/>
          <p:nvPr/>
        </p:nvSpPr>
        <p:spPr>
          <a:xfrm>
            <a:off x="243281" y="788565"/>
            <a:ext cx="8802410" cy="4247317"/>
          </a:xfrm>
          <a:prstGeom prst="rect">
            <a:avLst/>
          </a:prstGeom>
          <a:noFill/>
        </p:spPr>
        <p:txBody>
          <a:bodyPr wrap="none" rtlCol="0">
            <a:spAutoFit/>
          </a:bodyPr>
          <a:lstStyle/>
          <a:p>
            <a:r>
              <a:rPr kumimoji="1" lang="ja-JP" altLang="en-US" dirty="0"/>
              <a:t>デジタルデバイド教育</a:t>
            </a:r>
            <a:endParaRPr kumimoji="1" lang="en-US" altLang="ja-JP" dirty="0"/>
          </a:p>
          <a:p>
            <a:r>
              <a:rPr kumimoji="1" lang="ja-JP" altLang="en-US" sz="1400" dirty="0"/>
              <a:t>　方向性：　高齢者や希望者向けにスマホのトレーニング</a:t>
            </a:r>
            <a:endParaRPr kumimoji="1" lang="en-US" altLang="ja-JP" sz="1400" dirty="0"/>
          </a:p>
          <a:p>
            <a:r>
              <a:rPr kumimoji="1" lang="ja-JP" altLang="en-US" sz="1400" dirty="0"/>
              <a:t>　対象者：　高齢者、希望者</a:t>
            </a:r>
            <a:endParaRPr kumimoji="1" lang="en-US" altLang="ja-JP" sz="1400" dirty="0"/>
          </a:p>
          <a:p>
            <a:r>
              <a:rPr kumimoji="1" lang="ja-JP" altLang="en-US" sz="1400" dirty="0"/>
              <a:t>　対応組織：　</a:t>
            </a:r>
            <a:r>
              <a:rPr kumimoji="1" lang="en-US" altLang="ja-JP" sz="1400" dirty="0"/>
              <a:t>Code for Osaka</a:t>
            </a:r>
            <a:r>
              <a:rPr kumimoji="1" lang="ja-JP" altLang="en-US" sz="1400" dirty="0"/>
              <a:t>　＆ </a:t>
            </a:r>
            <a:r>
              <a:rPr kumimoji="1" lang="en-US" altLang="ja-JP" sz="1400" dirty="0"/>
              <a:t>Docomo</a:t>
            </a:r>
            <a:br>
              <a:rPr kumimoji="1" lang="en-US" altLang="ja-JP" sz="1400" dirty="0"/>
            </a:br>
            <a:r>
              <a:rPr kumimoji="1" lang="ja-JP" altLang="en-US" sz="1400" dirty="0"/>
              <a:t>　　　</a:t>
            </a:r>
            <a:r>
              <a:rPr kumimoji="1" lang="en-US" altLang="ja-JP" sz="1400" dirty="0"/>
              <a:t>Docomo</a:t>
            </a:r>
            <a:r>
              <a:rPr kumimoji="1" lang="ja-JP" altLang="en-US" sz="1400" dirty="0"/>
              <a:t>：　</a:t>
            </a:r>
            <a:r>
              <a:rPr kumimoji="1" lang="en-US" altLang="ja-JP" sz="1400" dirty="0"/>
              <a:t>10</a:t>
            </a:r>
            <a:r>
              <a:rPr kumimoji="1" lang="ja-JP" altLang="en-US" sz="1400" dirty="0"/>
              <a:t>月</a:t>
            </a:r>
            <a:r>
              <a:rPr kumimoji="1" lang="en-US" altLang="ja-JP" sz="1400" dirty="0"/>
              <a:t>22</a:t>
            </a:r>
            <a:r>
              <a:rPr kumimoji="1" lang="ja-JP" altLang="en-US" sz="1400" dirty="0"/>
              <a:t>日、</a:t>
            </a:r>
            <a:r>
              <a:rPr kumimoji="1" lang="en-US" altLang="ja-JP" sz="1400" dirty="0"/>
              <a:t>27</a:t>
            </a:r>
            <a:r>
              <a:rPr kumimoji="1" lang="ja-JP" altLang="en-US" sz="1400" dirty="0"/>
              <a:t>日、</a:t>
            </a:r>
            <a:r>
              <a:rPr kumimoji="1" lang="en-US" altLang="ja-JP" sz="1400" dirty="0"/>
              <a:t>29</a:t>
            </a:r>
            <a:r>
              <a:rPr kumimoji="1" lang="ja-JP" altLang="en-US" sz="1400" dirty="0"/>
              <a:t>日</a:t>
            </a:r>
            <a:br>
              <a:rPr kumimoji="1" lang="en-US" altLang="ja-JP" sz="1400" dirty="0"/>
            </a:br>
            <a:r>
              <a:rPr kumimoji="1" lang="ja-JP" altLang="en-US" sz="1400" dirty="0"/>
              <a:t>　　　</a:t>
            </a:r>
            <a:r>
              <a:rPr kumimoji="1" lang="en-US" altLang="ja-JP" sz="1400" dirty="0"/>
              <a:t>CFO</a:t>
            </a:r>
            <a:r>
              <a:rPr kumimoji="1" lang="ja-JP" altLang="en-US" sz="1400" dirty="0"/>
              <a:t>：　　</a:t>
            </a:r>
            <a:r>
              <a:rPr kumimoji="1" lang="en-US" altLang="ja-JP" sz="1400" dirty="0"/>
              <a:t>11</a:t>
            </a:r>
            <a:r>
              <a:rPr kumimoji="1" lang="ja-JP" altLang="en-US" sz="1400" dirty="0"/>
              <a:t>月</a:t>
            </a:r>
            <a:r>
              <a:rPr kumimoji="1" lang="en-US" altLang="ja-JP" sz="1400" dirty="0"/>
              <a:t>3</a:t>
            </a:r>
            <a:r>
              <a:rPr kumimoji="1" lang="ja-JP" altLang="en-US" sz="1400" dirty="0"/>
              <a:t>日、その他</a:t>
            </a:r>
            <a:r>
              <a:rPr kumimoji="1" lang="en-US" altLang="ja-JP" sz="1400" dirty="0"/>
              <a:t>5</a:t>
            </a:r>
            <a:r>
              <a:rPr kumimoji="1" lang="ja-JP" altLang="en-US" sz="1400" dirty="0"/>
              <a:t>回（計</a:t>
            </a:r>
            <a:r>
              <a:rPr kumimoji="1" lang="en-US" altLang="ja-JP" sz="1400" dirty="0"/>
              <a:t>6</a:t>
            </a:r>
            <a:r>
              <a:rPr kumimoji="1" lang="ja-JP" altLang="en-US" sz="1400" dirty="0"/>
              <a:t>回）</a:t>
            </a:r>
            <a:br>
              <a:rPr kumimoji="1" lang="en-US" altLang="ja-JP" sz="1400" dirty="0"/>
            </a:br>
            <a:r>
              <a:rPr kumimoji="1" lang="ja-JP" altLang="en-US" sz="1400" dirty="0"/>
              <a:t>　　　</a:t>
            </a:r>
            <a:endParaRPr kumimoji="1" lang="en-US" altLang="ja-JP" sz="1400" dirty="0"/>
          </a:p>
          <a:p>
            <a:r>
              <a:rPr kumimoji="1" lang="ja-JP" altLang="en-US" sz="1400" dirty="0"/>
              <a:t>　　</a:t>
            </a:r>
            <a:r>
              <a:rPr kumimoji="1" lang="en-US" altLang="ja-JP" sz="1400" dirty="0"/>
              <a:t>11</a:t>
            </a:r>
            <a:r>
              <a:rPr kumimoji="1" lang="ja-JP" altLang="en-US" sz="1400" dirty="0"/>
              <a:t>月</a:t>
            </a:r>
            <a:r>
              <a:rPr kumimoji="1" lang="en-US" altLang="ja-JP" sz="1400" dirty="0"/>
              <a:t>3</a:t>
            </a:r>
            <a:r>
              <a:rPr kumimoji="1" lang="ja-JP" altLang="en-US" sz="1400" dirty="0"/>
              <a:t>日⇒可能ならスマートシティのこけら落としも含めて検討</a:t>
            </a:r>
            <a:br>
              <a:rPr kumimoji="1" lang="en-US" altLang="ja-JP" sz="1400" dirty="0"/>
            </a:br>
            <a:r>
              <a:rPr kumimoji="1" lang="ja-JP" altLang="en-US" sz="1400" dirty="0"/>
              <a:t>　　　（リビングラボ開業⇒デジタルデバイド教育（スマートシティアプリも））</a:t>
            </a:r>
            <a:endParaRPr kumimoji="1" lang="en-US" altLang="ja-JP" sz="1400" dirty="0"/>
          </a:p>
          <a:p>
            <a:r>
              <a:rPr kumimoji="1" lang="ja-JP" altLang="en-US" sz="1400" dirty="0"/>
              <a:t>　　 </a:t>
            </a:r>
            <a:r>
              <a:rPr kumimoji="1" lang="en-US" altLang="ja-JP" sz="1400" dirty="0"/>
              <a:t>NPO</a:t>
            </a:r>
            <a:r>
              <a:rPr kumimoji="1" lang="ja-JP" altLang="en-US" sz="1400" dirty="0"/>
              <a:t>⇒・デジタルデバイド教育アンバサダーでスマホ</a:t>
            </a:r>
            <a:r>
              <a:rPr kumimoji="1" lang="en-US" altLang="ja-JP" sz="1400" dirty="0"/>
              <a:t>/</a:t>
            </a:r>
            <a:r>
              <a:rPr kumimoji="1" lang="ja-JP" altLang="en-US" sz="1400" dirty="0"/>
              <a:t>スマートシティアプリの普及</a:t>
            </a:r>
            <a:br>
              <a:rPr kumimoji="1" lang="en-US" altLang="ja-JP" sz="1400" dirty="0"/>
            </a:br>
            <a:r>
              <a:rPr kumimoji="1" lang="ja-JP" altLang="en-US" sz="1400" dirty="0"/>
              <a:t>　　　　　　可能なら大阪市大の生徒も参加して教育や相談事も含めて住民の悩みを解消を図りたい</a:t>
            </a:r>
            <a:br>
              <a:rPr kumimoji="1" lang="en-US" altLang="ja-JP" sz="1400" dirty="0"/>
            </a:br>
            <a:r>
              <a:rPr kumimoji="1" lang="ja-JP" altLang="en-US" sz="1400" dirty="0"/>
              <a:t>　　　　　・光風台周辺へのスマートシティアプリアンケート</a:t>
            </a:r>
            <a:r>
              <a:rPr kumimoji="1" lang="en-US" altLang="ja-JP" sz="1400" dirty="0"/>
              <a:t>1200</a:t>
            </a:r>
            <a:r>
              <a:rPr kumimoji="1" lang="ja-JP" altLang="en-US" sz="1400" dirty="0"/>
              <a:t>人へのアプローチ</a:t>
            </a:r>
            <a:br>
              <a:rPr kumimoji="1" lang="en-US" altLang="ja-JP" sz="1400" dirty="0"/>
            </a:br>
            <a:r>
              <a:rPr kumimoji="1" lang="ja-JP" altLang="en-US" sz="1400" dirty="0"/>
              <a:t>　　　　　　　　・アンケート概要：　　スマートシティアプリの操作性（</a:t>
            </a:r>
            <a:r>
              <a:rPr kumimoji="1" lang="en-US" altLang="ja-JP" sz="1400" dirty="0"/>
              <a:t>UI</a:t>
            </a:r>
            <a:r>
              <a:rPr kumimoji="1" lang="ja-JP" altLang="en-US" sz="1400" dirty="0"/>
              <a:t>）に関する改善点ヒアリング</a:t>
            </a:r>
          </a:p>
          <a:p>
            <a:r>
              <a:rPr kumimoji="1" lang="ja-JP" altLang="en-US" sz="1400" dirty="0"/>
              <a:t>　　　　　　　　　　　　　　　　　　　各サービス実施における利便性や改善点のヒアリング</a:t>
            </a:r>
          </a:p>
          <a:p>
            <a:endParaRPr kumimoji="1" lang="en-US" altLang="ja-JP" sz="1400" dirty="0"/>
          </a:p>
          <a:p>
            <a:endParaRPr kumimoji="1" lang="en-US" altLang="ja-JP" sz="1400" dirty="0"/>
          </a:p>
          <a:p>
            <a:r>
              <a:rPr kumimoji="1" lang="en-US" altLang="ja-JP" sz="1400" dirty="0"/>
              <a:t>【Action Item】</a:t>
            </a:r>
          </a:p>
          <a:p>
            <a:r>
              <a:rPr kumimoji="1" lang="ja-JP" altLang="en-US" sz="1400" dirty="0"/>
              <a:t>　</a:t>
            </a:r>
            <a:r>
              <a:rPr kumimoji="1" lang="en-US" altLang="ja-JP" sz="1400" dirty="0"/>
              <a:t>10</a:t>
            </a:r>
            <a:r>
              <a:rPr kumimoji="1" lang="ja-JP" altLang="en-US" sz="1400" dirty="0"/>
              <a:t>月</a:t>
            </a:r>
            <a:r>
              <a:rPr kumimoji="1" lang="en-US" altLang="ja-JP" sz="1400" dirty="0"/>
              <a:t>15</a:t>
            </a:r>
            <a:r>
              <a:rPr kumimoji="1" lang="ja-JP" altLang="en-US" sz="1400" dirty="0"/>
              <a:t>日に向けて、住民配布向け資料作成完了⇒</a:t>
            </a:r>
            <a:r>
              <a:rPr kumimoji="1" lang="en-US" altLang="ja-JP" sz="1400" dirty="0"/>
              <a:t>11</a:t>
            </a:r>
            <a:r>
              <a:rPr kumimoji="1" lang="ja-JP" altLang="en-US" sz="1400" dirty="0"/>
              <a:t>月</a:t>
            </a:r>
            <a:r>
              <a:rPr kumimoji="1" lang="en-US" altLang="ja-JP" sz="1400" dirty="0"/>
              <a:t>3</a:t>
            </a:r>
            <a:r>
              <a:rPr kumimoji="1" lang="ja-JP" altLang="en-US" sz="1400" dirty="0"/>
              <a:t>日に向けて調整</a:t>
            </a:r>
            <a:endParaRPr kumimoji="1" lang="en-US" altLang="ja-JP" sz="1400" dirty="0"/>
          </a:p>
          <a:p>
            <a:r>
              <a:rPr kumimoji="1" lang="ja-JP" altLang="en-US" sz="1400" dirty="0"/>
              <a:t>　デジタルデバイド教育骨子　</a:t>
            </a:r>
            <a:r>
              <a:rPr kumimoji="1" lang="en-US" altLang="ja-JP" sz="1400" dirty="0"/>
              <a:t>Code for Osaka</a:t>
            </a:r>
            <a:r>
              <a:rPr kumimoji="1" lang="ja-JP" altLang="en-US" sz="1400" dirty="0"/>
              <a:t>　井上さん作成中</a:t>
            </a:r>
          </a:p>
        </p:txBody>
      </p:sp>
    </p:spTree>
    <p:extLst>
      <p:ext uri="{BB962C8B-B14F-4D97-AF65-F5344CB8AC3E}">
        <p14:creationId xmlns:p14="http://schemas.microsoft.com/office/powerpoint/2010/main" val="3721649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75521" y="1308885"/>
            <a:ext cx="8712969" cy="769441"/>
          </a:xfrm>
          <a:prstGeom prst="rect">
            <a:avLst/>
          </a:prstGeom>
        </p:spPr>
        <p:txBody>
          <a:bodyPr wrap="square">
            <a:spAutoFit/>
          </a:bodyPr>
          <a:lstStyle/>
          <a:p>
            <a:pPr marR="44450" indent="127000">
              <a:tabLst>
                <a:tab pos="2700020" algn="ctr"/>
                <a:tab pos="5400040" algn="r"/>
              </a:tabLst>
            </a:pP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１</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４</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環境整備サービス（予算対象外）</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ドローン、水中ドローン、ドラレコなどを活用し、街のインフラの点検を</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AI</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で分析するサービスで公共施設、道路などの状態を確認し</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状況に合わせて修繕を効率よく行います。</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また、状況次第では住民に注意喚起を行い、事故防止を行います。</a:t>
            </a:r>
            <a:endParaRPr lang="ja-JP" altLang="ja-JP" sz="1100" kern="100" dirty="0">
              <a:latin typeface="+mj-ea"/>
              <a:ea typeface="+mj-ea"/>
              <a:cs typeface="Meiryo UI" panose="020B0604030504040204" pitchFamily="50" charset="-128"/>
            </a:endParaRPr>
          </a:p>
        </p:txBody>
      </p:sp>
      <p:pic>
        <p:nvPicPr>
          <p:cNvPr id="3" name="図 2">
            <a:extLst>
              <a:ext uri="{FF2B5EF4-FFF2-40B4-BE49-F238E27FC236}">
                <a16:creationId xmlns:a16="http://schemas.microsoft.com/office/drawing/2014/main" id="{61BBCBF1-E524-497E-859E-8694FBFB2818}"/>
              </a:ext>
            </a:extLst>
          </p:cNvPr>
          <p:cNvPicPr>
            <a:picLocks noChangeAspect="1"/>
          </p:cNvPicPr>
          <p:nvPr/>
        </p:nvPicPr>
        <p:blipFill rotWithShape="1">
          <a:blip r:embed="rId2">
            <a:clrChange>
              <a:clrFrom>
                <a:srgbClr val="FFFFFF"/>
              </a:clrFrom>
              <a:clrTo>
                <a:srgbClr val="FFFFFF">
                  <a:alpha val="0"/>
                </a:srgbClr>
              </a:clrTo>
            </a:clrChange>
          </a:blip>
          <a:srcRect l="17713" t="15032" r="21651" b="1132"/>
          <a:stretch/>
        </p:blipFill>
        <p:spPr>
          <a:xfrm>
            <a:off x="1794159" y="2828283"/>
            <a:ext cx="2298892" cy="1705113"/>
          </a:xfrm>
          <a:prstGeom prst="rect">
            <a:avLst/>
          </a:prstGeom>
        </p:spPr>
      </p:pic>
      <p:pic>
        <p:nvPicPr>
          <p:cNvPr id="5" name="図 4">
            <a:extLst>
              <a:ext uri="{FF2B5EF4-FFF2-40B4-BE49-F238E27FC236}">
                <a16:creationId xmlns:a16="http://schemas.microsoft.com/office/drawing/2014/main" id="{F0C7E7E2-7577-4C34-9E7F-3706C4F054D1}"/>
              </a:ext>
            </a:extLst>
          </p:cNvPr>
          <p:cNvPicPr>
            <a:picLocks noChangeAspect="1"/>
          </p:cNvPicPr>
          <p:nvPr/>
        </p:nvPicPr>
        <p:blipFill rotWithShape="1">
          <a:blip r:embed="rId3"/>
          <a:srcRect l="12201" t="45597" r="30820" b="11120"/>
          <a:stretch/>
        </p:blipFill>
        <p:spPr>
          <a:xfrm>
            <a:off x="4235468" y="3064225"/>
            <a:ext cx="3266469" cy="1331141"/>
          </a:xfrm>
          <a:prstGeom prst="rect">
            <a:avLst/>
          </a:prstGeom>
        </p:spPr>
      </p:pic>
      <p:pic>
        <p:nvPicPr>
          <p:cNvPr id="7" name="図 6">
            <a:extLst>
              <a:ext uri="{FF2B5EF4-FFF2-40B4-BE49-F238E27FC236}">
                <a16:creationId xmlns:a16="http://schemas.microsoft.com/office/drawing/2014/main" id="{8919833E-6952-404C-B43F-F99567A343A4}"/>
              </a:ext>
            </a:extLst>
          </p:cNvPr>
          <p:cNvPicPr>
            <a:picLocks noChangeAspect="1"/>
          </p:cNvPicPr>
          <p:nvPr/>
        </p:nvPicPr>
        <p:blipFill rotWithShape="1">
          <a:blip r:embed="rId4"/>
          <a:srcRect l="10626" t="47065" r="35038" b="10365"/>
          <a:stretch/>
        </p:blipFill>
        <p:spPr>
          <a:xfrm>
            <a:off x="7483571" y="3109377"/>
            <a:ext cx="2952328" cy="1240834"/>
          </a:xfrm>
          <a:prstGeom prst="rect">
            <a:avLst/>
          </a:prstGeom>
        </p:spPr>
      </p:pic>
      <p:sp>
        <p:nvSpPr>
          <p:cNvPr id="21" name="正方形/長方形 20">
            <a:extLst>
              <a:ext uri="{FF2B5EF4-FFF2-40B4-BE49-F238E27FC236}">
                <a16:creationId xmlns:a16="http://schemas.microsoft.com/office/drawing/2014/main" id="{436FAFC9-1FC7-4582-9BA0-76D47BF89FC4}"/>
              </a:ext>
            </a:extLst>
          </p:cNvPr>
          <p:cNvSpPr/>
          <p:nvPr/>
        </p:nvSpPr>
        <p:spPr>
          <a:xfrm>
            <a:off x="1775521" y="2828282"/>
            <a:ext cx="2369395" cy="1724647"/>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E6FE5382-FD1B-407D-8867-9172D0BA6212}"/>
              </a:ext>
            </a:extLst>
          </p:cNvPr>
          <p:cNvSpPr/>
          <p:nvPr/>
        </p:nvSpPr>
        <p:spPr>
          <a:xfrm>
            <a:off x="4235467" y="2818515"/>
            <a:ext cx="3195514" cy="1724647"/>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D255F53B-7C56-4880-B167-9033C32938DF}"/>
              </a:ext>
            </a:extLst>
          </p:cNvPr>
          <p:cNvSpPr/>
          <p:nvPr/>
        </p:nvSpPr>
        <p:spPr>
          <a:xfrm>
            <a:off x="7504174" y="2818514"/>
            <a:ext cx="2912306" cy="1724647"/>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2F9C9F2B-DB35-4BC9-ADB7-26AD65833A14}"/>
              </a:ext>
            </a:extLst>
          </p:cNvPr>
          <p:cNvSpPr txBox="1"/>
          <p:nvPr/>
        </p:nvSpPr>
        <p:spPr>
          <a:xfrm>
            <a:off x="5067550" y="2334430"/>
            <a:ext cx="1976209" cy="523220"/>
          </a:xfrm>
          <a:prstGeom prst="rect">
            <a:avLst/>
          </a:prstGeom>
          <a:noFill/>
        </p:spPr>
        <p:txBody>
          <a:bodyPr wrap="square">
            <a:spAutoFit/>
          </a:bodyPr>
          <a:lstStyle/>
          <a:p>
            <a:r>
              <a:rPr lang="ja-JP" altLang="en-US" sz="1400" dirty="0">
                <a:solidFill>
                  <a:srgbClr val="000000"/>
                </a:solidFill>
                <a:latin typeface="BIZ UDPゴシック" panose="020B0400000000000000" pitchFamily="50" charset="-128"/>
                <a:ea typeface="BIZ UDPゴシック" panose="020B0400000000000000" pitchFamily="50" charset="-128"/>
              </a:rPr>
              <a:t>ドローン</a:t>
            </a:r>
            <a:endParaRPr lang="en-US" altLang="zh-CN" sz="1400" dirty="0">
              <a:solidFill>
                <a:srgbClr val="000000"/>
              </a:solidFill>
              <a:latin typeface="BIZ UDPゴシック" panose="020B0400000000000000" pitchFamily="50" charset="-128"/>
              <a:ea typeface="BIZ UDPゴシック" panose="020B0400000000000000" pitchFamily="50"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rPr>
              <a:t>建物劣化</a:t>
            </a:r>
            <a:r>
              <a:rPr lang="en-US" altLang="ja-JP" sz="1400" dirty="0">
                <a:solidFill>
                  <a:srgbClr val="000000"/>
                </a:solidFill>
                <a:latin typeface="BIZ UDPゴシック" panose="020B0400000000000000" pitchFamily="50" charset="-128"/>
                <a:ea typeface="BIZ UDPゴシック" panose="020B0400000000000000" pitchFamily="50" charset="-128"/>
              </a:rPr>
              <a:t>AI</a:t>
            </a:r>
            <a:r>
              <a:rPr lang="ja-JP" altLang="en-US" sz="1400" dirty="0">
                <a:solidFill>
                  <a:srgbClr val="000000"/>
                </a:solidFill>
                <a:latin typeface="BIZ UDPゴシック" panose="020B0400000000000000" pitchFamily="50" charset="-128"/>
                <a:ea typeface="BIZ UDPゴシック" panose="020B0400000000000000" pitchFamily="50" charset="-128"/>
              </a:rPr>
              <a:t>診断</a:t>
            </a:r>
            <a:endParaRPr lang="ja-JP" altLang="en-US" sz="1050" dirty="0">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E595E415-EF7B-44D9-B27D-E86C4849CC6A}"/>
              </a:ext>
            </a:extLst>
          </p:cNvPr>
          <p:cNvSpPr txBox="1"/>
          <p:nvPr/>
        </p:nvSpPr>
        <p:spPr>
          <a:xfrm>
            <a:off x="2107901" y="2276872"/>
            <a:ext cx="1976209" cy="523220"/>
          </a:xfrm>
          <a:prstGeom prst="rect">
            <a:avLst/>
          </a:prstGeom>
          <a:noFill/>
        </p:spPr>
        <p:txBody>
          <a:bodyPr wrap="square">
            <a:spAutoFit/>
          </a:bodyPr>
          <a:lstStyle/>
          <a:p>
            <a:r>
              <a:rPr lang="ja-JP" altLang="en-US" sz="1400" dirty="0">
                <a:solidFill>
                  <a:srgbClr val="000000"/>
                </a:solidFill>
                <a:latin typeface="BIZ UDPゴシック" panose="020B0400000000000000" pitchFamily="50" charset="-128"/>
                <a:ea typeface="BIZ UDPゴシック" panose="020B0400000000000000" pitchFamily="50" charset="-128"/>
              </a:rPr>
              <a:t>水流ドローン</a:t>
            </a:r>
            <a:endParaRPr lang="en-US" altLang="zh-CN" sz="1400" dirty="0">
              <a:solidFill>
                <a:srgbClr val="000000"/>
              </a:solidFill>
              <a:latin typeface="BIZ UDPゴシック" panose="020B0400000000000000" pitchFamily="50" charset="-128"/>
              <a:ea typeface="BIZ UDPゴシック" panose="020B0400000000000000" pitchFamily="50" charset="-128"/>
            </a:endParaRPr>
          </a:p>
          <a:p>
            <a:r>
              <a:rPr lang="zh-CN" altLang="en-US" sz="1400" dirty="0">
                <a:solidFill>
                  <a:srgbClr val="000000"/>
                </a:solidFill>
                <a:latin typeface="BIZ UDPゴシック" panose="020B0400000000000000" pitchFamily="50" charset="-128"/>
                <a:ea typeface="BIZ UDPゴシック" panose="020B0400000000000000" pitchFamily="50" charset="-128"/>
              </a:rPr>
              <a:t>放流渠内部点検</a:t>
            </a:r>
            <a:endParaRPr lang="ja-JP" altLang="en-US" sz="105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AE7666AC-3D3B-41B5-A7BD-7C52F25E59DA}"/>
              </a:ext>
            </a:extLst>
          </p:cNvPr>
          <p:cNvSpPr txBox="1"/>
          <p:nvPr/>
        </p:nvSpPr>
        <p:spPr>
          <a:xfrm>
            <a:off x="8263064" y="2339964"/>
            <a:ext cx="1976209" cy="523220"/>
          </a:xfrm>
          <a:prstGeom prst="rect">
            <a:avLst/>
          </a:prstGeom>
          <a:noFill/>
        </p:spPr>
        <p:txBody>
          <a:bodyPr wrap="square">
            <a:spAutoFit/>
          </a:bodyPr>
          <a:lstStyle/>
          <a:p>
            <a:r>
              <a:rPr lang="ja-JP" altLang="en-US" sz="1400" dirty="0">
                <a:solidFill>
                  <a:srgbClr val="000000"/>
                </a:solidFill>
                <a:latin typeface="BIZ UDPゴシック" panose="020B0400000000000000" pitchFamily="50" charset="-128"/>
                <a:ea typeface="BIZ UDPゴシック" panose="020B0400000000000000" pitchFamily="50" charset="-128"/>
              </a:rPr>
              <a:t>ドラレコ</a:t>
            </a:r>
            <a:endParaRPr lang="en-US" altLang="zh-CN" sz="1400" dirty="0">
              <a:solidFill>
                <a:srgbClr val="000000"/>
              </a:solidFill>
              <a:latin typeface="BIZ UDPゴシック" panose="020B0400000000000000" pitchFamily="50" charset="-128"/>
              <a:ea typeface="BIZ UDPゴシック" panose="020B0400000000000000" pitchFamily="50"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rPr>
              <a:t>道路破損自動検知</a:t>
            </a:r>
            <a:endParaRPr lang="ja-JP" altLang="en-US" sz="1050" dirty="0">
              <a:latin typeface="BIZ UDPゴシック" panose="020B0400000000000000" pitchFamily="50" charset="-128"/>
              <a:ea typeface="BIZ UDPゴシック" panose="020B0400000000000000" pitchFamily="50" charset="-128"/>
            </a:endParaRPr>
          </a:p>
        </p:txBody>
      </p:sp>
      <p:cxnSp>
        <p:nvCxnSpPr>
          <p:cNvPr id="28" name="直線コネクタ 27">
            <a:extLst>
              <a:ext uri="{FF2B5EF4-FFF2-40B4-BE49-F238E27FC236}">
                <a16:creationId xmlns:a16="http://schemas.microsoft.com/office/drawing/2014/main" id="{222D99C5-6D29-4FD0-96E0-D1372DF65882}"/>
              </a:ext>
            </a:extLst>
          </p:cNvPr>
          <p:cNvCxnSpPr>
            <a:cxnSpLocks/>
            <a:endCxn id="21" idx="2"/>
          </p:cNvCxnSpPr>
          <p:nvPr/>
        </p:nvCxnSpPr>
        <p:spPr>
          <a:xfrm flipV="1">
            <a:off x="2960218" y="4552928"/>
            <a:ext cx="0" cy="460248"/>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BB7D6E84-1F3E-4B6F-AEAF-2B847678E634}"/>
              </a:ext>
            </a:extLst>
          </p:cNvPr>
          <p:cNvCxnSpPr>
            <a:cxnSpLocks/>
            <a:endCxn id="22" idx="2"/>
          </p:cNvCxnSpPr>
          <p:nvPr/>
        </p:nvCxnSpPr>
        <p:spPr>
          <a:xfrm flipV="1">
            <a:off x="5833224" y="4543162"/>
            <a:ext cx="0" cy="470015"/>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80E33262-7B2D-44EB-88BF-D1DBED39A245}"/>
              </a:ext>
            </a:extLst>
          </p:cNvPr>
          <p:cNvCxnSpPr>
            <a:cxnSpLocks/>
            <a:endCxn id="23" idx="2"/>
          </p:cNvCxnSpPr>
          <p:nvPr/>
        </p:nvCxnSpPr>
        <p:spPr>
          <a:xfrm flipV="1">
            <a:off x="8960327" y="4543161"/>
            <a:ext cx="0" cy="423149"/>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27" name="四角形: 角を丸くする 26">
            <a:extLst>
              <a:ext uri="{FF2B5EF4-FFF2-40B4-BE49-F238E27FC236}">
                <a16:creationId xmlns:a16="http://schemas.microsoft.com/office/drawing/2014/main" id="{32ED7D0E-6F71-452C-8A63-CCFD97DCD032}"/>
              </a:ext>
            </a:extLst>
          </p:cNvPr>
          <p:cNvSpPr/>
          <p:nvPr/>
        </p:nvSpPr>
        <p:spPr>
          <a:xfrm>
            <a:off x="1806384" y="4890904"/>
            <a:ext cx="8498539" cy="26161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都市</a:t>
            </a:r>
            <a:r>
              <a:rPr kumimoji="1" lang="en-US" altLang="ja-JP" sz="1200" dirty="0">
                <a:solidFill>
                  <a:schemeClr val="bg1"/>
                </a:solidFill>
              </a:rPr>
              <a:t>OS</a:t>
            </a:r>
            <a:endParaRPr kumimoji="1" lang="ja-JP" altLang="en-US" dirty="0">
              <a:solidFill>
                <a:schemeClr val="bg1"/>
              </a:solidFill>
            </a:endParaRPr>
          </a:p>
        </p:txBody>
      </p:sp>
      <p:cxnSp>
        <p:nvCxnSpPr>
          <p:cNvPr id="40" name="直線コネクタ 39">
            <a:extLst>
              <a:ext uri="{FF2B5EF4-FFF2-40B4-BE49-F238E27FC236}">
                <a16:creationId xmlns:a16="http://schemas.microsoft.com/office/drawing/2014/main" id="{ADFAFDF2-8DF0-48A2-915A-C1022D8A32AF}"/>
              </a:ext>
            </a:extLst>
          </p:cNvPr>
          <p:cNvCxnSpPr>
            <a:cxnSpLocks/>
          </p:cNvCxnSpPr>
          <p:nvPr/>
        </p:nvCxnSpPr>
        <p:spPr>
          <a:xfrm flipV="1">
            <a:off x="3905353" y="5152514"/>
            <a:ext cx="0" cy="460248"/>
          </a:xfrm>
          <a:prstGeom prst="line">
            <a:avLst/>
          </a:prstGeom>
          <a:ln w="28575">
            <a:prstDash val="sysDot"/>
          </a:ln>
        </p:spPr>
        <p:style>
          <a:lnRef idx="1">
            <a:schemeClr val="dk1"/>
          </a:lnRef>
          <a:fillRef idx="0">
            <a:schemeClr val="dk1"/>
          </a:fillRef>
          <a:effectRef idx="0">
            <a:schemeClr val="dk1"/>
          </a:effectRef>
          <a:fontRef idx="minor">
            <a:schemeClr val="tx1"/>
          </a:fontRef>
        </p:style>
      </p:cxnSp>
      <p:pic>
        <p:nvPicPr>
          <p:cNvPr id="39" name="Picture 6" descr="地方自治体のイラスト">
            <a:extLst>
              <a:ext uri="{FF2B5EF4-FFF2-40B4-BE49-F238E27FC236}">
                <a16:creationId xmlns:a16="http://schemas.microsoft.com/office/drawing/2014/main" id="{E2DBFF77-AA39-43D9-A9E6-CF49FAA279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913" y="5460043"/>
            <a:ext cx="824880" cy="824880"/>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1CB83C7C-462B-41EA-8068-82D369F07D6C}"/>
              </a:ext>
            </a:extLst>
          </p:cNvPr>
          <p:cNvSpPr txBox="1"/>
          <p:nvPr/>
        </p:nvSpPr>
        <p:spPr>
          <a:xfrm>
            <a:off x="3492914" y="6237312"/>
            <a:ext cx="1283731" cy="523220"/>
          </a:xfrm>
          <a:prstGeom prst="rect">
            <a:avLst/>
          </a:prstGeom>
          <a:noFill/>
        </p:spPr>
        <p:txBody>
          <a:bodyPr wrap="square">
            <a:spAutoFit/>
          </a:bodyPr>
          <a:lstStyle/>
          <a:p>
            <a:r>
              <a:rPr lang="ja-JP" altLang="en-US" sz="1400" dirty="0">
                <a:solidFill>
                  <a:srgbClr val="000000"/>
                </a:solidFill>
                <a:latin typeface="BIZ UDPゴシック" panose="020B0400000000000000" pitchFamily="50" charset="-128"/>
                <a:ea typeface="BIZ UDPゴシック" panose="020B0400000000000000" pitchFamily="50" charset="-128"/>
              </a:rPr>
              <a:t>状況把握</a:t>
            </a:r>
            <a:endParaRPr lang="en-US" altLang="ja-JP" sz="1400" dirty="0">
              <a:solidFill>
                <a:srgbClr val="000000"/>
              </a:solidFill>
              <a:latin typeface="BIZ UDPゴシック" panose="020B0400000000000000" pitchFamily="50" charset="-128"/>
              <a:ea typeface="BIZ UDPゴシック" panose="020B0400000000000000" pitchFamily="50"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rPr>
              <a:t>修繕検討</a:t>
            </a:r>
            <a:endParaRPr lang="ja-JP" altLang="en-US" sz="1050" dirty="0">
              <a:latin typeface="BIZ UDPゴシック" panose="020B0400000000000000" pitchFamily="50" charset="-128"/>
              <a:ea typeface="BIZ UDPゴシック" panose="020B0400000000000000" pitchFamily="50" charset="-128"/>
            </a:endParaRPr>
          </a:p>
        </p:txBody>
      </p:sp>
      <p:cxnSp>
        <p:nvCxnSpPr>
          <p:cNvPr id="46" name="直線コネクタ 45">
            <a:extLst>
              <a:ext uri="{FF2B5EF4-FFF2-40B4-BE49-F238E27FC236}">
                <a16:creationId xmlns:a16="http://schemas.microsoft.com/office/drawing/2014/main" id="{1CBCFAA3-20F5-4523-BD44-03D7E686B2D4}"/>
              </a:ext>
            </a:extLst>
          </p:cNvPr>
          <p:cNvCxnSpPr>
            <a:cxnSpLocks/>
          </p:cNvCxnSpPr>
          <p:nvPr/>
        </p:nvCxnSpPr>
        <p:spPr>
          <a:xfrm flipV="1">
            <a:off x="7043757" y="5163653"/>
            <a:ext cx="0" cy="460248"/>
          </a:xfrm>
          <a:prstGeom prst="line">
            <a:avLst/>
          </a:prstGeom>
          <a:ln w="28575">
            <a:prstDash val="sysDot"/>
          </a:ln>
        </p:spPr>
        <p:style>
          <a:lnRef idx="1">
            <a:schemeClr val="dk1"/>
          </a:lnRef>
          <a:fillRef idx="0">
            <a:schemeClr val="dk1"/>
          </a:fillRef>
          <a:effectRef idx="0">
            <a:schemeClr val="dk1"/>
          </a:effectRef>
          <a:fontRef idx="minor">
            <a:schemeClr val="tx1"/>
          </a:fontRef>
        </p:style>
      </p:cxnSp>
      <p:pic>
        <p:nvPicPr>
          <p:cNvPr id="42" name="Picture 18" descr="避難する人と避難誘導する人のイラスト">
            <a:extLst>
              <a:ext uri="{FF2B5EF4-FFF2-40B4-BE49-F238E27FC236}">
                <a16:creationId xmlns:a16="http://schemas.microsoft.com/office/drawing/2014/main" id="{576DD7C2-8BA3-4087-A84D-50D7B373DC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8912" y="5393778"/>
            <a:ext cx="1369693" cy="1128627"/>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BAA2EF34-5621-418B-BFFD-E00747D18567}"/>
              </a:ext>
            </a:extLst>
          </p:cNvPr>
          <p:cNvSpPr txBox="1"/>
          <p:nvPr/>
        </p:nvSpPr>
        <p:spPr>
          <a:xfrm>
            <a:off x="5960226" y="6407756"/>
            <a:ext cx="2167063" cy="307777"/>
          </a:xfrm>
          <a:prstGeom prst="rect">
            <a:avLst/>
          </a:prstGeom>
          <a:noFill/>
        </p:spPr>
        <p:txBody>
          <a:bodyPr wrap="square">
            <a:spAutoFit/>
          </a:bodyPr>
          <a:lstStyle/>
          <a:p>
            <a:r>
              <a:rPr lang="ja-JP" altLang="en-US" sz="1400" dirty="0">
                <a:solidFill>
                  <a:srgbClr val="000000"/>
                </a:solidFill>
                <a:latin typeface="BIZ UDPゴシック" panose="020B0400000000000000" pitchFamily="50" charset="-128"/>
                <a:ea typeface="BIZ UDPゴシック" panose="020B0400000000000000" pitchFamily="50" charset="-128"/>
              </a:rPr>
              <a:t>危険度に応じて注意喚起</a:t>
            </a:r>
            <a:endParaRPr lang="ja-JP" altLang="en-US" sz="1050" dirty="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FA7A9AEB-D6D3-4078-9C3A-69FF3715243C}"/>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30" name="タイトル 2">
            <a:extLst>
              <a:ext uri="{FF2B5EF4-FFF2-40B4-BE49-F238E27FC236}">
                <a16:creationId xmlns:a16="http://schemas.microsoft.com/office/drawing/2014/main" id="{6A541E82-5DFD-401F-8E84-9C9E61DD8976}"/>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274745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CEF907F-14B7-4E2E-BEB3-3E9F1390EF91}"/>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a:t>
            </a:r>
          </a:p>
        </p:txBody>
      </p:sp>
      <p:sp>
        <p:nvSpPr>
          <p:cNvPr id="6" name="コンテンツ プレースホルダー 2">
            <a:extLst>
              <a:ext uri="{FF2B5EF4-FFF2-40B4-BE49-F238E27FC236}">
                <a16:creationId xmlns:a16="http://schemas.microsoft.com/office/drawing/2014/main" id="{947883D4-5BD0-46AB-8BDB-B11092A0F337}"/>
              </a:ext>
            </a:extLst>
          </p:cNvPr>
          <p:cNvSpPr txBox="1">
            <a:spLocks/>
          </p:cNvSpPr>
          <p:nvPr/>
        </p:nvSpPr>
        <p:spPr>
          <a:xfrm>
            <a:off x="163760" y="681643"/>
            <a:ext cx="11646600" cy="5494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dirty="0">
                <a:latin typeface="+mn-ea"/>
              </a:rPr>
              <a:t>セキュリティ対策</a:t>
            </a:r>
            <a:endParaRPr lang="en-US" altLang="ja-JP" sz="2400" b="1" dirty="0">
              <a:latin typeface="+mn-ea"/>
            </a:endParaRPr>
          </a:p>
          <a:p>
            <a:pPr lvl="1"/>
            <a:r>
              <a:rPr lang="ja-JP" altLang="en-US" sz="2000" dirty="0">
                <a:latin typeface="+mn-ea"/>
              </a:rPr>
              <a:t>スマートシティセキュリティガイドライン参照（基本</a:t>
            </a:r>
            <a:r>
              <a:rPr lang="en-US" altLang="ja-JP" sz="2000" dirty="0">
                <a:latin typeface="+mn-ea"/>
              </a:rPr>
              <a:t>ISMS</a:t>
            </a:r>
            <a:r>
              <a:rPr lang="ja-JP" altLang="en-US" sz="2000" dirty="0">
                <a:latin typeface="+mn-ea"/>
              </a:rPr>
              <a:t>）</a:t>
            </a:r>
            <a:endParaRPr lang="en-US" altLang="ja-JP" sz="2000" dirty="0">
              <a:latin typeface="+mn-ea"/>
            </a:endParaRPr>
          </a:p>
          <a:p>
            <a:pPr lvl="1"/>
            <a:r>
              <a:rPr lang="ja-JP" altLang="en-US" sz="2000" dirty="0">
                <a:latin typeface="+mn-ea"/>
              </a:rPr>
              <a:t>参照しドキュメントを</a:t>
            </a:r>
            <a:r>
              <a:rPr lang="en-US" altLang="ja-JP" sz="2000" dirty="0">
                <a:latin typeface="+mn-ea"/>
              </a:rPr>
              <a:t>CSPFC</a:t>
            </a:r>
            <a:r>
              <a:rPr lang="ja-JP" altLang="en-US" sz="2000" dirty="0">
                <a:latin typeface="+mn-ea"/>
              </a:rPr>
              <a:t>で発行し、各社周知が必要</a:t>
            </a:r>
            <a:endParaRPr lang="en-US" altLang="ja-JP" sz="2000" dirty="0">
              <a:latin typeface="+mn-ea"/>
            </a:endParaRPr>
          </a:p>
          <a:p>
            <a:pPr lvl="1"/>
            <a:endParaRPr lang="en-US" altLang="ja-JP" sz="2400" b="1" dirty="0">
              <a:latin typeface="+mn-ea"/>
            </a:endParaRPr>
          </a:p>
          <a:p>
            <a:r>
              <a:rPr lang="ja-JP" altLang="en-US" sz="2400" b="1" dirty="0">
                <a:latin typeface="+mn-ea"/>
              </a:rPr>
              <a:t>個人情報・プライバシー</a:t>
            </a:r>
            <a:endParaRPr lang="en-US" altLang="ja-JP" sz="2400" b="1" dirty="0">
              <a:latin typeface="+mn-ea"/>
            </a:endParaRPr>
          </a:p>
          <a:p>
            <a:pPr lvl="1"/>
            <a:r>
              <a:rPr lang="ja-JP" altLang="en-US" sz="2000" dirty="0">
                <a:latin typeface="+mn-ea"/>
              </a:rPr>
              <a:t>個人情報保護に関するガイドライン</a:t>
            </a:r>
            <a:endParaRPr lang="en-US" altLang="ja-JP" sz="2000" dirty="0">
              <a:latin typeface="+mn-ea"/>
            </a:endParaRPr>
          </a:p>
          <a:p>
            <a:pPr lvl="1"/>
            <a:r>
              <a:rPr lang="ja-JP" altLang="en-US" sz="2000" dirty="0">
                <a:latin typeface="+mn-ea"/>
              </a:rPr>
              <a:t>プライバシー評価　</a:t>
            </a:r>
            <a:r>
              <a:rPr lang="en-US" altLang="ja-JP" sz="2000" dirty="0">
                <a:latin typeface="+mn-ea"/>
              </a:rPr>
              <a:t>PIA</a:t>
            </a:r>
            <a:r>
              <a:rPr lang="ja-JP" altLang="en-US" sz="2000" dirty="0">
                <a:latin typeface="+mn-ea"/>
              </a:rPr>
              <a:t>に関するガイドライン</a:t>
            </a:r>
            <a:endParaRPr lang="en-US" altLang="ja-JP" sz="2000" dirty="0">
              <a:latin typeface="+mn-ea"/>
            </a:endParaRPr>
          </a:p>
          <a:p>
            <a:pPr lvl="1"/>
            <a:r>
              <a:rPr lang="ja-JP" altLang="en-US" sz="2000" dirty="0">
                <a:latin typeface="+mn-ea"/>
              </a:rPr>
              <a:t>参照しドキュメントを</a:t>
            </a:r>
            <a:r>
              <a:rPr lang="en-US" altLang="ja-JP" sz="2000" dirty="0">
                <a:latin typeface="+mn-ea"/>
              </a:rPr>
              <a:t>CSPFC</a:t>
            </a:r>
            <a:r>
              <a:rPr lang="ja-JP" altLang="en-US" sz="2000" dirty="0">
                <a:latin typeface="+mn-ea"/>
              </a:rPr>
              <a:t>で発行し、各社周知が必要</a:t>
            </a:r>
            <a:endParaRPr lang="en-US" altLang="ja-JP" sz="2000" dirty="0">
              <a:latin typeface="+mn-ea"/>
            </a:endParaRPr>
          </a:p>
          <a:p>
            <a:pPr lvl="1"/>
            <a:endParaRPr lang="en-US" altLang="ja-JP" sz="2000" dirty="0">
              <a:latin typeface="+mn-ea"/>
            </a:endParaRPr>
          </a:p>
          <a:p>
            <a:r>
              <a:rPr lang="ja-JP" altLang="en-US" sz="2400" b="1" dirty="0">
                <a:latin typeface="+mn-ea"/>
              </a:rPr>
              <a:t>セキュリティ対策予算</a:t>
            </a:r>
            <a:endParaRPr lang="en-US" altLang="ja-JP" sz="2400" b="1" dirty="0">
              <a:latin typeface="+mn-ea"/>
            </a:endParaRPr>
          </a:p>
          <a:p>
            <a:pPr lvl="1"/>
            <a:r>
              <a:rPr lang="ja-JP" altLang="en-US" sz="2000" dirty="0">
                <a:latin typeface="+mn-ea"/>
              </a:rPr>
              <a:t>デジタル庁で見るケース</a:t>
            </a:r>
            <a:endParaRPr lang="en-US" altLang="ja-JP" sz="2000" dirty="0">
              <a:latin typeface="+mn-ea"/>
            </a:endParaRPr>
          </a:p>
          <a:p>
            <a:pPr lvl="1"/>
            <a:r>
              <a:rPr lang="ja-JP" altLang="en-US" sz="2000" dirty="0">
                <a:latin typeface="+mn-ea"/>
              </a:rPr>
              <a:t>広域行政で見るケース</a:t>
            </a:r>
            <a:endParaRPr lang="en-US" altLang="ja-JP" sz="2000" dirty="0">
              <a:latin typeface="+mn-ea"/>
            </a:endParaRPr>
          </a:p>
          <a:p>
            <a:pPr lvl="1"/>
            <a:r>
              <a:rPr lang="ja-JP" altLang="en-US" sz="2000" dirty="0">
                <a:latin typeface="+mn-ea"/>
              </a:rPr>
              <a:t>当法人による管理ケース</a:t>
            </a:r>
            <a:endParaRPr lang="en-US" altLang="ja-JP" sz="2000" dirty="0">
              <a:latin typeface="+mn-ea"/>
            </a:endParaRPr>
          </a:p>
          <a:p>
            <a:pPr lvl="1"/>
            <a:endParaRPr lang="en-US" altLang="ja-JP" sz="1600" dirty="0">
              <a:latin typeface="+mn-ea"/>
            </a:endParaRPr>
          </a:p>
          <a:p>
            <a:pPr marL="457200" lvl="1" indent="0">
              <a:buNone/>
            </a:pPr>
            <a:r>
              <a:rPr lang="ja-JP" altLang="en-US" b="1" dirty="0">
                <a:latin typeface="+mn-ea"/>
              </a:rPr>
              <a:t>→今後、総務省やセキュリティ対応団体や企業とも相談しながら検討を推進</a:t>
            </a:r>
            <a:endParaRPr lang="en-US" altLang="ja-JP" b="1" dirty="0">
              <a:latin typeface="+mn-ea"/>
            </a:endParaRPr>
          </a:p>
        </p:txBody>
      </p:sp>
    </p:spTree>
    <p:extLst>
      <p:ext uri="{BB962C8B-B14F-4D97-AF65-F5344CB8AC3E}">
        <p14:creationId xmlns:p14="http://schemas.microsoft.com/office/powerpoint/2010/main" val="273067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カテゴリ１　ガバナンス（全体）</a:t>
            </a:r>
          </a:p>
        </p:txBody>
      </p:sp>
      <p:sp>
        <p:nvSpPr>
          <p:cNvPr id="176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graphicFrame>
        <p:nvGraphicFramePr>
          <p:cNvPr id="1764" name="表 2"/>
          <p:cNvGraphicFramePr>
            <a:graphicFrameLocks noGrp="1"/>
          </p:cNvGraphicFramePr>
          <p:nvPr/>
        </p:nvGraphicFramePr>
        <p:xfrm>
          <a:off x="1784196" y="943199"/>
          <a:ext cx="8424936" cy="5540329"/>
        </p:xfrm>
        <a:graphic>
          <a:graphicData uri="http://schemas.openxmlformats.org/drawingml/2006/table">
            <a:tbl>
              <a:tblPr/>
              <a:tblGrid>
                <a:gridCol w="475252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①セキュリティに関するポリシーの策定</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45138">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：情報セキュリティ基本方針を策定する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目的や対象範囲など基本的な事項のほか、セキュリティを担保するための取組方針が記載された情報セキュリティ基本方針を策定する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組織体制や情報資産の分類・管理に関する項目のほか、管理的及び技術的なセキュリティ対策等について具体的な遵守事項や判断基準等を定めたセキュリティ対策基準を策定する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スマートシティで取り扱われるデータを分類するとともに、適切なデータの取扱いに関する事項や、法令等への対応等を定めたデータ取扱い基準を策定する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：インシデント対応手順を策定する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インシデント対応に関与する関係主体やそれぞれの責任範囲の明確化、連絡体制や連絡先などの整備、対応における判断基準やインシデント対応フロー等のインシデント対応手順を策定する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：事業継続計画を策定する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障害やセキュリティ事故等が発生した際にどの機能を優先して保護するかといった判断基準や、スマートシティ事業継続のための役割分担、対応手順等を定めた事業継続計画を策定する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各社、各分野におけるサービスおよび技術の情報を集めたのち作成を予定しております。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：委託先や提携先の評価基準を策定する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セキュリティ管理体制やセキュリティに関する第三者認証の取得有無等、外部委託等を実施する際に求めるべき内容や選定条件などを定めた評価基準を策定する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上記決定の後、作成を予定しております。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スマートシティの全体構成や守るべき機能や情報資産を踏まえ、リスク評価を実施する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248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-8</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：法令やガイドライン等との整合性を確認する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のセキュリティに関するポリシー策定時に、自身のスマートシティにおいて遵守することが求められる法令を把握する。また、それらの法令が遵守できる形でガイドラインを参考としながらポリシーを策定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97912">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②マルチステークホルダへのポリシーの浸透</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440602">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：ポリシーを遵守するためのセキュリティ要件を調達仕様書に反映する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セキュリティに関するポリシーに則り、情報セキュリティの管理体制の構築やセキュリティインシデントへの対処などのセキュリティ要件を調達仕様書に反映させる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2022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：データ取扱い基準を契約・規約に反映する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データの流通や利活用における取扱いについて、データ取扱い基準で定めた内容を委託先や提携先との契約・規約に反映する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：契約・規約で責任範囲を明確化する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システムの責任分界点とデータの責任分界点を委託先や提携先との契約・規約の中で明確化する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9791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③ガバナンス維持のための取組</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2482">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：継続的なリスクアセスメントの実施とセキュリティに関するポリシーの見直しを実施する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提供するサービスの変化や脅威の拡大等に応じ、継続的にリスクアセスメントを実施し、セキュリティに関するポリシーの見直しを実施する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大阪府など関係都市の動きに合わせて調整します。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436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ガバナンス③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：セキュリティ対策への適切な投資を継続的に実施する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セキュリティの維持・向上を図るため、セキュリティ対策への適切な投資を 継続的に実施する</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年度）　　</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各企業のセキュリティ対策との棲み分けを明確にしたのち、全体の最適を検証し実地を行います。</a:t>
                      </a:r>
                    </a:p>
                  </a:txBody>
                  <a:tcPr marL="2448" marR="2448" marT="2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9" name="テキスト ボックス 8">
            <a:extLst>
              <a:ext uri="{FF2B5EF4-FFF2-40B4-BE49-F238E27FC236}">
                <a16:creationId xmlns:a16="http://schemas.microsoft.com/office/drawing/2014/main" id="{94A3EEB1-AFB8-4683-8686-FE5998EBD3DB}"/>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1674894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0"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2</a:t>
            </a:r>
            <a:r>
              <a:rPr kumimoji="1" lang="ja-JP" altLang="en-US" sz="1600" dirty="0">
                <a:solidFill>
                  <a:srgbClr val="000000"/>
                </a:solidFill>
                <a:latin typeface="Tahoma" pitchFamily="34" charset="0"/>
                <a:ea typeface="ＭＳ Ｐゴシック" panose="020B0600070205080204" pitchFamily="50" charset="-128"/>
              </a:rPr>
              <a:t>　サービス（各サービス提供者）</a:t>
            </a:r>
            <a:endParaRPr kumimoji="1" lang="en-US" altLang="ja-JP" sz="1600" dirty="0">
              <a:solidFill>
                <a:srgbClr val="000000"/>
              </a:solidFill>
              <a:latin typeface="Tahoma" pitchFamily="34" charset="0"/>
              <a:ea typeface="ＭＳ Ｐゴシック" panose="020B0600070205080204" pitchFamily="50" charset="-128"/>
            </a:endParaRPr>
          </a:p>
        </p:txBody>
      </p:sp>
      <p:graphicFrame>
        <p:nvGraphicFramePr>
          <p:cNvPr id="1771" name="表 4"/>
          <p:cNvGraphicFramePr>
            <a:graphicFrameLocks noGrp="1"/>
          </p:cNvGraphicFramePr>
          <p:nvPr/>
        </p:nvGraphicFramePr>
        <p:xfrm>
          <a:off x="1806720" y="988634"/>
          <a:ext cx="8396623" cy="5655488"/>
        </p:xfrm>
        <a:graphic>
          <a:graphicData uri="http://schemas.openxmlformats.org/drawingml/2006/table">
            <a:tbl>
              <a:tblPr/>
              <a:tblGrid>
                <a:gridCol w="4788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28623">
                  <a:extLst>
                    <a:ext uri="{9D8B030D-6E8A-4147-A177-3AD203B41FA5}">
                      <a16:colId xmlns:a16="http://schemas.microsoft.com/office/drawing/2014/main" val="20002"/>
                    </a:ext>
                  </a:extLst>
                </a:gridCol>
              </a:tblGrid>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4046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①サービス個別でのリスクアセスメントの実施</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：それぞれのサービスにおいてリスクアセスメントを実施する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個々のサービスにおいて守るべき情報資産や機能を特定した上で、リスクアセスメントを実施する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6069">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外部からの攻撃等を防ぐセキュリティ対策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：サービスへのアクセス制御を実装、運用する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外部からサービスに関わるシステムに通信をする場合は、ファイアウォール等を実装し、適切なアクセス制御を実装する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2000">
                <a:tc>
                  <a:txBody>
                    <a:bodyPr/>
                    <a:lstStyle/>
                    <a:p>
                      <a:pPr algn="l" fontAlgn="ctr"/>
                      <a:r>
                        <a:rPr lang="ja-JP" altLang="en-US" sz="850" b="1" i="0" u="sng" strike="noStrike" dirty="0">
                          <a:solidFill>
                            <a:srgbClr val="000000"/>
                          </a:solidFill>
                          <a:effectLst/>
                          <a:latin typeface="游ゴシック"/>
                          <a:ea typeface="游ゴシック"/>
                        </a:rPr>
                        <a:t>サービス②</a:t>
                      </a:r>
                      <a:r>
                        <a:rPr lang="en-US" altLang="ja-JP" sz="850" b="1" i="0" u="sng" strike="noStrike" dirty="0">
                          <a:solidFill>
                            <a:srgbClr val="000000"/>
                          </a:solidFill>
                          <a:effectLst/>
                          <a:latin typeface="游ゴシック"/>
                          <a:ea typeface="游ゴシック"/>
                        </a:rPr>
                        <a:t>-4</a:t>
                      </a:r>
                      <a:r>
                        <a:rPr lang="ja-JP" altLang="en-US" sz="850" b="1" i="0" u="sng" strike="noStrike" dirty="0">
                          <a:solidFill>
                            <a:srgbClr val="000000"/>
                          </a:solidFill>
                          <a:effectLst/>
                          <a:latin typeface="游ゴシック"/>
                          <a:ea typeface="游ゴシック"/>
                        </a:rPr>
                        <a:t>：セキュリティ監視を実施する</a:t>
                      </a:r>
                      <a:br>
                        <a:rPr lang="ja-JP" altLang="en-US" sz="850" b="0" i="0" u="none" strike="noStrike" dirty="0">
                          <a:solidFill>
                            <a:srgbClr val="000000"/>
                          </a:solidFill>
                          <a:effectLst/>
                          <a:latin typeface="游ゴシック"/>
                          <a:ea typeface="游ゴシック"/>
                        </a:rPr>
                      </a:br>
                      <a:r>
                        <a:rPr lang="en-US" altLang="ja-JP" sz="850" b="0" i="0" u="none" strike="noStrike" dirty="0">
                          <a:solidFill>
                            <a:srgbClr val="000000"/>
                          </a:solidFill>
                          <a:effectLst/>
                          <a:latin typeface="游ゴシック"/>
                          <a:ea typeface="游ゴシック"/>
                        </a:rPr>
                        <a:t>IDS</a:t>
                      </a:r>
                      <a:r>
                        <a:rPr lang="ja-JP" altLang="en-US" sz="850" b="0" i="0" u="none" strike="noStrike" dirty="0">
                          <a:solidFill>
                            <a:srgbClr val="000000"/>
                          </a:solidFill>
                          <a:effectLst/>
                          <a:latin typeface="游ゴシック"/>
                          <a:ea typeface="游ゴシック"/>
                        </a:rPr>
                        <a:t>や</a:t>
                      </a:r>
                      <a:r>
                        <a:rPr lang="en-US" altLang="ja-JP" sz="850" b="0" i="0" u="none" strike="noStrike" dirty="0">
                          <a:solidFill>
                            <a:srgbClr val="000000"/>
                          </a:solidFill>
                          <a:effectLst/>
                          <a:latin typeface="游ゴシック"/>
                          <a:ea typeface="游ゴシック"/>
                        </a:rPr>
                        <a:t>IPS</a:t>
                      </a:r>
                      <a:r>
                        <a:rPr lang="ja-JP" altLang="en-US" sz="850" b="0" i="0" u="none" strike="noStrike" dirty="0">
                          <a:solidFill>
                            <a:srgbClr val="000000"/>
                          </a:solidFill>
                          <a:effectLst/>
                          <a:latin typeface="游ゴシック"/>
                          <a:ea typeface="游ゴシック"/>
                        </a:rPr>
                        <a:t>、</a:t>
                      </a:r>
                      <a:r>
                        <a:rPr lang="en-US" altLang="ja-JP" sz="850" b="0" i="0" u="none" strike="noStrike" dirty="0">
                          <a:solidFill>
                            <a:srgbClr val="000000"/>
                          </a:solidFill>
                          <a:effectLst/>
                          <a:latin typeface="游ゴシック"/>
                          <a:ea typeface="游ゴシック"/>
                        </a:rPr>
                        <a:t>WAF</a:t>
                      </a:r>
                      <a:r>
                        <a:rPr lang="ja-JP" altLang="en-US" sz="850" b="0" i="0" u="none" strike="noStrike" dirty="0">
                          <a:solidFill>
                            <a:srgbClr val="000000"/>
                          </a:solidFill>
                          <a:effectLst/>
                          <a:latin typeface="游ゴシック"/>
                          <a:ea typeface="游ゴシック"/>
                        </a:rPr>
                        <a:t>などを設置し、外部からの不正なコマンドが含まれた通信等の</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システムへのサイバー攻撃を監視する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セキュリティインシデント発生の未然防止のためのセキュリティ対策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8"/>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セキュア設計やセキュアコーディング、サービスイン前のセキュリティテストや脆弱性診断などによってサービスの企画・設計・開発工程における脆弱性を排除する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サービス③</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000">
                <a:tc>
                  <a:txBody>
                    <a:bodyPr/>
                    <a:lstStyle/>
                    <a:p>
                      <a:pPr algn="l" fontAlgn="ctr"/>
                      <a:r>
                        <a:rPr lang="ja-JP" altLang="en-US" sz="850" b="1" i="0" u="sng" strike="noStrike" dirty="0">
                          <a:solidFill>
                            <a:srgbClr val="000000"/>
                          </a:solidFill>
                          <a:effectLst/>
                          <a:latin typeface="游ゴシック"/>
                          <a:ea typeface="游ゴシック"/>
                        </a:rPr>
                        <a:t>サービス③</a:t>
                      </a:r>
                      <a:r>
                        <a:rPr lang="en-US" altLang="ja-JP" sz="850" b="1" i="0" u="sng" strike="noStrike" dirty="0">
                          <a:solidFill>
                            <a:srgbClr val="000000"/>
                          </a:solidFill>
                          <a:effectLst/>
                          <a:latin typeface="游ゴシック"/>
                          <a:ea typeface="游ゴシック"/>
                        </a:rPr>
                        <a:t>-3</a:t>
                      </a:r>
                      <a:r>
                        <a:rPr lang="ja-JP" altLang="en-US" sz="850" b="1" i="0" u="sng" strike="noStrike" dirty="0">
                          <a:solidFill>
                            <a:srgbClr val="000000"/>
                          </a:solidFill>
                          <a:effectLst/>
                          <a:latin typeface="游ゴシック"/>
                          <a:ea typeface="游ゴシック"/>
                        </a:rPr>
                        <a:t>：運用管理端末へのセキュリティ対策を実施する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等の脆弱性への対応、物理的なアクセス制限等の対策を実施する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69">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④インシデント発生時に備えたセキュリティ対策</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2"/>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32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サービス④</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各企業にサービススタート前に報告を協議会に報告を行う予定です。</a:t>
                      </a:r>
                    </a:p>
                  </a:txBody>
                  <a:tcPr marL="3270" marR="3270" marT="32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9" name="テキスト ボックス 8">
            <a:extLst>
              <a:ext uri="{FF2B5EF4-FFF2-40B4-BE49-F238E27FC236}">
                <a16:creationId xmlns:a16="http://schemas.microsoft.com/office/drawing/2014/main" id="{E3D3A014-BB48-4273-AAE3-62FD69B565E2}"/>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297716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77"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3</a:t>
            </a:r>
            <a:r>
              <a:rPr kumimoji="1" lang="ja-JP" altLang="en-US" sz="1600" dirty="0">
                <a:solidFill>
                  <a:srgbClr val="000000"/>
                </a:solidFill>
                <a:latin typeface="Tahoma" pitchFamily="34" charset="0"/>
                <a:ea typeface="ＭＳ Ｐゴシック" panose="020B0600070205080204" pitchFamily="50" charset="-128"/>
              </a:rPr>
              <a:t>　都市</a:t>
            </a:r>
            <a:r>
              <a:rPr kumimoji="1" lang="en-US" altLang="ja-JP" sz="1600" dirty="0">
                <a:solidFill>
                  <a:srgbClr val="000000"/>
                </a:solidFill>
                <a:latin typeface="Tahoma" pitchFamily="34" charset="0"/>
                <a:ea typeface="ＭＳ Ｐゴシック" panose="020B0600070205080204" pitchFamily="50" charset="-128"/>
              </a:rPr>
              <a:t>OS</a:t>
            </a:r>
            <a:r>
              <a:rPr kumimoji="1" lang="ja-JP" altLang="en-US" sz="1600" dirty="0">
                <a:solidFill>
                  <a:srgbClr val="000000"/>
                </a:solidFill>
                <a:latin typeface="Tahoma" pitchFamily="34" charset="0"/>
                <a:ea typeface="ＭＳ Ｐゴシック" panose="020B0600070205080204" pitchFamily="50" charset="-128"/>
              </a:rPr>
              <a:t>（</a:t>
            </a:r>
            <a:r>
              <a:rPr kumimoji="1" lang="en-US" altLang="ja-JP" sz="1600" dirty="0">
                <a:solidFill>
                  <a:srgbClr val="000000"/>
                </a:solidFill>
                <a:latin typeface="Tahoma" pitchFamily="34" charset="0"/>
                <a:ea typeface="ＭＳ Ｐゴシック" panose="020B0600070205080204" pitchFamily="50" charset="-128"/>
              </a:rPr>
              <a:t>OZ1/NEC</a:t>
            </a:r>
            <a:r>
              <a:rPr kumimoji="1" lang="ja-JP" altLang="en-US" sz="1600" dirty="0">
                <a:solidFill>
                  <a:srgbClr val="000000"/>
                </a:solidFill>
                <a:latin typeface="Tahoma" pitchFamily="34" charset="0"/>
                <a:ea typeface="ＭＳ Ｐゴシック" panose="020B0600070205080204" pitchFamily="50" charset="-128"/>
              </a:rPr>
              <a:t>ネッツエスアイ）</a:t>
            </a:r>
          </a:p>
        </p:txBody>
      </p:sp>
      <p:graphicFrame>
        <p:nvGraphicFramePr>
          <p:cNvPr id="1778" name="表 5"/>
          <p:cNvGraphicFramePr>
            <a:graphicFrameLocks noGrp="1"/>
          </p:cNvGraphicFramePr>
          <p:nvPr/>
        </p:nvGraphicFramePr>
        <p:xfrm>
          <a:off x="1775520" y="931084"/>
          <a:ext cx="8496702" cy="5801620"/>
        </p:xfrm>
        <a:graphic>
          <a:graphicData uri="http://schemas.openxmlformats.org/drawingml/2006/table">
            <a:tbl>
              <a:tblPr/>
              <a:tblGrid>
                <a:gridCol w="4824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592702">
                  <a:extLst>
                    <a:ext uri="{9D8B030D-6E8A-4147-A177-3AD203B41FA5}">
                      <a16:colId xmlns:a16="http://schemas.microsoft.com/office/drawing/2014/main" val="20002"/>
                    </a:ext>
                  </a:extLst>
                </a:gridCol>
              </a:tblGrid>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項目</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391380">
                <a:tc>
                  <a:txBody>
                    <a:bodyPr/>
                    <a:lstStyle/>
                    <a:p>
                      <a:pPr algn="l" fontAlgn="ct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OS①-1</a:t>
                      </a:r>
                      <a:r>
                        <a:rPr lang="ja-JP" altLang="en-US" sz="850" b="1" i="0" u="sng" strike="noStrike" dirty="0">
                          <a:solidFill>
                            <a:srgbClr val="000000"/>
                          </a:solidFill>
                          <a:effectLst/>
                          <a:latin typeface="游ゴシック"/>
                          <a:ea typeface="游ゴシック"/>
                        </a:rPr>
                        <a:t>：都市</a:t>
                      </a:r>
                      <a:r>
                        <a:rPr lang="en-US" altLang="ja-JP" sz="850" b="1" i="0" u="sng" strike="noStrike" dirty="0">
                          <a:solidFill>
                            <a:srgbClr val="000000"/>
                          </a:solidFill>
                          <a:effectLst/>
                          <a:latin typeface="游ゴシック"/>
                          <a:ea typeface="游ゴシック"/>
                        </a:rPr>
                        <a:t>OS</a:t>
                      </a:r>
                      <a:r>
                        <a:rPr lang="ja-JP" altLang="en-US" sz="850" b="1" i="0" u="sng" strike="noStrike" dirty="0">
                          <a:solidFill>
                            <a:srgbClr val="000000"/>
                          </a:solidFill>
                          <a:effectLst/>
                          <a:latin typeface="游ゴシック"/>
                          <a:ea typeface="游ゴシック"/>
                        </a:rPr>
                        <a:t>へのアクセス制御を実装、運用する</a:t>
                      </a:r>
                      <a:br>
                        <a:rPr lang="ja-JP" altLang="en-US" sz="850" b="0" i="0" u="none" strike="noStrike" dirty="0">
                          <a:solidFill>
                            <a:srgbClr val="000000"/>
                          </a:solidFill>
                          <a:effectLst/>
                          <a:latin typeface="游ゴシック"/>
                          <a:ea typeface="游ゴシック"/>
                        </a:rPr>
                      </a:br>
                      <a:r>
                        <a:rPr lang="ja-JP" altLang="en-US" sz="850" b="0" i="0" u="none" strike="noStrike" dirty="0">
                          <a:solidFill>
                            <a:srgbClr val="000000"/>
                          </a:solidFill>
                          <a:effectLst/>
                          <a:latin typeface="游ゴシック"/>
                          <a:ea typeface="游ゴシック"/>
                        </a:rPr>
                        <a:t>外部から都市</a:t>
                      </a:r>
                      <a:r>
                        <a:rPr lang="en-US" altLang="ja-JP" sz="850" b="0" i="0" u="none" strike="noStrike" dirty="0">
                          <a:solidFill>
                            <a:srgbClr val="000000"/>
                          </a:solidFill>
                          <a:effectLst/>
                          <a:latin typeface="游ゴシック"/>
                          <a:ea typeface="游ゴシック"/>
                        </a:rPr>
                        <a:t>OS</a:t>
                      </a:r>
                      <a:r>
                        <a:rPr lang="ja-JP" altLang="en-US" sz="850" b="0" i="0" u="none" strike="noStrike" dirty="0">
                          <a:solidFill>
                            <a:srgbClr val="000000"/>
                          </a:solidFill>
                          <a:effectLst/>
                          <a:latin typeface="游ゴシック"/>
                          <a:ea typeface="游ゴシック"/>
                        </a:rPr>
                        <a:t>に関わるシステムに通信をする場合は、ファイアウォール等を実装し、適切なアクセス制御を実装する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dirty="0"/>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OZ1/NEC</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ネッツエスアイにて協議会へ報告書を提出します。</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138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：適切な権限設定を実施し、管理する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必要な人や役割などに限定した権限設定を行い、アカウントの一覧表を作成し、定期的に棚卸しするなどして適切に管理する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アクセスした人が本人であるかを確認するための認証機能を実装する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OS①-4</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：セキュリティ監視を実施する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や</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IPS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を設置し、不正なコマンドが含まれた通信等のシステムへのサイバー攻撃を監視する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② セキュリティに関するポリシーの策定</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a:ea typeface="游ゴシック"/>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6"/>
                  </a:ext>
                </a:extLst>
              </a:tr>
              <a:tr h="35561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の企画・設計・開発工程における脆弱性を排除する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を構成するシステムの企画・設計・開発等の各段階においてセキュリティを検討・実施する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：脆弱性診断や情報収集等で継続的に脆弱性を把握し、対応する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定期的な脆弱性診断の実施や、継続的な脆弱性情報の収集によって自システムの脆弱性を把握しつつ、構成情報を適切に管理し、それらの情報を元に適切にバージョンアップやセキュリティパッチの適用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4147">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OS②-3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：運用管理端末へのセキュリティ対策を実施する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システムへ直接アクセスが可能な運用管理端末は、当該端末へのアクセス制御と認証の導入をした上で、ウィルス対策ソフトの導入、</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OS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等の脆弱性への対応、物理的なアクセス制限等の対策を実施する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③ インシデント発生時に備えたセキュリティ対策</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a:ea typeface="游ゴシック"/>
                        </a:rPr>
                        <a:t>　</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：外部との通信やデータの暗号化を実施する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外部との通信やシステムに保存されるデータは十分な強度の暗号アルゴリズムで暗号化を実施する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：定期的にバックアップを取得する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システムの構成情報や重要なデータは定期的にバックアップし、災害や復旧を踏まえた保管を行う</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24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都市</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OS③-3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：証跡確保のためのログを取得する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証跡を確保するための様々なログを取得し、適切に保管する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31707">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④ 推進主体からの要求に応じた適切なクラウドサービスの利用</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4"/>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OS④-1</a:t>
                      </a:r>
                      <a:r>
                        <a:rPr lang="ja-JP" altLang="en-US" sz="850" b="1" i="0" u="sng" strike="noStrike">
                          <a:solidFill>
                            <a:srgbClr val="000000"/>
                          </a:solidFill>
                          <a:effectLst/>
                          <a:latin typeface="游ゴシック"/>
                          <a:ea typeface="游ゴシック"/>
                        </a:rPr>
                        <a:t>：クラウドサービスの利用者と提供事業者間の責任分界点を把握する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クラウド基盤として</a:t>
                      </a:r>
                      <a:r>
                        <a:rPr lang="en-US" altLang="ja-JP" sz="850" b="0" i="0" u="none" strike="noStrike">
                          <a:solidFill>
                            <a:srgbClr val="000000"/>
                          </a:solidFill>
                          <a:effectLst/>
                          <a:latin typeface="游ゴシック"/>
                          <a:ea typeface="游ゴシック"/>
                        </a:rPr>
                        <a:t>IaaS/PaaS</a:t>
                      </a:r>
                      <a:r>
                        <a:rPr lang="ja-JP" altLang="en-US" sz="850" b="0" i="0" u="none" strike="noStrike">
                          <a:solidFill>
                            <a:srgbClr val="000000"/>
                          </a:solidFill>
                          <a:effectLst/>
                          <a:latin typeface="游ゴシック"/>
                          <a:ea typeface="游ゴシック"/>
                        </a:rPr>
                        <a:t>を利用する場合、責任分界点について正確に把握し、それに応じたセキュリティ対策を実施する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74147">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OS④-2</a:t>
                      </a:r>
                      <a:r>
                        <a:rPr lang="ja-JP" altLang="en-US" sz="850" b="1" i="0" u="sng" strike="noStrike">
                          <a:solidFill>
                            <a:srgbClr val="000000"/>
                          </a:solidFill>
                          <a:effectLst/>
                          <a:latin typeface="游ゴシック"/>
                          <a:ea typeface="游ゴシック"/>
                        </a:rPr>
                        <a:t>：データロケーションに関する推進主体からの要求事項に対応する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クラウド基盤を利用する場合、都市</a:t>
                      </a:r>
                      <a:r>
                        <a:rPr lang="en-US" altLang="ja-JP" sz="850" b="0" i="0" u="none" strike="noStrike">
                          <a:solidFill>
                            <a:srgbClr val="000000"/>
                          </a:solidFill>
                          <a:effectLst/>
                          <a:latin typeface="游ゴシック"/>
                          <a:ea typeface="游ゴシック"/>
                        </a:rPr>
                        <a:t>OS</a:t>
                      </a:r>
                      <a:r>
                        <a:rPr lang="ja-JP" altLang="en-US" sz="850" b="0" i="0" u="none" strike="noStrike">
                          <a:solidFill>
                            <a:srgbClr val="000000"/>
                          </a:solidFill>
                          <a:effectLst/>
                          <a:latin typeface="游ゴシック"/>
                          <a:ea typeface="游ゴシック"/>
                        </a:rPr>
                        <a:t>上で取り扱うデータの種類や適用される法令を理解した上で、クラウドの設置場所（リージョン）に関する推進主体からの要求事項に対応できているかを確認し利用する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月）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a:ea typeface="游ゴシック"/>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55610">
                <a:tc>
                  <a:txBody>
                    <a:bodyPr/>
                    <a:lstStyle/>
                    <a:p>
                      <a:pPr algn="l" fontAlgn="ctr"/>
                      <a:r>
                        <a:rPr lang="ja-JP" altLang="en-US" sz="850" b="1" i="0" u="sng" strike="noStrike">
                          <a:solidFill>
                            <a:srgbClr val="000000"/>
                          </a:solidFill>
                          <a:effectLst/>
                          <a:latin typeface="游ゴシック"/>
                          <a:ea typeface="游ゴシック"/>
                        </a:rPr>
                        <a:t>都市</a:t>
                      </a:r>
                      <a:r>
                        <a:rPr lang="en-US" altLang="ja-JP" sz="850" b="1" i="0" u="sng" strike="noStrike">
                          <a:solidFill>
                            <a:srgbClr val="000000"/>
                          </a:solidFill>
                          <a:effectLst/>
                          <a:latin typeface="游ゴシック"/>
                          <a:ea typeface="游ゴシック"/>
                        </a:rPr>
                        <a:t>OS④-3</a:t>
                      </a:r>
                      <a:r>
                        <a:rPr lang="ja-JP" altLang="en-US" sz="850" b="1" i="0" u="sng" strike="noStrike">
                          <a:solidFill>
                            <a:srgbClr val="000000"/>
                          </a:solidFill>
                          <a:effectLst/>
                          <a:latin typeface="游ゴシック"/>
                          <a:ea typeface="游ゴシック"/>
                        </a:rPr>
                        <a:t>：複数リージョン選択等により、可用性を担保する</a:t>
                      </a:r>
                      <a:br>
                        <a:rPr lang="ja-JP" altLang="en-US" sz="850" b="0" i="0" u="none" strike="noStrike">
                          <a:solidFill>
                            <a:srgbClr val="000000"/>
                          </a:solidFill>
                          <a:effectLst/>
                          <a:latin typeface="游ゴシック"/>
                          <a:ea typeface="游ゴシック"/>
                        </a:rPr>
                      </a:br>
                      <a:r>
                        <a:rPr lang="ja-JP" altLang="en-US" sz="850" b="0" i="0" u="none" strike="noStrike">
                          <a:solidFill>
                            <a:srgbClr val="000000"/>
                          </a:solidFill>
                          <a:effectLst/>
                          <a:latin typeface="游ゴシック"/>
                          <a:ea typeface="游ゴシック"/>
                        </a:rPr>
                        <a:t>クラウド基盤を利用する場合、障害や復旧の観点から複数リージョンの選択を検討する</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　</a:t>
                      </a: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kumimoji="1" lang="en-US" altLang="ja-JP"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OZ1/NEC</a:t>
                      </a:r>
                      <a:r>
                        <a:rPr kumimoji="1" lang="ja-JP" altLang="en-US" sz="8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ネッツエスアイにて協議会へ報告書を提出します。</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760" marR="2760" marT="27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9" name="テキスト ボックス 8">
            <a:extLst>
              <a:ext uri="{FF2B5EF4-FFF2-40B4-BE49-F238E27FC236}">
                <a16:creationId xmlns:a16="http://schemas.microsoft.com/office/drawing/2014/main" id="{9CCAAB8E-6226-4BDC-8346-98EB9EAF3845}"/>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433735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6213ACB-8056-4BF4-BD5F-7EC7BA24CD2B}"/>
              </a:ext>
            </a:extLst>
          </p:cNvPr>
          <p:cNvSpPr txBox="1"/>
          <p:nvPr/>
        </p:nvSpPr>
        <p:spPr>
          <a:xfrm>
            <a:off x="184935" y="863606"/>
            <a:ext cx="10726220" cy="2677656"/>
          </a:xfrm>
          <a:prstGeom prst="rect">
            <a:avLst/>
          </a:prstGeom>
          <a:noFill/>
        </p:spPr>
        <p:txBody>
          <a:bodyPr wrap="square">
            <a:spAutoFit/>
          </a:bodyPr>
          <a:lstStyle/>
          <a:p>
            <a:r>
              <a:rPr kumimoji="1" lang="ja-JP" altLang="en-US" sz="1200" dirty="0">
                <a:latin typeface="+mn-ea"/>
              </a:rPr>
              <a:t>　　　進め方：　基本フォーマットをベースに書き入れていく。</a:t>
            </a:r>
            <a:br>
              <a:rPr kumimoji="1" lang="en-US" altLang="ja-JP" sz="1200" dirty="0">
                <a:latin typeface="+mn-ea"/>
              </a:rPr>
            </a:br>
            <a:r>
              <a:rPr kumimoji="1" lang="ja-JP" altLang="en-US" sz="1200" dirty="0">
                <a:latin typeface="+mn-ea"/>
              </a:rPr>
              <a:t>　　　　　　　　総務省予算に関しては</a:t>
            </a:r>
            <a:r>
              <a:rPr kumimoji="1" lang="en-US" altLang="ja-JP" sz="1200" dirty="0">
                <a:latin typeface="+mn-ea"/>
              </a:rPr>
              <a:t>2</a:t>
            </a:r>
            <a:r>
              <a:rPr kumimoji="1" lang="ja-JP" altLang="en-US" sz="1200" dirty="0">
                <a:latin typeface="+mn-ea"/>
              </a:rPr>
              <a:t>月中旬に分科会はレポートを完了（</a:t>
            </a:r>
            <a:r>
              <a:rPr kumimoji="1" lang="en-US" altLang="ja-JP" sz="1200" dirty="0">
                <a:latin typeface="+mn-ea"/>
              </a:rPr>
              <a:t>3</a:t>
            </a:r>
            <a:r>
              <a:rPr kumimoji="1" lang="ja-JP" altLang="en-US" sz="1200" dirty="0">
                <a:latin typeface="+mn-ea"/>
              </a:rPr>
              <a:t>月</a:t>
            </a:r>
            <a:r>
              <a:rPr kumimoji="1" lang="en-US" altLang="ja-JP" sz="1200" dirty="0">
                <a:latin typeface="+mn-ea"/>
              </a:rPr>
              <a:t>11</a:t>
            </a:r>
            <a:r>
              <a:rPr kumimoji="1" lang="ja-JP" altLang="en-US" sz="1200" dirty="0">
                <a:latin typeface="+mn-ea"/>
              </a:rPr>
              <a:t>日に最終を纏めて総務省に提出）</a:t>
            </a:r>
            <a:br>
              <a:rPr kumimoji="1" lang="en-US" altLang="ja-JP" sz="1200" dirty="0">
                <a:latin typeface="+mn-ea"/>
              </a:rPr>
            </a:br>
            <a:r>
              <a:rPr kumimoji="1" lang="ja-JP" altLang="en-US" sz="1200" dirty="0">
                <a:latin typeface="+mn-ea"/>
              </a:rPr>
              <a:t>　　　　　　　　　　</a:t>
            </a:r>
            <a:r>
              <a:rPr kumimoji="1" lang="en-US" altLang="ja-JP" sz="1200" dirty="0">
                <a:latin typeface="+mn-ea"/>
              </a:rPr>
              <a:t>9-10</a:t>
            </a:r>
            <a:r>
              <a:rPr kumimoji="1" lang="ja-JP" altLang="en-US" sz="1200" dirty="0">
                <a:latin typeface="+mn-ea"/>
              </a:rPr>
              <a:t>月：サービスの青写真（将来図のディスカッション）</a:t>
            </a:r>
            <a:br>
              <a:rPr kumimoji="1" lang="en-US" altLang="ja-JP" sz="1200" dirty="0">
                <a:latin typeface="+mn-ea"/>
              </a:rPr>
            </a:br>
            <a:r>
              <a:rPr kumimoji="1" lang="ja-JP" altLang="en-US" sz="1200" dirty="0">
                <a:latin typeface="+mn-ea"/>
              </a:rPr>
              <a:t>　　　　　　　　　　</a:t>
            </a:r>
            <a:r>
              <a:rPr kumimoji="1" lang="en-US" altLang="ja-JP" sz="1200" dirty="0">
                <a:latin typeface="+mn-ea"/>
              </a:rPr>
              <a:t>10</a:t>
            </a:r>
            <a:r>
              <a:rPr kumimoji="1" lang="ja-JP" altLang="en-US" sz="1200" dirty="0">
                <a:latin typeface="+mn-ea"/>
              </a:rPr>
              <a:t>月：　サービス実装</a:t>
            </a:r>
            <a:br>
              <a:rPr kumimoji="1" lang="en-US" altLang="ja-JP" sz="1200" dirty="0">
                <a:latin typeface="+mn-ea"/>
              </a:rPr>
            </a:br>
            <a:r>
              <a:rPr kumimoji="1" lang="ja-JP" altLang="en-US" sz="1200" dirty="0">
                <a:latin typeface="+mn-ea"/>
              </a:rPr>
              <a:t>　　　　　　　　　　</a:t>
            </a:r>
            <a:r>
              <a:rPr kumimoji="1" lang="en-US" altLang="ja-JP" sz="1200" dirty="0">
                <a:latin typeface="+mn-ea"/>
              </a:rPr>
              <a:t>11</a:t>
            </a:r>
            <a:r>
              <a:rPr kumimoji="1" lang="ja-JP" altLang="en-US" sz="1200" dirty="0">
                <a:latin typeface="+mn-ea"/>
              </a:rPr>
              <a:t>月：　リビングラボに合わせて住民アプローチ</a:t>
            </a:r>
            <a:br>
              <a:rPr kumimoji="1" lang="en-US" altLang="ja-JP" sz="1200" dirty="0">
                <a:latin typeface="+mn-ea"/>
              </a:rPr>
            </a:br>
            <a:r>
              <a:rPr kumimoji="1" lang="ja-JP" altLang="en-US" sz="1200" dirty="0">
                <a:latin typeface="+mn-ea"/>
              </a:rPr>
              <a:t>　　　　　　　　　　</a:t>
            </a:r>
            <a:r>
              <a:rPr kumimoji="1" lang="en-US" altLang="ja-JP" sz="1200" dirty="0">
                <a:latin typeface="+mn-ea"/>
              </a:rPr>
              <a:t>12</a:t>
            </a:r>
            <a:r>
              <a:rPr kumimoji="1" lang="ja-JP" altLang="en-US" sz="1200" dirty="0">
                <a:latin typeface="+mn-ea"/>
              </a:rPr>
              <a:t>月：　住民ヒアリング・デジタルデバイド教育・</a:t>
            </a:r>
            <a:r>
              <a:rPr kumimoji="1" lang="en-US" altLang="ja-JP" sz="1200" dirty="0" err="1">
                <a:latin typeface="+mn-ea"/>
              </a:rPr>
              <a:t>NoCode</a:t>
            </a:r>
            <a:r>
              <a:rPr kumimoji="1" lang="ja-JP" altLang="en-US" sz="1200" dirty="0">
                <a:latin typeface="+mn-ea"/>
              </a:rPr>
              <a:t>などリビングラボ空会議室活用</a:t>
            </a:r>
            <a:br>
              <a:rPr kumimoji="1" lang="en-US" altLang="ja-JP" sz="1200" dirty="0">
                <a:latin typeface="+mn-ea"/>
              </a:rPr>
            </a:br>
            <a:r>
              <a:rPr kumimoji="1" lang="ja-JP" altLang="en-US" sz="1200" dirty="0">
                <a:latin typeface="+mn-ea"/>
              </a:rPr>
              <a:t>　　　　　　　　　　 </a:t>
            </a:r>
            <a:r>
              <a:rPr kumimoji="1" lang="en-US" altLang="ja-JP" sz="1200" dirty="0">
                <a:latin typeface="+mn-ea"/>
              </a:rPr>
              <a:t>1</a:t>
            </a:r>
            <a:r>
              <a:rPr kumimoji="1" lang="ja-JP" altLang="en-US" sz="1200" dirty="0">
                <a:latin typeface="+mn-ea"/>
              </a:rPr>
              <a:t>月：　データ・サービス連携想定＆実装</a:t>
            </a:r>
            <a:br>
              <a:rPr kumimoji="1" lang="en-US" altLang="ja-JP" sz="1200" dirty="0">
                <a:latin typeface="+mn-ea"/>
              </a:rPr>
            </a:br>
            <a:r>
              <a:rPr kumimoji="1" lang="ja-JP" altLang="en-US" sz="1200" dirty="0">
                <a:latin typeface="+mn-ea"/>
              </a:rPr>
              <a:t>　　　　　　　　　　 </a:t>
            </a:r>
            <a:r>
              <a:rPr kumimoji="1" lang="en-US" altLang="ja-JP" sz="1200" dirty="0">
                <a:latin typeface="+mn-ea"/>
              </a:rPr>
              <a:t>2</a:t>
            </a:r>
            <a:r>
              <a:rPr kumimoji="1" lang="ja-JP" altLang="en-US" sz="1200" dirty="0">
                <a:latin typeface="+mn-ea"/>
              </a:rPr>
              <a:t>月：　レポート作成　　　　　　　</a:t>
            </a:r>
            <a:br>
              <a:rPr kumimoji="1" lang="en-US" altLang="ja-JP" sz="1200" dirty="0">
                <a:latin typeface="+mn-ea"/>
              </a:rPr>
            </a:br>
            <a:r>
              <a:rPr kumimoji="1" lang="ja-JP" altLang="en-US" sz="1200" dirty="0">
                <a:latin typeface="+mn-ea"/>
              </a:rPr>
              <a:t>　　　　　　　　総務省予算外事案：サービスを固めていく→現課とまち課を通して実装検討</a:t>
            </a:r>
            <a:br>
              <a:rPr kumimoji="1" lang="en-US" altLang="ja-JP" sz="1200" dirty="0">
                <a:latin typeface="+mn-ea"/>
              </a:rPr>
            </a:br>
            <a:r>
              <a:rPr kumimoji="1" lang="ja-JP" altLang="en-US" sz="1200" dirty="0">
                <a:latin typeface="+mn-ea"/>
              </a:rPr>
              <a:t>　　　　　　　　国土交通省：　内容はこれから。町の維持コストをどのように読むか。（移動、エネルギー、インフラなど）</a:t>
            </a:r>
            <a:br>
              <a:rPr kumimoji="1" lang="en-US" altLang="ja-JP" sz="1200" dirty="0">
                <a:latin typeface="+mn-ea"/>
              </a:rPr>
            </a:br>
            <a:r>
              <a:rPr kumimoji="1" lang="ja-JP" altLang="en-US" sz="1200" dirty="0">
                <a:latin typeface="+mn-ea"/>
              </a:rPr>
              <a:t>　分科会の設定</a:t>
            </a:r>
            <a:br>
              <a:rPr kumimoji="1" lang="en-US" altLang="ja-JP" sz="1200" dirty="0">
                <a:latin typeface="+mn-ea"/>
              </a:rPr>
            </a:br>
            <a:r>
              <a:rPr kumimoji="1" lang="ja-JP" altLang="en-US" sz="1200" dirty="0">
                <a:latin typeface="+mn-ea"/>
              </a:rPr>
              <a:t>　　　リーダーの再設定：　総務省事案におけるリーダーは費用負担した企業（現在、</a:t>
            </a:r>
            <a:r>
              <a:rPr kumimoji="1" lang="en-US" altLang="ja-JP" sz="1200" dirty="0">
                <a:latin typeface="+mn-ea"/>
              </a:rPr>
              <a:t>OZ1</a:t>
            </a:r>
            <a:r>
              <a:rPr kumimoji="1" lang="ja-JP" altLang="en-US" sz="1200" dirty="0">
                <a:latin typeface="+mn-ea"/>
              </a:rPr>
              <a:t>、</a:t>
            </a:r>
            <a:r>
              <a:rPr kumimoji="1" lang="en-US" altLang="ja-JP" sz="1200" dirty="0">
                <a:latin typeface="+mn-ea"/>
              </a:rPr>
              <a:t>NEC</a:t>
            </a:r>
            <a:r>
              <a:rPr kumimoji="1" lang="ja-JP" altLang="en-US" sz="1200" dirty="0">
                <a:latin typeface="+mn-ea"/>
              </a:rPr>
              <a:t>ネッツエスアイ、三井住友海上）が任命権を持つとする。</a:t>
            </a:r>
            <a:br>
              <a:rPr kumimoji="1" lang="en-US" altLang="ja-JP" sz="1200" dirty="0">
                <a:latin typeface="+mn-ea"/>
              </a:rPr>
            </a:br>
            <a:r>
              <a:rPr kumimoji="1" lang="ja-JP" altLang="en-US" sz="1200" dirty="0">
                <a:latin typeface="+mn-ea"/>
              </a:rPr>
              <a:t>　　　　　＊ただし、予算外でサービスを検討行いたい場合は、執行理事会にて分科会のサブワーキングを設定する等検討を行う。</a:t>
            </a:r>
            <a:br>
              <a:rPr kumimoji="1" lang="en-US" altLang="ja-JP" sz="1200" dirty="0">
                <a:latin typeface="+mn-ea"/>
              </a:rPr>
            </a:br>
            <a:r>
              <a:rPr kumimoji="1" lang="ja-JP" altLang="en-US" sz="1200" dirty="0">
                <a:latin typeface="+mn-ea"/>
              </a:rPr>
              <a:t>　　　　他自治体展開：　タスクチーム検討</a:t>
            </a:r>
            <a:endParaRPr kumimoji="1" lang="en-US" altLang="ja-JP" sz="1200" dirty="0">
              <a:latin typeface="+mn-ea"/>
            </a:endParaRPr>
          </a:p>
        </p:txBody>
      </p:sp>
    </p:spTree>
    <p:extLst>
      <p:ext uri="{BB962C8B-B14F-4D97-AF65-F5344CB8AC3E}">
        <p14:creationId xmlns:p14="http://schemas.microsoft.com/office/powerpoint/2010/main" val="334150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84"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カテゴリ</a:t>
            </a:r>
            <a:r>
              <a:rPr kumimoji="1" lang="en-US" altLang="ja-JP" sz="1600" dirty="0">
                <a:solidFill>
                  <a:srgbClr val="000000"/>
                </a:solidFill>
                <a:latin typeface="Tahoma" pitchFamily="34" charset="0"/>
                <a:ea typeface="ＭＳ Ｐゴシック" panose="020B0600070205080204" pitchFamily="50" charset="-128"/>
              </a:rPr>
              <a:t>4</a:t>
            </a:r>
            <a:r>
              <a:rPr kumimoji="1" lang="ja-JP" altLang="en-US" sz="1600" dirty="0">
                <a:solidFill>
                  <a:srgbClr val="000000"/>
                </a:solidFill>
                <a:latin typeface="Tahoma" pitchFamily="34" charset="0"/>
                <a:ea typeface="ＭＳ Ｐゴシック" panose="020B0600070205080204" pitchFamily="50" charset="-128"/>
              </a:rPr>
              <a:t>　アセット（</a:t>
            </a:r>
            <a:r>
              <a:rPr kumimoji="1" lang="en-US" altLang="ja-JP" sz="1600" dirty="0">
                <a:solidFill>
                  <a:srgbClr val="000000"/>
                </a:solidFill>
                <a:latin typeface="Tahoma" pitchFamily="34" charset="0"/>
                <a:ea typeface="ＭＳ Ｐゴシック" panose="020B0600070205080204" pitchFamily="50" charset="-128"/>
              </a:rPr>
              <a:t>NEC</a:t>
            </a:r>
            <a:r>
              <a:rPr kumimoji="1" lang="ja-JP" altLang="en-US" sz="1600" dirty="0">
                <a:solidFill>
                  <a:srgbClr val="000000"/>
                </a:solidFill>
                <a:latin typeface="Tahoma" pitchFamily="34" charset="0"/>
                <a:ea typeface="ＭＳ Ｐゴシック" panose="020B0600070205080204" pitchFamily="50" charset="-128"/>
              </a:rPr>
              <a:t>ネッツエスアイ</a:t>
            </a:r>
            <a:r>
              <a:rPr kumimoji="1" lang="en-US" altLang="ja-JP" sz="1600" dirty="0">
                <a:solidFill>
                  <a:srgbClr val="000000"/>
                </a:solidFill>
                <a:latin typeface="Tahoma" pitchFamily="34" charset="0"/>
                <a:ea typeface="ＭＳ Ｐゴシック" panose="020B0600070205080204" pitchFamily="50" charset="-128"/>
              </a:rPr>
              <a:t>/</a:t>
            </a:r>
            <a:r>
              <a:rPr kumimoji="1" lang="en-US" altLang="ja-JP" sz="1600" dirty="0" err="1">
                <a:solidFill>
                  <a:srgbClr val="000000"/>
                </a:solidFill>
                <a:latin typeface="Tahoma" pitchFamily="34" charset="0"/>
                <a:ea typeface="ＭＳ Ｐゴシック" panose="020B0600070205080204" pitchFamily="50" charset="-128"/>
              </a:rPr>
              <a:t>Bitkey</a:t>
            </a:r>
            <a:r>
              <a:rPr kumimoji="1" lang="en-US" altLang="ja-JP" sz="1600" dirty="0">
                <a:solidFill>
                  <a:srgbClr val="000000"/>
                </a:solidFill>
                <a:latin typeface="Tahoma" pitchFamily="34" charset="0"/>
                <a:ea typeface="ＭＳ Ｐゴシック" panose="020B0600070205080204" pitchFamily="50" charset="-128"/>
              </a:rPr>
              <a:t>/OZ1</a:t>
            </a:r>
            <a:r>
              <a:rPr kumimoji="1" lang="ja-JP" altLang="en-US" sz="1600" dirty="0">
                <a:solidFill>
                  <a:srgbClr val="000000"/>
                </a:solidFill>
                <a:latin typeface="Tahoma" pitchFamily="34" charset="0"/>
                <a:ea typeface="ＭＳ Ｐゴシック" panose="020B0600070205080204" pitchFamily="50" charset="-128"/>
              </a:rPr>
              <a:t>（大阪大学））</a:t>
            </a:r>
          </a:p>
        </p:txBody>
      </p:sp>
      <p:graphicFrame>
        <p:nvGraphicFramePr>
          <p:cNvPr id="1785" name="表 2"/>
          <p:cNvGraphicFramePr>
            <a:graphicFrameLocks noGrp="1"/>
          </p:cNvGraphicFramePr>
          <p:nvPr/>
        </p:nvGraphicFramePr>
        <p:xfrm>
          <a:off x="1842536" y="1078553"/>
          <a:ext cx="8568000" cy="5220000"/>
        </p:xfrm>
        <a:graphic>
          <a:graphicData uri="http://schemas.openxmlformats.org/drawingml/2006/table">
            <a:tbl>
              <a:tblPr/>
              <a:tblGrid>
                <a:gridCol w="5400000">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2088000">
                  <a:extLst>
                    <a:ext uri="{9D8B030D-6E8A-4147-A177-3AD203B41FA5}">
                      <a16:colId xmlns:a16="http://schemas.microsoft.com/office/drawing/2014/main" val="20002"/>
                    </a:ext>
                  </a:extLst>
                </a:gridCol>
              </a:tblGrid>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 アセットの監視・管理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：アセットの監視・管理を実施する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アセットの死活監視をしたうえで、バージョン情報などの基本的な情報を管理する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アセット①</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：新規の脆弱性情報を把握し、ファームウェア、ソフトウェア等のバージョンアップを適切に実施する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アセットの脆弱性情報を継続的に収集・把握し、適切なタイミングでバージョンアップの対応を行う</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0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② アセットそのものへのセキュリティ対策</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4"/>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：外部との通信や、保有するデータを暗号化する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アセットと外部との通信やアセットで保有するデータは十分な強度の暗号アルゴリズムで暗号化を実施する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：認証機能を実装する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アセットにアクセスする際の認証機能を実装する。パスワードは工場出荷状態でのデフォルトパスワードや容易なパスワードを避け、サービス利用者側でデバイス管理をする場合は、適切なパスワードの設定や管理などの注意喚起を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360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アセット②</a:t>
                      </a:r>
                      <a:r>
                        <a:rPr lang="en-US" altLang="ja-JP" sz="850" b="1" i="0" u="sng"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：物理的なセキュリティ対策を実施する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バイスに対する物理的な破壊や盗難からの保護対策を行う。誤動作が起きたとしても人命への影響が発生しないよう、フェイルセーフを考慮した設計をする。また、デバイスを廃棄する場合は物理的に破壊するなど情報漏洩対策を実施する</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②対応予定</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CCDS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のサーティフィケーション認定を受ける予定（日程未確定）</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9" name="テキスト ボックス 8">
            <a:extLst>
              <a:ext uri="{FF2B5EF4-FFF2-40B4-BE49-F238E27FC236}">
                <a16:creationId xmlns:a16="http://schemas.microsoft.com/office/drawing/2014/main" id="{F9F1927F-2488-4903-8832-FF769A1DB217}"/>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2124257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 name="Rectangle 66"/>
          <p:cNvSpPr>
            <a:spLocks noChangeArrowheads="1"/>
          </p:cNvSpPr>
          <p:nvPr/>
        </p:nvSpPr>
        <p:spPr>
          <a:xfrm>
            <a:off x="1703513" y="891388"/>
            <a:ext cx="8784976" cy="584998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14400" fontAlgn="base">
              <a:spcBef>
                <a:spcPct val="0"/>
              </a:spcBef>
              <a:spcAft>
                <a:spcPct val="0"/>
              </a:spcAft>
              <a:buNone/>
              <a:defRPr/>
            </a:pPr>
            <a:endParaRPr lang="ja-JP" altLang="en-US" sz="1800">
              <a:solidFill>
                <a:srgbClr val="0070C0"/>
              </a:solidFill>
            </a:endParaRPr>
          </a:p>
        </p:txBody>
      </p:sp>
      <p:sp>
        <p:nvSpPr>
          <p:cNvPr id="1791" name="Text Box 4"/>
          <p:cNvSpPr txBox="1">
            <a:spLocks noChangeArrowheads="1"/>
          </p:cNvSpPr>
          <p:nvPr/>
        </p:nvSpPr>
        <p:spPr>
          <a:xfrm>
            <a:off x="1559497" y="552834"/>
            <a:ext cx="7398461" cy="338554"/>
          </a:xfrm>
          <a:prstGeom prst="rect">
            <a:avLst/>
          </a:prstGeom>
          <a:noFill/>
          <a:ln w="9525">
            <a:noFill/>
            <a:miter lim="800000"/>
            <a:headEnd/>
            <a:tailEnd/>
          </a:ln>
          <a:effectLst/>
        </p:spPr>
        <p:txBody>
          <a:bodyPr wrap="square">
            <a:spAutoFit/>
          </a:bodyPr>
          <a:lstStyle/>
          <a:p>
            <a:pPr marL="342900" indent="-342900" defTabSz="914400" fontAlgn="base">
              <a:spcBef>
                <a:spcPct val="5000"/>
              </a:spcBef>
              <a:spcAft>
                <a:spcPct val="0"/>
              </a:spcAft>
              <a:buFont typeface="Wingdings" panose="05000000000000000000" pitchFamily="2" charset="2"/>
              <a:buChar char="n"/>
              <a:defRPr/>
            </a:pPr>
            <a:r>
              <a:rPr kumimoji="1" lang="ja-JP" altLang="en-US" sz="1600" dirty="0">
                <a:solidFill>
                  <a:srgbClr val="000000"/>
                </a:solidFill>
                <a:latin typeface="Tahoma" pitchFamily="34" charset="0"/>
                <a:ea typeface="ＭＳ Ｐゴシック" panose="020B0600070205080204" pitchFamily="50" charset="-128"/>
              </a:rPr>
              <a:t>スマートシティ特有のセキュリティ対策（全体）</a:t>
            </a:r>
          </a:p>
        </p:txBody>
      </p:sp>
      <p:graphicFrame>
        <p:nvGraphicFramePr>
          <p:cNvPr id="1792" name="表 2"/>
          <p:cNvGraphicFramePr>
            <a:graphicFrameLocks noGrp="1"/>
          </p:cNvGraphicFramePr>
          <p:nvPr/>
        </p:nvGraphicFramePr>
        <p:xfrm>
          <a:off x="1812000" y="921570"/>
          <a:ext cx="8604176" cy="5833819"/>
        </p:xfrm>
        <a:graphic>
          <a:graphicData uri="http://schemas.openxmlformats.org/drawingml/2006/table">
            <a:tbl>
              <a:tblPr/>
              <a:tblGrid>
                <a:gridCol w="5868176">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tblGrid>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項目</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チェック欄</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補足説明欄（任意）</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000"/>
                  </a:ext>
                </a:extLst>
              </a:tr>
              <a:tr h="108000">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１　適切なサプライチェーン管理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1"/>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サプライチェーン①：サプライチェーン全体のリスクを管理・把握する</a:t>
                      </a:r>
                      <a:b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スマートシティ全体における、委託先・再委託先も含めたマルチステークホルダ全体のサプライチェーン・リスク（委託先等の立地する場所の法的環境等による影響や供給安定性に対するリスクを含む）を把握し、そのリスクへの対策を検討する</a:t>
                      </a:r>
                      <a:r>
                        <a:rPr lang="en-US" altLang="ja-JP" sz="850" b="0" i="0" u="none" strike="noStrike" dirty="0">
                          <a:solidFill>
                            <a:srgbClr val="0070C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70C0"/>
                          </a:solidFill>
                          <a:effectLst/>
                          <a:latin typeface="游ゴシック" panose="020B0400000000000000" pitchFamily="50" charset="-128"/>
                          <a:ea typeface="游ゴシック" panose="020B0400000000000000" pitchFamily="50" charset="-128"/>
                        </a:rPr>
                        <a:t>委託先等においては、上述のサプライチェーン・リスクへの対策を検討しつつ、委託元に対して適切な情報提供を実施する</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サプライチェーン②：委託先のセキュリティ管理体制を評価する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チェックシートや第三者認証の取得状況などを活用し、委託先のセキュリティ管理体制を評価する。契約期間中においても継続的に確認・評価し、不十分な点があれば改善を求める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9601">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サプライチェーン③：サプライチェーン全体の脆弱性情報を適切に把握し、対応する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継続的な脆弱性への対応が期待できるソフトウェアやハードウェアを選定するとともに、サプライチェーン間の契約や、調達時の仕様に脆弱性情報を適切に提供し、対応するといった記載を盛り込むことで、脆弱性情報を適切に把握し、対応できるように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２　インシデント対応時の連携</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05"/>
                  </a:ext>
                </a:extLst>
              </a:tr>
              <a:tr h="379735">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インシデント対応①：責任範囲を明確にしたセキュリティインシデント対応体制を構築する</a:t>
                      </a:r>
                      <a:br>
                        <a:rPr lang="ja-JP" altLang="en-US" sz="850" b="1"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セキュリティインシデントが発生した際の対応に関する責任分界点を明示したセキュリティインシデント対応体制を構築する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インシデント対応②：連絡窓口を整備し、マルチステークホルダ間で相互に共有する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セキュリティインシデントの発生に備え、マルチステークホルダ間の連絡体制や緊急連絡先を予め把握・整備し、共有する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インシデント対応③：スマートシティ全体及び各マルチステークホルダにおけるインシデント対応手順を整備する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セキュリティインシデントが発生に備え、それぞれのマルチステークホルダ内及びスマートシティ全体としてのインシデント対応手順を整備する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インシデント対応④：定期的にセキュリティインシデント対応訓練・演習を実施する</a:t>
                      </a:r>
                      <a:br>
                        <a:rPr lang="ja-JP" altLang="en-US" sz="85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インシデント対応手順や自組織内、組織外との連携対応の習熟などを目的とした、インシデント対応訓練・演習を実施する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482">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３　データ連携時のセキュリティ</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010"/>
                  </a:ext>
                </a:extLst>
              </a:tr>
              <a:tr h="284800">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データ連携①：データ連携元・連携先のセキュリティ体制の確認・評価を実施する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データの連携元・連携先組織のセキュリティマネジメントを、チェックシートや第三者認証の有無等を活用して確認し、評価する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79735">
                <a:tc>
                  <a:txBody>
                    <a:bodyPr/>
                    <a:lstStyle/>
                    <a:p>
                      <a:pPr algn="l" fontAlgn="ctr"/>
                      <a:r>
                        <a:rPr lang="ja-JP" altLang="en-US" sz="850" b="1" i="0" u="sng" strike="noStrike" dirty="0">
                          <a:solidFill>
                            <a:srgbClr val="000000"/>
                          </a:solidFill>
                          <a:effectLst/>
                          <a:latin typeface="游ゴシック" panose="020B0400000000000000" pitchFamily="50" charset="-128"/>
                          <a:ea typeface="游ゴシック" panose="020B0400000000000000" pitchFamily="50" charset="-128"/>
                        </a:rPr>
                        <a:t>データ連携②：データ提供事業者・サービス提供者等の認証と適切なアクセス制御を実施する</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連携するデータの内容や個人情報の同意内容に沿った利用目的等を踏まえ、認証と適切なアクセス制御の付与することで適切なデータ連携を行う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データ連携③：データの追跡可能性を確保しデータ利用の透明性を担保する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データ利用で生じるアクセスログやシステムログを取得し、分析・監視することで、データの追跡可能性を確保し、データ利用の透明性を担保する。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データ連携④：データの原本性保証を確保しデータの信頼性を担保する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デジタル署名、電子透かしなど技術を活用し、原本性保証を確保することでデータの信頼性を担保する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4800">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データ連携⑤：必要性に応じたデータの匿名化・秘匿化を実施する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データを提供する個人がそれを要望する場合等、必要性に応じてデータの提供元において匿名化・秘匿化の処理を行う</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②対応予定（令和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4</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年度</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9735">
                <a:tc>
                  <a:txBody>
                    <a:bodyPr/>
                    <a:lstStyle/>
                    <a:p>
                      <a:pPr algn="l" fontAlgn="ct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データ連携⑥：</a:t>
                      </a:r>
                      <a:r>
                        <a:rPr lang="en-US" altLang="ja-JP" sz="850" b="1" i="0" u="sng"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1" i="0" u="sng" strike="noStrike">
                          <a:solidFill>
                            <a:srgbClr val="000000"/>
                          </a:solidFill>
                          <a:effectLst/>
                          <a:latin typeface="游ゴシック" panose="020B0400000000000000" pitchFamily="50" charset="-128"/>
                          <a:ea typeface="游ゴシック" panose="020B0400000000000000" pitchFamily="50" charset="-128"/>
                        </a:rPr>
                        <a:t>におけるセキュリティ（機密性・完全性・可用性・真正性）を確保する</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の利用では認証や通信の暗号化、公開鍵暗号基盤の利用、サーバへの負荷対策、クロスドメインの通信を許可するなど、</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API</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におけるセキュリティを考慮する</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①既に対応済み</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2227" marR="2227" marT="2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9" name="テキスト ボックス 8">
            <a:extLst>
              <a:ext uri="{FF2B5EF4-FFF2-40B4-BE49-F238E27FC236}">
                <a16:creationId xmlns:a16="http://schemas.microsoft.com/office/drawing/2014/main" id="{0EC6CA11-1085-40AA-81C4-9741351742FE}"/>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593745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CA3CC3-28FF-41F1-AB02-73E3D6E2E89E}"/>
              </a:ext>
            </a:extLst>
          </p:cNvPr>
          <p:cNvSpPr txBox="1"/>
          <p:nvPr/>
        </p:nvSpPr>
        <p:spPr>
          <a:xfrm>
            <a:off x="484095" y="843676"/>
            <a:ext cx="11367246" cy="4893647"/>
          </a:xfrm>
          <a:prstGeom prst="rect">
            <a:avLst/>
          </a:prstGeom>
          <a:noFill/>
        </p:spPr>
        <p:txBody>
          <a:bodyPr wrap="square" rtlCol="0">
            <a:spAutoFit/>
          </a:bodyPr>
          <a:lstStyle/>
          <a:p>
            <a:r>
              <a:rPr kumimoji="1" lang="ja-JP" altLang="en-US" b="1" dirty="0"/>
              <a:t>セキュリティガイドラインから対応する範囲</a:t>
            </a:r>
            <a:endParaRPr kumimoji="1" lang="en-US" altLang="ja-JP" b="1" dirty="0"/>
          </a:p>
          <a:p>
            <a:endParaRPr kumimoji="1" lang="en-US" altLang="ja-JP" dirty="0"/>
          </a:p>
          <a:p>
            <a:r>
              <a:rPr kumimoji="1" lang="ja-JP" altLang="en-US" dirty="0"/>
              <a:t>今回検討する範囲は</a:t>
            </a:r>
            <a:endParaRPr kumimoji="1" lang="en-US" altLang="ja-JP" dirty="0"/>
          </a:p>
          <a:p>
            <a:endParaRPr kumimoji="1" lang="en-US" altLang="ja-JP" dirty="0"/>
          </a:p>
          <a:p>
            <a:pPr marL="742950" lvl="1" indent="-285750">
              <a:buFont typeface="Arial" panose="020B0604020202020204" pitchFamily="34" charset="0"/>
              <a:buChar char="•"/>
            </a:pPr>
            <a:r>
              <a:rPr kumimoji="1" lang="ja-JP" altLang="en-US" dirty="0"/>
              <a:t>協力して対応する範囲（共通認識構築）</a:t>
            </a:r>
            <a:endParaRPr kumimoji="1" lang="en-US" altLang="ja-JP" dirty="0"/>
          </a:p>
          <a:p>
            <a:pPr marL="1200150" lvl="2" indent="-285750">
              <a:buFont typeface="Arial" panose="020B0604020202020204" pitchFamily="34" charset="0"/>
              <a:buChar char="•"/>
            </a:pPr>
            <a:r>
              <a:rPr kumimoji="1" lang="ja-JP" altLang="en-US" dirty="0"/>
              <a:t>マルチステークホルダー</a:t>
            </a:r>
            <a:endParaRPr kumimoji="1" lang="en-US" altLang="ja-JP" dirty="0"/>
          </a:p>
          <a:p>
            <a:pPr marL="1200150" lvl="2" indent="-285750">
              <a:buFont typeface="Arial" panose="020B0604020202020204" pitchFamily="34" charset="0"/>
              <a:buChar char="•"/>
            </a:pPr>
            <a:endParaRPr kumimoji="1" lang="en-US" altLang="ja-JP" dirty="0"/>
          </a:p>
          <a:p>
            <a:pPr marL="742950" lvl="1" indent="-285750">
              <a:buFont typeface="Arial" panose="020B0604020202020204" pitchFamily="34" charset="0"/>
              <a:buChar char="•"/>
            </a:pPr>
            <a:r>
              <a:rPr kumimoji="1" lang="ja-JP" altLang="en-US" dirty="0"/>
              <a:t>自主的に各社で行う範囲（自社製品の安全性）</a:t>
            </a:r>
            <a:endParaRPr kumimoji="1" lang="en-US" altLang="ja-JP" dirty="0"/>
          </a:p>
          <a:p>
            <a:pPr marL="1200150" lvl="2" indent="-285750">
              <a:buFont typeface="Arial" panose="020B0604020202020204" pitchFamily="34" charset="0"/>
              <a:buChar char="•"/>
            </a:pPr>
            <a:r>
              <a:rPr kumimoji="1" lang="ja-JP" altLang="en-US" dirty="0"/>
              <a:t>自社セキュリティ</a:t>
            </a:r>
            <a:endParaRPr kumimoji="1" lang="en-US" altLang="ja-JP" dirty="0"/>
          </a:p>
          <a:p>
            <a:pPr marL="1200150" lvl="2" indent="-285750">
              <a:buFont typeface="Arial" panose="020B0604020202020204" pitchFamily="34" charset="0"/>
              <a:buChar char="•"/>
            </a:pPr>
            <a:endParaRPr kumimoji="1" lang="en-US" altLang="ja-JP" dirty="0"/>
          </a:p>
          <a:p>
            <a:pPr marL="742950" lvl="1" indent="-285750">
              <a:buFont typeface="Arial" panose="020B0604020202020204" pitchFamily="34" charset="0"/>
              <a:buChar char="•"/>
            </a:pPr>
            <a:r>
              <a:rPr kumimoji="1" lang="ja-JP" altLang="en-US" dirty="0"/>
              <a:t>第三者による監査（セキュリティ対策の漏れ防止）</a:t>
            </a:r>
            <a:endParaRPr kumimoji="1" lang="en-US" altLang="ja-JP" dirty="0"/>
          </a:p>
          <a:p>
            <a:pPr marL="742950" lvl="1" indent="-285750">
              <a:buFont typeface="Arial" panose="020B0604020202020204" pitchFamily="34" charset="0"/>
              <a:buChar char="•"/>
            </a:pPr>
            <a:endParaRPr kumimoji="1" lang="en-US" altLang="ja-JP" dirty="0"/>
          </a:p>
          <a:p>
            <a:pPr marL="742950" lvl="1" indent="-285750">
              <a:buFont typeface="Arial" panose="020B0604020202020204" pitchFamily="34" charset="0"/>
              <a:buChar char="•"/>
            </a:pPr>
            <a:r>
              <a:rPr kumimoji="1" lang="ja-JP" altLang="en-US" dirty="0"/>
              <a:t>第三者による認定（製品・サービスの不足補助）</a:t>
            </a:r>
            <a:endParaRPr kumimoji="1" lang="en-US" altLang="ja-JP" dirty="0"/>
          </a:p>
          <a:p>
            <a:pPr marL="742950" lvl="1" indent="-285750">
              <a:buFont typeface="Arial" panose="020B0604020202020204" pitchFamily="34" charset="0"/>
              <a:buChar char="•"/>
            </a:pPr>
            <a:endParaRPr kumimoji="1" lang="en-US" altLang="ja-JP" dirty="0"/>
          </a:p>
          <a:p>
            <a:pPr lvl="1" algn="ctr"/>
            <a:endParaRPr kumimoji="1" lang="en-US" altLang="ja-JP" dirty="0"/>
          </a:p>
          <a:p>
            <a:pPr algn="ctr"/>
            <a:r>
              <a:rPr kumimoji="1" lang="ja-JP" altLang="en-US" sz="2400" dirty="0"/>
              <a:t>今回は</a:t>
            </a:r>
            <a:r>
              <a:rPr kumimoji="1" lang="en-US" altLang="ja-JP" sz="2400" dirty="0"/>
              <a:t>IDS</a:t>
            </a:r>
            <a:r>
              <a:rPr kumimoji="1" lang="ja-JP" altLang="en-US" sz="2400" dirty="0"/>
              <a:t>（プロトコルの監視）から見える課題と対応範囲の内容を検討</a:t>
            </a:r>
            <a:endParaRPr kumimoji="1" lang="en-US" altLang="ja-JP" sz="2400" dirty="0"/>
          </a:p>
          <a:p>
            <a:pPr marL="285750" indent="-285750">
              <a:buFont typeface="Arial" panose="020B0604020202020204" pitchFamily="34" charset="0"/>
              <a:buChar char="•"/>
            </a:pPr>
            <a:endParaRPr kumimoji="1" lang="ja-JP" altLang="en-US" dirty="0"/>
          </a:p>
        </p:txBody>
      </p:sp>
      <p:sp>
        <p:nvSpPr>
          <p:cNvPr id="5" name="テキスト ボックス 4">
            <a:extLst>
              <a:ext uri="{FF2B5EF4-FFF2-40B4-BE49-F238E27FC236}">
                <a16:creationId xmlns:a16="http://schemas.microsoft.com/office/drawing/2014/main" id="{E72A35D6-66DC-4EDF-9DC7-C1BD2A4D5DDE}"/>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スマートシティセキュリティガイドライン導入チェックシート</a:t>
            </a:r>
          </a:p>
        </p:txBody>
      </p:sp>
    </p:spTree>
    <p:extLst>
      <p:ext uri="{BB962C8B-B14F-4D97-AF65-F5344CB8AC3E}">
        <p14:creationId xmlns:p14="http://schemas.microsoft.com/office/powerpoint/2010/main" val="2464958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7F0EB4B7-B1E7-4A0C-9128-DE00BA34C30F}"/>
              </a:ext>
            </a:extLst>
          </p:cNvPr>
          <p:cNvSpPr txBox="1">
            <a:spLocks/>
          </p:cNvSpPr>
          <p:nvPr/>
        </p:nvSpPr>
        <p:spPr>
          <a:xfrm>
            <a:off x="163760" y="681643"/>
            <a:ext cx="11646600" cy="5494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mn-ea"/>
              </a:rPr>
              <a:t>色々と会議が多くなります。</a:t>
            </a:r>
            <a:endParaRPr lang="en-US" altLang="ja-JP" sz="2000" dirty="0">
              <a:latin typeface="+mn-ea"/>
            </a:endParaRPr>
          </a:p>
          <a:p>
            <a:pPr lvl="1"/>
            <a:r>
              <a:rPr lang="ja-JP" altLang="en-US" sz="1600" dirty="0">
                <a:latin typeface="+mn-ea"/>
              </a:rPr>
              <a:t>総務省・国土交通省参加　（月</a:t>
            </a:r>
            <a:r>
              <a:rPr lang="en-US" altLang="ja-JP" sz="1600" dirty="0">
                <a:latin typeface="+mn-ea"/>
              </a:rPr>
              <a:t>1</a:t>
            </a:r>
            <a:r>
              <a:rPr lang="ja-JP" altLang="en-US" sz="1600" dirty="0">
                <a:latin typeface="+mn-ea"/>
              </a:rPr>
              <a:t>回：定例）</a:t>
            </a:r>
            <a:endParaRPr lang="en-US" altLang="ja-JP" sz="1600" dirty="0">
              <a:latin typeface="+mn-ea"/>
            </a:endParaRPr>
          </a:p>
          <a:p>
            <a:pPr lvl="1"/>
            <a:r>
              <a:rPr lang="ja-JP" altLang="en-US" sz="1600" dirty="0">
                <a:latin typeface="+mn-ea"/>
              </a:rPr>
              <a:t>豊能町との</a:t>
            </a:r>
            <a:r>
              <a:rPr lang="en-US" altLang="ja-JP" sz="1600" dirty="0">
                <a:latin typeface="+mn-ea"/>
              </a:rPr>
              <a:t>Meeting</a:t>
            </a:r>
            <a:r>
              <a:rPr lang="ja-JP" altLang="en-US" sz="1600" dirty="0">
                <a:latin typeface="+mn-ea"/>
              </a:rPr>
              <a:t>（毎週火曜日</a:t>
            </a:r>
            <a:r>
              <a:rPr lang="en-US" altLang="ja-JP" sz="1600" dirty="0">
                <a:latin typeface="+mn-ea"/>
              </a:rPr>
              <a:t>10</a:t>
            </a:r>
            <a:r>
              <a:rPr lang="ja-JP" altLang="en-US" sz="1600" dirty="0">
                <a:latin typeface="+mn-ea"/>
              </a:rPr>
              <a:t>時～）</a:t>
            </a:r>
            <a:endParaRPr lang="en-US" altLang="ja-JP" sz="1600" dirty="0">
              <a:latin typeface="+mn-ea"/>
            </a:endParaRPr>
          </a:p>
          <a:p>
            <a:pPr lvl="1"/>
            <a:r>
              <a:rPr lang="ja-JP" altLang="en-US" sz="1600" dirty="0">
                <a:latin typeface="+mn-ea"/>
              </a:rPr>
              <a:t>サービス分科会（リーダーにより設定）</a:t>
            </a:r>
            <a:endParaRPr lang="en-US" altLang="ja-JP" sz="1600" dirty="0">
              <a:latin typeface="+mn-ea"/>
            </a:endParaRPr>
          </a:p>
          <a:p>
            <a:pPr lvl="1"/>
            <a:endParaRPr lang="en-US" altLang="ja-JP" sz="1600" dirty="0">
              <a:latin typeface="+mn-ea"/>
            </a:endParaRPr>
          </a:p>
          <a:p>
            <a:pPr lvl="1"/>
            <a:endParaRPr lang="en-US" altLang="ja-JP" sz="1600" dirty="0">
              <a:latin typeface="+mn-ea"/>
            </a:endParaRPr>
          </a:p>
          <a:p>
            <a:r>
              <a:rPr lang="ja-JP" altLang="en-US" sz="2000" dirty="0">
                <a:latin typeface="+mn-ea"/>
              </a:rPr>
              <a:t>皆さんと共に誰でも始められるスマートシティを作って行きましょう！</a:t>
            </a:r>
            <a:endParaRPr lang="en-US" altLang="ja-JP" sz="2000" dirty="0">
              <a:latin typeface="+mn-ea"/>
            </a:endParaRPr>
          </a:p>
          <a:p>
            <a:pPr lvl="1"/>
            <a:endParaRPr lang="en-US" altLang="ja-JP" sz="1600" dirty="0">
              <a:latin typeface="+mn-ea"/>
            </a:endParaRPr>
          </a:p>
          <a:p>
            <a:pPr lvl="1"/>
            <a:endParaRPr lang="en-US" altLang="ja-JP" sz="1600" dirty="0">
              <a:latin typeface="+mn-ea"/>
            </a:endParaRPr>
          </a:p>
          <a:p>
            <a:pPr lvl="1"/>
            <a:endParaRPr lang="en-US" altLang="ja-JP" sz="1600" dirty="0">
              <a:latin typeface="+mn-ea"/>
            </a:endParaRPr>
          </a:p>
          <a:p>
            <a:pPr lvl="1"/>
            <a:endParaRPr lang="en-US" altLang="ja-JP" sz="1600" dirty="0">
              <a:latin typeface="+mn-ea"/>
            </a:endParaRPr>
          </a:p>
          <a:p>
            <a:pPr marL="457200" lvl="1" indent="0">
              <a:buNone/>
            </a:pPr>
            <a:r>
              <a:rPr lang="ja-JP" altLang="en-US" sz="3600" dirty="0">
                <a:latin typeface="+mn-ea"/>
              </a:rPr>
              <a:t>続いて、各分科会のリーダーへバトンタッチ</a:t>
            </a:r>
            <a:endParaRPr lang="en-US" altLang="ja-JP" sz="4000" dirty="0">
              <a:latin typeface="+mn-ea"/>
            </a:endParaRPr>
          </a:p>
          <a:p>
            <a:endParaRPr lang="en-US" altLang="ja-JP" sz="2000" dirty="0">
              <a:latin typeface="+mn-ea"/>
            </a:endParaRPr>
          </a:p>
        </p:txBody>
      </p:sp>
      <p:sp>
        <p:nvSpPr>
          <p:cNvPr id="5" name="テキスト ボックス 4">
            <a:extLst>
              <a:ext uri="{FF2B5EF4-FFF2-40B4-BE49-F238E27FC236}">
                <a16:creationId xmlns:a16="http://schemas.microsoft.com/office/drawing/2014/main" id="{F03C597C-A4FE-45A6-AA73-15E51809395E}"/>
              </a:ext>
            </a:extLst>
          </p:cNvPr>
          <p:cNvSpPr txBox="1"/>
          <p:nvPr/>
        </p:nvSpPr>
        <p:spPr>
          <a:xfrm>
            <a:off x="1442677" y="2752"/>
            <a:ext cx="9860536" cy="523220"/>
          </a:xfrm>
          <a:prstGeom prst="rect">
            <a:avLst/>
          </a:prstGeom>
          <a:noFill/>
        </p:spPr>
        <p:txBody>
          <a:bodyPr wrap="square">
            <a:spAutoFit/>
          </a:bodyPr>
          <a:lstStyle/>
          <a:p>
            <a:pPr defTabSz="844083">
              <a:defRPr/>
            </a:pPr>
            <a:r>
              <a:rPr lang="ja-JP" altLang="en-US" sz="2800" b="1" kern="0" dirty="0">
                <a:solidFill>
                  <a:prstClr val="white"/>
                </a:solidFill>
                <a:latin typeface="BIZ UDPゴシック" panose="020B0400000000000000" pitchFamily="50" charset="-128"/>
                <a:ea typeface="BIZ UDPゴシック" panose="020B0400000000000000" pitchFamily="50" charset="-128"/>
              </a:rPr>
              <a:t>おわりに</a:t>
            </a:r>
          </a:p>
        </p:txBody>
      </p:sp>
    </p:spTree>
    <p:extLst>
      <p:ext uri="{BB962C8B-B14F-4D97-AF65-F5344CB8AC3E}">
        <p14:creationId xmlns:p14="http://schemas.microsoft.com/office/powerpoint/2010/main" val="316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AF7EAC6-0836-48B6-A434-C288709171A2}"/>
              </a:ext>
            </a:extLst>
          </p:cNvPr>
          <p:cNvSpPr/>
          <p:nvPr/>
        </p:nvSpPr>
        <p:spPr>
          <a:xfrm>
            <a:off x="2820245" y="1308884"/>
            <a:ext cx="9059322" cy="86161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0103B2E8-D677-452F-B67D-5766F44FC6D5}"/>
              </a:ext>
            </a:extLst>
          </p:cNvPr>
          <p:cNvSpPr/>
          <p:nvPr/>
        </p:nvSpPr>
        <p:spPr>
          <a:xfrm>
            <a:off x="2820194" y="2168076"/>
            <a:ext cx="9059322" cy="4294196"/>
          </a:xfrm>
          <a:prstGeom prst="roundRect">
            <a:avLst>
              <a:gd name="adj" fmla="val 3246"/>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80A8FAF-1008-4778-9080-9D2926908E8F}"/>
              </a:ext>
            </a:extLst>
          </p:cNvPr>
          <p:cNvSpPr/>
          <p:nvPr/>
        </p:nvSpPr>
        <p:spPr>
          <a:xfrm>
            <a:off x="6985600" y="4267352"/>
            <a:ext cx="1728192" cy="1158312"/>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 name="Text Box 4">
            <a:extLst>
              <a:ext uri="{FF2B5EF4-FFF2-40B4-BE49-F238E27FC236}">
                <a16:creationId xmlns:a16="http://schemas.microsoft.com/office/drawing/2014/main" id="{63598416-30C8-4464-91B2-8FC6DEBFE2E3}"/>
              </a:ext>
            </a:extLst>
          </p:cNvPr>
          <p:cNvSpPr txBox="1">
            <a:spLocks noChangeArrowheads="1"/>
          </p:cNvSpPr>
          <p:nvPr/>
        </p:nvSpPr>
        <p:spPr>
          <a:xfrm>
            <a:off x="2953153"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6" name="正方形/長方形 15">
            <a:extLst>
              <a:ext uri="{FF2B5EF4-FFF2-40B4-BE49-F238E27FC236}">
                <a16:creationId xmlns:a16="http://schemas.microsoft.com/office/drawing/2014/main" id="{C0D01004-9776-48C3-949C-63BE7EAE692E}"/>
              </a:ext>
            </a:extLst>
          </p:cNvPr>
          <p:cNvSpPr/>
          <p:nvPr/>
        </p:nvSpPr>
        <p:spPr>
          <a:xfrm>
            <a:off x="3209192"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7" name="正方形/長方形 12">
            <a:extLst>
              <a:ext uri="{FF2B5EF4-FFF2-40B4-BE49-F238E27FC236}">
                <a16:creationId xmlns:a16="http://schemas.microsoft.com/office/drawing/2014/main" id="{5D57F315-DE58-44AB-BB2F-4F52CDECB33A}"/>
              </a:ext>
            </a:extLst>
          </p:cNvPr>
          <p:cNvSpPr/>
          <p:nvPr/>
        </p:nvSpPr>
        <p:spPr>
          <a:xfrm>
            <a:off x="2953153" y="1308884"/>
            <a:ext cx="8856985" cy="1107996"/>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2</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高齢者・子供見守りサービスの提供　</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豊能町においては高齢化率が約</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47</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％となっており、高齢者がフレイル化に陥ることなく健康で生活できるよう見守り</a:t>
            </a: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事業を進めていくことが必要です。また、子どもを狙った犯罪への不安もあり、高齢者と子どもの見守りを同時に解決できるサービスの提</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供が必要です。</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IoT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機器含むサービスは</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CCDS</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のセキュリティサーティフィケーションプログラム取得を予定</a:t>
            </a:r>
            <a:endPar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EBE7D217-4EE3-463C-93C5-56AC28C5086E}"/>
              </a:ext>
            </a:extLst>
          </p:cNvPr>
          <p:cNvSpPr/>
          <p:nvPr/>
        </p:nvSpPr>
        <p:spPr>
          <a:xfrm>
            <a:off x="3494620" y="2943018"/>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BIZ UDPゴシック" panose="020B0400000000000000" pitchFamily="50" charset="-128"/>
                <a:ea typeface="BIZ UDPゴシック" panose="020B0400000000000000" pitchFamily="50" charset="-128"/>
              </a:rPr>
              <a:t>NEC</a:t>
            </a:r>
            <a:r>
              <a:rPr kumimoji="1" lang="ja-JP" altLang="en-US" sz="1100" dirty="0">
                <a:latin typeface="BIZ UDPゴシック" panose="020B0400000000000000" pitchFamily="50" charset="-128"/>
                <a:ea typeface="BIZ UDPゴシック" panose="020B0400000000000000" pitchFamily="50" charset="-128"/>
              </a:rPr>
              <a:t>ネッツエスアイ</a:t>
            </a:r>
            <a:endParaRPr kumimoji="1" lang="en-US" altLang="ja-JP" sz="1100" dirty="0">
              <a:latin typeface="BIZ UDPゴシック" panose="020B0400000000000000" pitchFamily="50" charset="-128"/>
              <a:ea typeface="BIZ UDPゴシック" panose="020B0400000000000000" pitchFamily="50" charset="-128"/>
            </a:endParaRPr>
          </a:p>
          <a:p>
            <a:pPr algn="ctr"/>
            <a:r>
              <a:rPr lang="en-US" altLang="ja-JP" sz="1100" dirty="0">
                <a:latin typeface="BIZ UDPゴシック" panose="020B0400000000000000" pitchFamily="50" charset="-128"/>
                <a:ea typeface="BIZ UDPゴシック" panose="020B0400000000000000" pitchFamily="50" charset="-128"/>
              </a:rPr>
              <a:t>BWA(5G)</a:t>
            </a:r>
            <a:r>
              <a:rPr lang="ja-JP" altLang="en-US" sz="1100" dirty="0">
                <a:latin typeface="BIZ UDPゴシック" panose="020B0400000000000000" pitchFamily="50" charset="-128"/>
                <a:ea typeface="BIZ UDPゴシック" panose="020B0400000000000000" pitchFamily="50" charset="-128"/>
              </a:rPr>
              <a:t>設置</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9" name="直線コネクタ 8">
            <a:extLst>
              <a:ext uri="{FF2B5EF4-FFF2-40B4-BE49-F238E27FC236}">
                <a16:creationId xmlns:a16="http://schemas.microsoft.com/office/drawing/2014/main" id="{8B67BDEC-ACDF-4E10-91E4-1F98D0D659BF}"/>
              </a:ext>
            </a:extLst>
          </p:cNvPr>
          <p:cNvCxnSpPr>
            <a:cxnSpLocks/>
            <a:stCxn id="8" idx="2"/>
          </p:cNvCxnSpPr>
          <p:nvPr/>
        </p:nvCxnSpPr>
        <p:spPr>
          <a:xfrm>
            <a:off x="4214701" y="3447074"/>
            <a:ext cx="178611" cy="404728"/>
          </a:xfrm>
          <a:prstGeom prst="line">
            <a:avLst/>
          </a:prstGeom>
          <a:ln w="28575"/>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DA06AD2D-D0FB-4768-A33F-3FF44F68F4B1}"/>
              </a:ext>
            </a:extLst>
          </p:cNvPr>
          <p:cNvSpPr/>
          <p:nvPr/>
        </p:nvSpPr>
        <p:spPr>
          <a:xfrm>
            <a:off x="5473432" y="2862269"/>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latin typeface="BIZ UDPゴシック" panose="020B0400000000000000" pitchFamily="50" charset="-128"/>
                <a:ea typeface="BIZ UDPゴシック" panose="020B0400000000000000" pitchFamily="50" charset="-128"/>
              </a:rPr>
              <a:t>アイテック</a:t>
            </a:r>
            <a:endParaRPr kumimoji="1" lang="en-US" altLang="ja-JP" sz="1100" dirty="0">
              <a:latin typeface="BIZ UDPゴシック" panose="020B0400000000000000" pitchFamily="50" charset="-128"/>
              <a:ea typeface="BIZ UDPゴシック" panose="020B0400000000000000" pitchFamily="50" charset="-128"/>
            </a:endParaRPr>
          </a:p>
          <a:p>
            <a:pPr algn="ctr"/>
            <a:r>
              <a:rPr kumimoji="1" lang="ja-JP" altLang="en-US" sz="1100" dirty="0">
                <a:latin typeface="BIZ UDPゴシック" panose="020B0400000000000000" pitchFamily="50" charset="-128"/>
                <a:ea typeface="BIZ UDPゴシック" panose="020B0400000000000000" pitchFamily="50" charset="-128"/>
              </a:rPr>
              <a:t>ミマモルメ（</a:t>
            </a:r>
            <a:r>
              <a:rPr kumimoji="1" lang="en-US" altLang="ja-JP" sz="1100" dirty="0">
                <a:latin typeface="BIZ UDPゴシック" panose="020B0400000000000000" pitchFamily="50" charset="-128"/>
                <a:ea typeface="BIZ UDPゴシック" panose="020B0400000000000000" pitchFamily="50" charset="-128"/>
              </a:rPr>
              <a:t>IC</a:t>
            </a:r>
            <a:r>
              <a:rPr kumimoji="1" lang="ja-JP" altLang="en-US" sz="1100" dirty="0">
                <a:latin typeface="BIZ UDPゴシック" panose="020B0400000000000000" pitchFamily="50" charset="-128"/>
                <a:ea typeface="BIZ UDPゴシック" panose="020B0400000000000000" pitchFamily="50" charset="-128"/>
              </a:rPr>
              <a:t>タグ）</a:t>
            </a:r>
          </a:p>
        </p:txBody>
      </p:sp>
      <p:cxnSp>
        <p:nvCxnSpPr>
          <p:cNvPr id="11" name="直線コネクタ 10">
            <a:extLst>
              <a:ext uri="{FF2B5EF4-FFF2-40B4-BE49-F238E27FC236}">
                <a16:creationId xmlns:a16="http://schemas.microsoft.com/office/drawing/2014/main" id="{FD5D1C32-403C-4D60-AE91-724FFF4CF7DE}"/>
              </a:ext>
            </a:extLst>
          </p:cNvPr>
          <p:cNvCxnSpPr>
            <a:cxnSpLocks/>
            <a:endCxn id="10" idx="2"/>
          </p:cNvCxnSpPr>
          <p:nvPr/>
        </p:nvCxnSpPr>
        <p:spPr>
          <a:xfrm flipV="1">
            <a:off x="6193512" y="3366325"/>
            <a:ext cx="0" cy="321294"/>
          </a:xfrm>
          <a:prstGeom prst="line">
            <a:avLst/>
          </a:prstGeom>
          <a:ln w="28575"/>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1F704C78-9D3E-478B-ADEC-2755DAB2EEF0}"/>
              </a:ext>
            </a:extLst>
          </p:cNvPr>
          <p:cNvSpPr/>
          <p:nvPr/>
        </p:nvSpPr>
        <p:spPr>
          <a:xfrm>
            <a:off x="10364090" y="3266542"/>
            <a:ext cx="1275020" cy="3064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a:latin typeface="BIZ UDPゴシック" panose="020B0400000000000000" pitchFamily="50" charset="-128"/>
                <a:ea typeface="BIZ UDPゴシック" panose="020B0400000000000000" pitchFamily="50" charset="-128"/>
              </a:rPr>
              <a:t>Bitkey</a:t>
            </a:r>
            <a:endParaRPr kumimoji="1"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（スマートロック）</a:t>
            </a:r>
          </a:p>
        </p:txBody>
      </p:sp>
      <p:cxnSp>
        <p:nvCxnSpPr>
          <p:cNvPr id="13" name="直線コネクタ 12">
            <a:extLst>
              <a:ext uri="{FF2B5EF4-FFF2-40B4-BE49-F238E27FC236}">
                <a16:creationId xmlns:a16="http://schemas.microsoft.com/office/drawing/2014/main" id="{5D67F956-3AEE-472A-AA17-38DFA1B07392}"/>
              </a:ext>
            </a:extLst>
          </p:cNvPr>
          <p:cNvCxnSpPr>
            <a:cxnSpLocks/>
            <a:endCxn id="12" idx="2"/>
          </p:cNvCxnSpPr>
          <p:nvPr/>
        </p:nvCxnSpPr>
        <p:spPr>
          <a:xfrm flipV="1">
            <a:off x="11001600" y="3573016"/>
            <a:ext cx="0" cy="114604"/>
          </a:xfrm>
          <a:prstGeom prst="line">
            <a:avLst/>
          </a:prstGeom>
          <a:ln w="28575"/>
        </p:spPr>
        <p:style>
          <a:lnRef idx="1">
            <a:schemeClr val="dk1"/>
          </a:lnRef>
          <a:fillRef idx="0">
            <a:schemeClr val="dk1"/>
          </a:fillRef>
          <a:effectRef idx="0">
            <a:schemeClr val="dk1"/>
          </a:effectRef>
          <a:fontRef idx="minor">
            <a:schemeClr val="tx1"/>
          </a:fontRef>
        </p:style>
      </p:cxnSp>
      <p:pic>
        <p:nvPicPr>
          <p:cNvPr id="14" name="Picture 2" descr="後期高齢者のイラスト（男性）">
            <a:extLst>
              <a:ext uri="{FF2B5EF4-FFF2-40B4-BE49-F238E27FC236}">
                <a16:creationId xmlns:a16="http://schemas.microsoft.com/office/drawing/2014/main" id="{209B4D35-8EE7-4869-A169-69504410A11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0537" y="4336342"/>
            <a:ext cx="641906" cy="888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通学している小学生の男の子のイラスト">
            <a:extLst>
              <a:ext uri="{FF2B5EF4-FFF2-40B4-BE49-F238E27FC236}">
                <a16:creationId xmlns:a16="http://schemas.microsoft.com/office/drawing/2014/main" id="{B8A7FE22-70ED-4AD3-AA93-C0B3E7DA2C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77374" y="4454434"/>
            <a:ext cx="608086" cy="73484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463907AE-8A67-4C06-9B83-F7B708472AA3}"/>
              </a:ext>
            </a:extLst>
          </p:cNvPr>
          <p:cNvSpPr txBox="1"/>
          <p:nvPr/>
        </p:nvSpPr>
        <p:spPr>
          <a:xfrm>
            <a:off x="7287828" y="5182780"/>
            <a:ext cx="1088760"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見守り対象者</a:t>
            </a:r>
          </a:p>
        </p:txBody>
      </p:sp>
      <p:cxnSp>
        <p:nvCxnSpPr>
          <p:cNvPr id="17" name="直線コネクタ 16">
            <a:extLst>
              <a:ext uri="{FF2B5EF4-FFF2-40B4-BE49-F238E27FC236}">
                <a16:creationId xmlns:a16="http://schemas.microsoft.com/office/drawing/2014/main" id="{56C032E0-270F-4362-A5BC-92D85775B0C1}"/>
              </a:ext>
            </a:extLst>
          </p:cNvPr>
          <p:cNvCxnSpPr>
            <a:cxnSpLocks/>
          </p:cNvCxnSpPr>
          <p:nvPr/>
        </p:nvCxnSpPr>
        <p:spPr>
          <a:xfrm flipV="1">
            <a:off x="7849484" y="3946058"/>
            <a:ext cx="0" cy="321294"/>
          </a:xfrm>
          <a:prstGeom prst="line">
            <a:avLst/>
          </a:prstGeom>
          <a:ln w="28575"/>
        </p:spPr>
        <p:style>
          <a:lnRef idx="1">
            <a:schemeClr val="dk1"/>
          </a:lnRef>
          <a:fillRef idx="0">
            <a:schemeClr val="dk1"/>
          </a:fillRef>
          <a:effectRef idx="0">
            <a:schemeClr val="dk1"/>
          </a:effectRef>
          <a:fontRef idx="minor">
            <a:schemeClr val="tx1"/>
          </a:fontRef>
        </p:style>
      </p:cxnSp>
      <p:sp>
        <p:nvSpPr>
          <p:cNvPr id="18" name="四角形: 角を丸くする 17">
            <a:extLst>
              <a:ext uri="{FF2B5EF4-FFF2-40B4-BE49-F238E27FC236}">
                <a16:creationId xmlns:a16="http://schemas.microsoft.com/office/drawing/2014/main" id="{B1166F1C-DCE7-463B-9C8C-17CFD9AA5BE7}"/>
              </a:ext>
            </a:extLst>
          </p:cNvPr>
          <p:cNvSpPr/>
          <p:nvPr/>
        </p:nvSpPr>
        <p:spPr>
          <a:xfrm>
            <a:off x="8954363" y="4259759"/>
            <a:ext cx="1728192" cy="1158312"/>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19" name="Picture 6" descr="地方自治体のイラスト">
            <a:extLst>
              <a:ext uri="{FF2B5EF4-FFF2-40B4-BE49-F238E27FC236}">
                <a16:creationId xmlns:a16="http://schemas.microsoft.com/office/drawing/2014/main" id="{39A8339F-E2F1-4799-B9EA-DB328FCFD4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21904" y="4324299"/>
            <a:ext cx="824880" cy="8248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仲良く腕を組む夫婦のイラスト">
            <a:extLst>
              <a:ext uri="{FF2B5EF4-FFF2-40B4-BE49-F238E27FC236}">
                <a16:creationId xmlns:a16="http://schemas.microsoft.com/office/drawing/2014/main" id="{AE106FC5-B1B6-4440-87D9-4BF6D026B5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73832" y="4330976"/>
            <a:ext cx="514468" cy="80665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5AE25EA-5ADD-4465-8082-03F32329977B}"/>
              </a:ext>
            </a:extLst>
          </p:cNvPr>
          <p:cNvSpPr txBox="1"/>
          <p:nvPr/>
        </p:nvSpPr>
        <p:spPr>
          <a:xfrm>
            <a:off x="9392206" y="5155178"/>
            <a:ext cx="780983"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見守り側</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22" name="直線コネクタ 21">
            <a:extLst>
              <a:ext uri="{FF2B5EF4-FFF2-40B4-BE49-F238E27FC236}">
                <a16:creationId xmlns:a16="http://schemas.microsoft.com/office/drawing/2014/main" id="{7B73FDE1-18B4-478C-B32B-E668609DA39C}"/>
              </a:ext>
            </a:extLst>
          </p:cNvPr>
          <p:cNvCxnSpPr>
            <a:cxnSpLocks/>
          </p:cNvCxnSpPr>
          <p:nvPr/>
        </p:nvCxnSpPr>
        <p:spPr>
          <a:xfrm flipV="1">
            <a:off x="9724015" y="3946058"/>
            <a:ext cx="0" cy="321294"/>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15719398-7FDA-4F01-805D-883F660046BA}"/>
              </a:ext>
            </a:extLst>
          </p:cNvPr>
          <p:cNvCxnSpPr>
            <a:cxnSpLocks/>
          </p:cNvCxnSpPr>
          <p:nvPr/>
        </p:nvCxnSpPr>
        <p:spPr>
          <a:xfrm flipV="1">
            <a:off x="11001601" y="2936730"/>
            <a:ext cx="1" cy="329813"/>
          </a:xfrm>
          <a:prstGeom prst="line">
            <a:avLst/>
          </a:prstGeom>
          <a:ln w="28575"/>
        </p:spPr>
        <p:style>
          <a:lnRef idx="1">
            <a:schemeClr val="dk1"/>
          </a:lnRef>
          <a:fillRef idx="0">
            <a:schemeClr val="dk1"/>
          </a:fillRef>
          <a:effectRef idx="0">
            <a:schemeClr val="dk1"/>
          </a:effectRef>
          <a:fontRef idx="minor">
            <a:schemeClr val="tx1"/>
          </a:fontRef>
        </p:style>
      </p:cxnSp>
      <p:pic>
        <p:nvPicPr>
          <p:cNvPr id="24" name="Picture 12" descr="バイクに乗った郵便配達員のイラスト（女性）">
            <a:extLst>
              <a:ext uri="{FF2B5EF4-FFF2-40B4-BE49-F238E27FC236}">
                <a16:creationId xmlns:a16="http://schemas.microsoft.com/office/drawing/2014/main" id="{E812F56D-A04A-4698-B34A-2979A7F6967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66686" y="2736343"/>
            <a:ext cx="772770" cy="77277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6697B9A6-249D-4F11-B475-1EB02FD34957}"/>
              </a:ext>
            </a:extLst>
          </p:cNvPr>
          <p:cNvSpPr txBox="1"/>
          <p:nvPr/>
        </p:nvSpPr>
        <p:spPr>
          <a:xfrm>
            <a:off x="7250438" y="2550096"/>
            <a:ext cx="1188146" cy="230832"/>
          </a:xfrm>
          <a:prstGeom prst="rect">
            <a:avLst/>
          </a:prstGeom>
          <a:noFill/>
        </p:spPr>
        <p:txBody>
          <a:bodyPr wrap="none" rtlCol="0">
            <a:spAutoFit/>
          </a:bodyPr>
          <a:lstStyle/>
          <a:p>
            <a:pPr algn="ctr"/>
            <a:r>
              <a:rPr lang="ja-JP" altLang="en-US" sz="900" dirty="0">
                <a:latin typeface="BIZ UDPゴシック" panose="020B0400000000000000" pitchFamily="50" charset="-128"/>
                <a:ea typeface="BIZ UDPゴシック" panose="020B0400000000000000" pitchFamily="50" charset="-128"/>
              </a:rPr>
              <a:t>郵政見守りサービス</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26" name="直線コネクタ 25">
            <a:extLst>
              <a:ext uri="{FF2B5EF4-FFF2-40B4-BE49-F238E27FC236}">
                <a16:creationId xmlns:a16="http://schemas.microsoft.com/office/drawing/2014/main" id="{6C02D272-AA48-4411-B9DC-135C6FE01DB5}"/>
              </a:ext>
            </a:extLst>
          </p:cNvPr>
          <p:cNvCxnSpPr>
            <a:cxnSpLocks/>
            <a:endCxn id="24" idx="2"/>
          </p:cNvCxnSpPr>
          <p:nvPr/>
        </p:nvCxnSpPr>
        <p:spPr>
          <a:xfrm flipV="1">
            <a:off x="7849485" y="3509113"/>
            <a:ext cx="3587" cy="172802"/>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1D9B3BAC-01A2-4E7C-BBDA-77836B04D8F2}"/>
              </a:ext>
            </a:extLst>
          </p:cNvPr>
          <p:cNvSpPr txBox="1"/>
          <p:nvPr/>
        </p:nvSpPr>
        <p:spPr>
          <a:xfrm>
            <a:off x="3165007" y="5805264"/>
            <a:ext cx="6571030" cy="523220"/>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地域</a:t>
            </a:r>
            <a:r>
              <a:rPr kumimoji="1" lang="en-US" altLang="ja-JP" sz="1400" dirty="0">
                <a:latin typeface="BIZ UDPゴシック" panose="020B0400000000000000" pitchFamily="50" charset="-128"/>
                <a:ea typeface="BIZ UDPゴシック" panose="020B0400000000000000" pitchFamily="50" charset="-128"/>
              </a:rPr>
              <a:t>BWA</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5G</a:t>
            </a:r>
            <a:r>
              <a:rPr kumimoji="1" lang="ja-JP" altLang="en-US" sz="1400" dirty="0">
                <a:latin typeface="BIZ UDPゴシック" panose="020B0400000000000000" pitchFamily="50" charset="-128"/>
                <a:ea typeface="BIZ UDPゴシック" panose="020B0400000000000000" pitchFamily="50" charset="-128"/>
              </a:rPr>
              <a:t>）や</a:t>
            </a:r>
            <a:r>
              <a:rPr kumimoji="1" lang="en-US" altLang="ja-JP" sz="1400" dirty="0">
                <a:latin typeface="BIZ UDPゴシック" panose="020B0400000000000000" pitchFamily="50" charset="-128"/>
                <a:ea typeface="BIZ UDPゴシック" panose="020B0400000000000000" pitchFamily="50" charset="-128"/>
              </a:rPr>
              <a:t>BLE</a:t>
            </a:r>
            <a:r>
              <a:rPr kumimoji="1" lang="ja-JP" altLang="en-US" sz="1400" dirty="0">
                <a:latin typeface="BIZ UDPゴシック" panose="020B0400000000000000" pitchFamily="50" charset="-128"/>
                <a:ea typeface="BIZ UDPゴシック" panose="020B0400000000000000" pitchFamily="50" charset="-128"/>
              </a:rPr>
              <a:t>ビーコンなどを活用しながら、見守り対象者をシームレスに</a:t>
            </a:r>
            <a:br>
              <a:rPr kumimoji="1" lang="en-US" altLang="ja-JP" sz="1400" dirty="0">
                <a:latin typeface="BIZ UDPゴシック" panose="020B0400000000000000" pitchFamily="50" charset="-128"/>
                <a:ea typeface="BIZ UDPゴシック" panose="020B0400000000000000" pitchFamily="50" charset="-128"/>
              </a:rPr>
            </a:br>
            <a:r>
              <a:rPr kumimoji="1" lang="ja-JP" altLang="en-US" sz="1400" dirty="0">
                <a:latin typeface="BIZ UDPゴシック" panose="020B0400000000000000" pitchFamily="50" charset="-128"/>
                <a:ea typeface="BIZ UDPゴシック" panose="020B0400000000000000" pitchFamily="50" charset="-128"/>
              </a:rPr>
              <a:t>見守りながら、ヘルスケア利用や災害時の避難にも活用できるように検討します。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8EC31E12-7A34-4BBB-82FD-DDFBE3089F89}"/>
              </a:ext>
            </a:extLst>
          </p:cNvPr>
          <p:cNvSpPr/>
          <p:nvPr/>
        </p:nvSpPr>
        <p:spPr>
          <a:xfrm>
            <a:off x="10032710" y="5623165"/>
            <a:ext cx="769315"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災害時</a:t>
            </a:r>
            <a:endParaRPr kumimoji="1"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対応</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29" name="正方形/長方形 28">
            <a:extLst>
              <a:ext uri="{FF2B5EF4-FFF2-40B4-BE49-F238E27FC236}">
                <a16:creationId xmlns:a16="http://schemas.microsoft.com/office/drawing/2014/main" id="{8DF17975-6CC9-46FB-A906-7A183773F8AA}"/>
              </a:ext>
            </a:extLst>
          </p:cNvPr>
          <p:cNvSpPr/>
          <p:nvPr/>
        </p:nvSpPr>
        <p:spPr>
          <a:xfrm>
            <a:off x="10747612" y="5623165"/>
            <a:ext cx="99051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ヘルスケア</a:t>
            </a:r>
            <a:endParaRPr kumimoji="1"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対応</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0" name="直線コネクタ 29">
            <a:extLst>
              <a:ext uri="{FF2B5EF4-FFF2-40B4-BE49-F238E27FC236}">
                <a16:creationId xmlns:a16="http://schemas.microsoft.com/office/drawing/2014/main" id="{F67F70A3-3EB6-48A3-AA21-197522A373AD}"/>
              </a:ext>
            </a:extLst>
          </p:cNvPr>
          <p:cNvCxnSpPr>
            <a:cxnSpLocks/>
            <a:stCxn id="29" idx="0"/>
          </p:cNvCxnSpPr>
          <p:nvPr/>
        </p:nvCxnSpPr>
        <p:spPr>
          <a:xfrm flipV="1">
            <a:off x="11242870" y="3946059"/>
            <a:ext cx="0" cy="1677107"/>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1" name="正方形/長方形 30">
            <a:extLst>
              <a:ext uri="{FF2B5EF4-FFF2-40B4-BE49-F238E27FC236}">
                <a16:creationId xmlns:a16="http://schemas.microsoft.com/office/drawing/2014/main" id="{1BE5CFDB-72C4-4F62-B123-B0F148C74212}"/>
              </a:ext>
            </a:extLst>
          </p:cNvPr>
          <p:cNvSpPr/>
          <p:nvPr/>
        </p:nvSpPr>
        <p:spPr>
          <a:xfrm>
            <a:off x="7287828" y="2755487"/>
            <a:ext cx="1069522" cy="73210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8014D137-173F-4CDD-8B0E-F8927CF7E26A}"/>
              </a:ext>
            </a:extLst>
          </p:cNvPr>
          <p:cNvSpPr/>
          <p:nvPr/>
        </p:nvSpPr>
        <p:spPr>
          <a:xfrm>
            <a:off x="9836983"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33" name="正方形/長方形 32">
            <a:extLst>
              <a:ext uri="{FF2B5EF4-FFF2-40B4-BE49-F238E27FC236}">
                <a16:creationId xmlns:a16="http://schemas.microsoft.com/office/drawing/2014/main" id="{94F789E1-70AD-458C-A0BA-CC34050F2176}"/>
              </a:ext>
            </a:extLst>
          </p:cNvPr>
          <p:cNvSpPr/>
          <p:nvPr/>
        </p:nvSpPr>
        <p:spPr>
          <a:xfrm>
            <a:off x="8879476" y="2754400"/>
            <a:ext cx="847450" cy="65822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34" name="Picture 2" descr="Miスマートバンド5">
            <a:extLst>
              <a:ext uri="{FF2B5EF4-FFF2-40B4-BE49-F238E27FC236}">
                <a16:creationId xmlns:a16="http://schemas.microsoft.com/office/drawing/2014/main" id="{D70FF00E-34EB-4326-B5B5-F7C1920F8102}"/>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45600" y="2815839"/>
            <a:ext cx="555774" cy="55577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a:extLst>
              <a:ext uri="{FF2B5EF4-FFF2-40B4-BE49-F238E27FC236}">
                <a16:creationId xmlns:a16="http://schemas.microsoft.com/office/drawing/2014/main" id="{D6AACDB3-0FAE-4596-B905-01FB39B21B0B}"/>
              </a:ext>
            </a:extLst>
          </p:cNvPr>
          <p:cNvCxnSpPr>
            <a:cxnSpLocks/>
          </p:cNvCxnSpPr>
          <p:nvPr/>
        </p:nvCxnSpPr>
        <p:spPr>
          <a:xfrm flipV="1">
            <a:off x="9323487" y="3414688"/>
            <a:ext cx="0" cy="401626"/>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6" name="四角形: 角を丸くする 35">
            <a:extLst>
              <a:ext uri="{FF2B5EF4-FFF2-40B4-BE49-F238E27FC236}">
                <a16:creationId xmlns:a16="http://schemas.microsoft.com/office/drawing/2014/main" id="{F75138B3-EB1D-4B25-A0CB-E7F1610E46C7}"/>
              </a:ext>
            </a:extLst>
          </p:cNvPr>
          <p:cNvSpPr/>
          <p:nvPr/>
        </p:nvSpPr>
        <p:spPr>
          <a:xfrm>
            <a:off x="5113393" y="3696670"/>
            <a:ext cx="6504229" cy="22787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Pゴシック" panose="020B0400000000000000" pitchFamily="50" charset="-128"/>
                <a:ea typeface="BIZ UDPゴシック" panose="020B0400000000000000" pitchFamily="50" charset="-128"/>
              </a:rPr>
              <a:t>都市</a:t>
            </a:r>
            <a:r>
              <a:rPr lang="en-US" altLang="ja-JP" sz="1400" dirty="0">
                <a:latin typeface="BIZ UDPゴシック" panose="020B0400000000000000" pitchFamily="50" charset="-128"/>
                <a:ea typeface="BIZ UDPゴシック" panose="020B0400000000000000" pitchFamily="50" charset="-128"/>
              </a:rPr>
              <a:t>OS</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408A94F3-52F3-45AB-9858-B3893E490108}"/>
              </a:ext>
            </a:extLst>
          </p:cNvPr>
          <p:cNvSpPr txBox="1"/>
          <p:nvPr/>
        </p:nvSpPr>
        <p:spPr>
          <a:xfrm>
            <a:off x="8556046" y="2525716"/>
            <a:ext cx="1494320" cy="230832"/>
          </a:xfrm>
          <a:prstGeom prst="rect">
            <a:avLst/>
          </a:prstGeom>
          <a:noFill/>
        </p:spPr>
        <p:txBody>
          <a:bodyPr wrap="none" rtlCol="0">
            <a:spAutoFit/>
          </a:bodyPr>
          <a:lstStyle/>
          <a:p>
            <a:pPr algn="ctr"/>
            <a:r>
              <a:rPr kumimoji="1" lang="ja-JP" altLang="en-US" sz="900" dirty="0">
                <a:latin typeface="BIZ UDPゴシック" panose="020B0400000000000000" pitchFamily="50" charset="-128"/>
                <a:ea typeface="BIZ UDPゴシック" panose="020B0400000000000000" pitchFamily="50" charset="-128"/>
              </a:rPr>
              <a:t>ウエアブル見守りサービス</a:t>
            </a:r>
          </a:p>
        </p:txBody>
      </p:sp>
      <p:cxnSp>
        <p:nvCxnSpPr>
          <p:cNvPr id="38" name="コネクタ: カギ線 37">
            <a:extLst>
              <a:ext uri="{FF2B5EF4-FFF2-40B4-BE49-F238E27FC236}">
                <a16:creationId xmlns:a16="http://schemas.microsoft.com/office/drawing/2014/main" id="{37DEDAE0-0723-49E5-80B8-D8C371B31E2B}"/>
              </a:ext>
            </a:extLst>
          </p:cNvPr>
          <p:cNvCxnSpPr>
            <a:cxnSpLocks/>
          </p:cNvCxnSpPr>
          <p:nvPr/>
        </p:nvCxnSpPr>
        <p:spPr>
          <a:xfrm rot="5400000" flipH="1" flipV="1">
            <a:off x="8759814" y="3717341"/>
            <a:ext cx="5366" cy="1109576"/>
          </a:xfrm>
          <a:prstGeom prst="bentConnector3">
            <a:avLst>
              <a:gd name="adj1" fmla="val 25736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3751852A-79EB-46F1-A988-84D64BA6282C}"/>
              </a:ext>
            </a:extLst>
          </p:cNvPr>
          <p:cNvSpPr txBox="1"/>
          <p:nvPr/>
        </p:nvSpPr>
        <p:spPr>
          <a:xfrm>
            <a:off x="8397267" y="3923860"/>
            <a:ext cx="748923" cy="261610"/>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状況把握</a:t>
            </a:r>
          </a:p>
        </p:txBody>
      </p:sp>
      <p:pic>
        <p:nvPicPr>
          <p:cNvPr id="40" name="Picture 10" descr="家のイラスト2">
            <a:extLst>
              <a:ext uri="{FF2B5EF4-FFF2-40B4-BE49-F238E27FC236}">
                <a16:creationId xmlns:a16="http://schemas.microsoft.com/office/drawing/2014/main" id="{5E1DED5C-8D98-4563-B823-202F56821DE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607942" y="2367421"/>
            <a:ext cx="787317" cy="763697"/>
          </a:xfrm>
          <a:prstGeom prst="rect">
            <a:avLst/>
          </a:prstGeom>
          <a:noFill/>
          <a:extLst>
            <a:ext uri="{909E8E84-426E-40DD-AFC4-6F175D3DCCD1}">
              <a14:hiddenFill xmlns:a14="http://schemas.microsoft.com/office/drawing/2010/main">
                <a:solidFill>
                  <a:srgbClr val="FFFFFF"/>
                </a:solidFill>
              </a14:hiddenFill>
            </a:ext>
          </a:extLst>
        </p:spPr>
      </p:pic>
      <p:sp>
        <p:nvSpPr>
          <p:cNvPr id="41" name="吹き出し: 角を丸めた四角形 40">
            <a:extLst>
              <a:ext uri="{FF2B5EF4-FFF2-40B4-BE49-F238E27FC236}">
                <a16:creationId xmlns:a16="http://schemas.microsoft.com/office/drawing/2014/main" id="{286F6269-5F3C-4A19-BC29-0554D8A1E89A}"/>
              </a:ext>
            </a:extLst>
          </p:cNvPr>
          <p:cNvSpPr/>
          <p:nvPr/>
        </p:nvSpPr>
        <p:spPr>
          <a:xfrm>
            <a:off x="138313" y="1031886"/>
            <a:ext cx="2551099" cy="666285"/>
          </a:xfrm>
          <a:prstGeom prst="wedgeRoundRectCallout">
            <a:avLst>
              <a:gd name="adj1" fmla="val 67337"/>
              <a:gd name="adj2" fmla="val 38281"/>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豊能町の課題</a:t>
            </a:r>
            <a:br>
              <a:rPr kumimoji="1" lang="en-US" altLang="ja-JP" sz="1400" dirty="0"/>
            </a:br>
            <a:r>
              <a:rPr kumimoji="1" lang="ja-JP" altLang="en-US" sz="1400" dirty="0"/>
              <a:t>（現課と相談しながら、修正も可能）</a:t>
            </a:r>
          </a:p>
        </p:txBody>
      </p:sp>
      <p:sp>
        <p:nvSpPr>
          <p:cNvPr id="42" name="吹き出し: 角を丸めた四角形 41">
            <a:extLst>
              <a:ext uri="{FF2B5EF4-FFF2-40B4-BE49-F238E27FC236}">
                <a16:creationId xmlns:a16="http://schemas.microsoft.com/office/drawing/2014/main" id="{02F1C165-455F-4F89-BC6D-B087869CF1D0}"/>
              </a:ext>
            </a:extLst>
          </p:cNvPr>
          <p:cNvSpPr/>
          <p:nvPr/>
        </p:nvSpPr>
        <p:spPr>
          <a:xfrm>
            <a:off x="132728" y="2332369"/>
            <a:ext cx="2551099" cy="666285"/>
          </a:xfrm>
          <a:prstGeom prst="wedgeRoundRectCallout">
            <a:avLst>
              <a:gd name="adj1" fmla="val 67337"/>
              <a:gd name="adj2" fmla="val 382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総務省への提案内容</a:t>
            </a:r>
            <a:endParaRPr kumimoji="1" lang="en-US" altLang="ja-JP" sz="1400" dirty="0"/>
          </a:p>
          <a:p>
            <a:pPr algn="ctr"/>
            <a:r>
              <a:rPr kumimoji="1" lang="ja-JP" altLang="en-US" sz="1400" dirty="0"/>
              <a:t>（変更可能）</a:t>
            </a:r>
          </a:p>
        </p:txBody>
      </p:sp>
      <p:sp>
        <p:nvSpPr>
          <p:cNvPr id="43" name="四角形: 角を丸くする 42">
            <a:extLst>
              <a:ext uri="{FF2B5EF4-FFF2-40B4-BE49-F238E27FC236}">
                <a16:creationId xmlns:a16="http://schemas.microsoft.com/office/drawing/2014/main" id="{C3D728D1-BF17-43A9-BC24-4B5221E86070}"/>
              </a:ext>
            </a:extLst>
          </p:cNvPr>
          <p:cNvSpPr/>
          <p:nvPr/>
        </p:nvSpPr>
        <p:spPr>
          <a:xfrm>
            <a:off x="144749" y="3715001"/>
            <a:ext cx="2539078" cy="1231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総務省向けには</a:t>
            </a:r>
            <a:r>
              <a:rPr kumimoji="1" lang="en-US" altLang="ja-JP" sz="1200" dirty="0"/>
              <a:t>2</a:t>
            </a:r>
            <a:r>
              <a:rPr kumimoji="1" lang="ja-JP" altLang="en-US" sz="1200" dirty="0"/>
              <a:t>月中旬には各分科会のレポートを取り纏め</a:t>
            </a:r>
            <a:endParaRPr kumimoji="1" lang="en-US" altLang="ja-JP" sz="1200" dirty="0"/>
          </a:p>
          <a:p>
            <a:pPr algn="ctr"/>
            <a:endParaRPr kumimoji="1" lang="en-US" altLang="ja-JP" sz="1200" dirty="0"/>
          </a:p>
          <a:p>
            <a:pPr algn="ctr"/>
            <a:r>
              <a:rPr kumimoji="1" lang="ja-JP" altLang="en-US" sz="1200" dirty="0"/>
              <a:t>全体では青写真含めて再度構成可能。メンバー含めて構成検討</a:t>
            </a:r>
          </a:p>
        </p:txBody>
      </p:sp>
      <p:sp>
        <p:nvSpPr>
          <p:cNvPr id="44" name="矢印: 下 43">
            <a:extLst>
              <a:ext uri="{FF2B5EF4-FFF2-40B4-BE49-F238E27FC236}">
                <a16:creationId xmlns:a16="http://schemas.microsoft.com/office/drawing/2014/main" id="{91336315-1B31-48DD-8A29-24EF5AF32CF2}"/>
              </a:ext>
            </a:extLst>
          </p:cNvPr>
          <p:cNvSpPr/>
          <p:nvPr/>
        </p:nvSpPr>
        <p:spPr>
          <a:xfrm>
            <a:off x="1183341" y="3131118"/>
            <a:ext cx="511079" cy="425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5B107C8E-8316-4B50-8D62-A2F3B4C725A8}"/>
              </a:ext>
            </a:extLst>
          </p:cNvPr>
          <p:cNvSpPr/>
          <p:nvPr/>
        </p:nvSpPr>
        <p:spPr>
          <a:xfrm>
            <a:off x="130671" y="5324139"/>
            <a:ext cx="2539078" cy="8030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1600" dirty="0"/>
              <a:t>分科会で自由に議論を</a:t>
            </a:r>
            <a:br>
              <a:rPr kumimoji="1" lang="en-US" altLang="ja-JP" sz="1600" dirty="0"/>
            </a:br>
            <a:r>
              <a:rPr kumimoji="1" lang="ja-JP" altLang="en-US" sz="1600" dirty="0"/>
              <a:t>（基本総務省の予算気にせず進める）</a:t>
            </a:r>
          </a:p>
        </p:txBody>
      </p:sp>
      <p:pic>
        <p:nvPicPr>
          <p:cNvPr id="46" name="図 22" descr="ダイアグラム&#10;&#10;説明は自動で生成されたものです">
            <a:extLst>
              <a:ext uri="{FF2B5EF4-FFF2-40B4-BE49-F238E27FC236}">
                <a16:creationId xmlns:a16="http://schemas.microsoft.com/office/drawing/2014/main" id="{B118A62F-D0DF-49D4-A875-F45281DEC123}"/>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0449" y="3557106"/>
            <a:ext cx="3763733" cy="2032134"/>
          </a:xfrm>
          <a:prstGeom prst="rect">
            <a:avLst/>
          </a:prstGeom>
        </p:spPr>
      </p:pic>
      <p:sp>
        <p:nvSpPr>
          <p:cNvPr id="47" name="テキスト ボックス 46">
            <a:extLst>
              <a:ext uri="{FF2B5EF4-FFF2-40B4-BE49-F238E27FC236}">
                <a16:creationId xmlns:a16="http://schemas.microsoft.com/office/drawing/2014/main" id="{A16B17EB-6C96-4853-9A0C-044819254CD8}"/>
              </a:ext>
            </a:extLst>
          </p:cNvPr>
          <p:cNvSpPr txBox="1"/>
          <p:nvPr/>
        </p:nvSpPr>
        <p:spPr>
          <a:xfrm>
            <a:off x="4563864" y="3862305"/>
            <a:ext cx="272284" cy="323165"/>
          </a:xfrm>
          <a:prstGeom prst="rect">
            <a:avLst/>
          </a:prstGeom>
          <a:solidFill>
            <a:srgbClr val="318BFF"/>
          </a:solidFill>
        </p:spPr>
        <p:txBody>
          <a:bodyPr wrap="square" rtlCol="0">
            <a:spAutoFit/>
          </a:bodyPr>
          <a:lstStyle/>
          <a:p>
            <a:r>
              <a:rPr kumimoji="1" lang="ja-JP" altLang="en-US" sz="500" dirty="0">
                <a:solidFill>
                  <a:schemeClr val="bg1"/>
                </a:solidFill>
              </a:rPr>
              <a:t>光回線</a:t>
            </a:r>
          </a:p>
        </p:txBody>
      </p:sp>
      <p:sp>
        <p:nvSpPr>
          <p:cNvPr id="48" name="タイトル 2">
            <a:extLst>
              <a:ext uri="{FF2B5EF4-FFF2-40B4-BE49-F238E27FC236}">
                <a16:creationId xmlns:a16="http://schemas.microsoft.com/office/drawing/2014/main" id="{F3BC8F89-6583-4E3A-A7C6-C28839D05721}"/>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21295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F90972FC-583E-4200-96A2-0FFB525C8163}"/>
              </a:ext>
            </a:extLst>
          </p:cNvPr>
          <p:cNvSpPr/>
          <p:nvPr/>
        </p:nvSpPr>
        <p:spPr>
          <a:xfrm>
            <a:off x="5663952" y="4267352"/>
            <a:ext cx="1728192" cy="1158312"/>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latin typeface="BIZ UDPゴシック" panose="020B0400000000000000" pitchFamily="50" charset="-128"/>
              <a:ea typeface="BIZ UDPゴシック" panose="020B0400000000000000" pitchFamily="50" charset="-128"/>
            </a:endParaRPr>
          </a:p>
        </p:txBody>
      </p:sp>
      <p:sp>
        <p:nvSpPr>
          <p:cNvPr id="1648" name="正方形/長方形 12"/>
          <p:cNvSpPr/>
          <p:nvPr/>
        </p:nvSpPr>
        <p:spPr>
          <a:xfrm>
            <a:off x="1631505" y="1308884"/>
            <a:ext cx="8856985" cy="1107996"/>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2</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高齢者・子供見守りサービスの提供　</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豊能町においては高齢化率が約</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47</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％となっており、高齢者がフレイル化に陥ることなく健康で生活できるよう見守り</a:t>
            </a: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事業を進めていくことが必要です。また、子どもを狙った犯罪への不安もあり、高齢者と子どもの見守りを同時に解決できるサービスの提</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供が必要です。</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b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IoT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機器含むサービスは</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CCDS</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のセキュリティサーティフィケーションプログラム取得を予定</a:t>
            </a:r>
            <a:endPar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 name="正方形/長方形 4">
            <a:extLst>
              <a:ext uri="{FF2B5EF4-FFF2-40B4-BE49-F238E27FC236}">
                <a16:creationId xmlns:a16="http://schemas.microsoft.com/office/drawing/2014/main" id="{81E36C1D-71C5-4B69-A851-6A64BAC8DCDC}"/>
              </a:ext>
            </a:extLst>
          </p:cNvPr>
          <p:cNvSpPr/>
          <p:nvPr/>
        </p:nvSpPr>
        <p:spPr>
          <a:xfrm>
            <a:off x="2172972" y="2943018"/>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BIZ UDPゴシック" panose="020B0400000000000000" pitchFamily="50" charset="-128"/>
                <a:ea typeface="BIZ UDPゴシック" panose="020B0400000000000000" pitchFamily="50" charset="-128"/>
              </a:rPr>
              <a:t>NEC</a:t>
            </a:r>
            <a:r>
              <a:rPr kumimoji="1" lang="ja-JP" altLang="en-US" sz="1100" dirty="0">
                <a:latin typeface="BIZ UDPゴシック" panose="020B0400000000000000" pitchFamily="50" charset="-128"/>
                <a:ea typeface="BIZ UDPゴシック" panose="020B0400000000000000" pitchFamily="50" charset="-128"/>
              </a:rPr>
              <a:t>ネッツエスアイ</a:t>
            </a:r>
            <a:endParaRPr kumimoji="1" lang="en-US" altLang="ja-JP" sz="1100" dirty="0">
              <a:latin typeface="BIZ UDPゴシック" panose="020B0400000000000000" pitchFamily="50" charset="-128"/>
              <a:ea typeface="BIZ UDPゴシック" panose="020B0400000000000000" pitchFamily="50" charset="-128"/>
            </a:endParaRPr>
          </a:p>
          <a:p>
            <a:pPr algn="ctr"/>
            <a:r>
              <a:rPr lang="en-US" altLang="ja-JP" sz="1100" dirty="0">
                <a:latin typeface="BIZ UDPゴシック" panose="020B0400000000000000" pitchFamily="50" charset="-128"/>
                <a:ea typeface="BIZ UDPゴシック" panose="020B0400000000000000" pitchFamily="50" charset="-128"/>
              </a:rPr>
              <a:t>BWA(5G)</a:t>
            </a:r>
            <a:r>
              <a:rPr lang="ja-JP" altLang="en-US" sz="1100" dirty="0">
                <a:latin typeface="BIZ UDPゴシック" panose="020B0400000000000000" pitchFamily="50" charset="-128"/>
                <a:ea typeface="BIZ UDPゴシック" panose="020B0400000000000000" pitchFamily="50" charset="-128"/>
              </a:rPr>
              <a:t>設置</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B31AB851-7773-482A-AA74-621724DDA3F4}"/>
              </a:ext>
            </a:extLst>
          </p:cNvPr>
          <p:cNvCxnSpPr>
            <a:cxnSpLocks/>
            <a:stCxn id="5" idx="2"/>
          </p:cNvCxnSpPr>
          <p:nvPr/>
        </p:nvCxnSpPr>
        <p:spPr>
          <a:xfrm>
            <a:off x="2893053" y="3447074"/>
            <a:ext cx="178611" cy="404728"/>
          </a:xfrm>
          <a:prstGeom prst="line">
            <a:avLst/>
          </a:prstGeom>
          <a:ln w="28575"/>
        </p:spPr>
        <p:style>
          <a:lnRef idx="1">
            <a:schemeClr val="dk1"/>
          </a:lnRef>
          <a:fillRef idx="0">
            <a:schemeClr val="dk1"/>
          </a:fillRef>
          <a:effectRef idx="0">
            <a:schemeClr val="dk1"/>
          </a:effectRef>
          <a:fontRef idx="minor">
            <a:schemeClr val="tx1"/>
          </a:fontRef>
        </p:style>
      </p:cxnSp>
      <p:sp>
        <p:nvSpPr>
          <p:cNvPr id="23" name="正方形/長方形 22">
            <a:extLst>
              <a:ext uri="{FF2B5EF4-FFF2-40B4-BE49-F238E27FC236}">
                <a16:creationId xmlns:a16="http://schemas.microsoft.com/office/drawing/2014/main" id="{1F99E12B-FAD7-40E4-969D-E47BD10D3096}"/>
              </a:ext>
            </a:extLst>
          </p:cNvPr>
          <p:cNvSpPr/>
          <p:nvPr/>
        </p:nvSpPr>
        <p:spPr>
          <a:xfrm>
            <a:off x="4151784" y="2862269"/>
            <a:ext cx="144016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latin typeface="BIZ UDPゴシック" panose="020B0400000000000000" pitchFamily="50" charset="-128"/>
                <a:ea typeface="BIZ UDPゴシック" panose="020B0400000000000000" pitchFamily="50" charset="-128"/>
              </a:rPr>
              <a:t>アイテック</a:t>
            </a:r>
            <a:endParaRPr kumimoji="1" lang="en-US" altLang="ja-JP" sz="1100" dirty="0">
              <a:latin typeface="BIZ UDPゴシック" panose="020B0400000000000000" pitchFamily="50" charset="-128"/>
              <a:ea typeface="BIZ UDPゴシック" panose="020B0400000000000000" pitchFamily="50" charset="-128"/>
            </a:endParaRPr>
          </a:p>
          <a:p>
            <a:pPr algn="ctr"/>
            <a:r>
              <a:rPr kumimoji="1" lang="ja-JP" altLang="en-US" sz="1100" dirty="0">
                <a:latin typeface="BIZ UDPゴシック" panose="020B0400000000000000" pitchFamily="50" charset="-128"/>
                <a:ea typeface="BIZ UDPゴシック" panose="020B0400000000000000" pitchFamily="50" charset="-128"/>
              </a:rPr>
              <a:t>ミマモルネ（</a:t>
            </a:r>
            <a:r>
              <a:rPr kumimoji="1" lang="en-US" altLang="ja-JP" sz="1100" dirty="0">
                <a:latin typeface="BIZ UDPゴシック" panose="020B0400000000000000" pitchFamily="50" charset="-128"/>
                <a:ea typeface="BIZ UDPゴシック" panose="020B0400000000000000" pitchFamily="50" charset="-128"/>
              </a:rPr>
              <a:t>IC</a:t>
            </a:r>
            <a:r>
              <a:rPr kumimoji="1" lang="ja-JP" altLang="en-US" sz="1100" dirty="0">
                <a:latin typeface="BIZ UDPゴシック" panose="020B0400000000000000" pitchFamily="50" charset="-128"/>
                <a:ea typeface="BIZ UDPゴシック" panose="020B0400000000000000" pitchFamily="50" charset="-128"/>
              </a:rPr>
              <a:t>タグ）</a:t>
            </a:r>
          </a:p>
        </p:txBody>
      </p:sp>
      <p:cxnSp>
        <p:nvCxnSpPr>
          <p:cNvPr id="24" name="直線コネクタ 23">
            <a:extLst>
              <a:ext uri="{FF2B5EF4-FFF2-40B4-BE49-F238E27FC236}">
                <a16:creationId xmlns:a16="http://schemas.microsoft.com/office/drawing/2014/main" id="{8C1C2806-F69D-4131-9665-34D6E1BF60FA}"/>
              </a:ext>
            </a:extLst>
          </p:cNvPr>
          <p:cNvCxnSpPr>
            <a:cxnSpLocks/>
            <a:endCxn id="23" idx="2"/>
          </p:cNvCxnSpPr>
          <p:nvPr/>
        </p:nvCxnSpPr>
        <p:spPr>
          <a:xfrm flipV="1">
            <a:off x="4871864" y="3366325"/>
            <a:ext cx="0" cy="321294"/>
          </a:xfrm>
          <a:prstGeom prst="line">
            <a:avLst/>
          </a:prstGeom>
          <a:ln w="28575"/>
        </p:spPr>
        <p:style>
          <a:lnRef idx="1">
            <a:schemeClr val="dk1"/>
          </a:lnRef>
          <a:fillRef idx="0">
            <a:schemeClr val="dk1"/>
          </a:fillRef>
          <a:effectRef idx="0">
            <a:schemeClr val="dk1"/>
          </a:effectRef>
          <a:fontRef idx="minor">
            <a:schemeClr val="tx1"/>
          </a:fontRef>
        </p:style>
      </p:cxnSp>
      <p:sp>
        <p:nvSpPr>
          <p:cNvPr id="27" name="正方形/長方形 26">
            <a:extLst>
              <a:ext uri="{FF2B5EF4-FFF2-40B4-BE49-F238E27FC236}">
                <a16:creationId xmlns:a16="http://schemas.microsoft.com/office/drawing/2014/main" id="{6F4AE1C8-BC1D-4D2B-B691-6FDC96940491}"/>
              </a:ext>
            </a:extLst>
          </p:cNvPr>
          <p:cNvSpPr/>
          <p:nvPr/>
        </p:nvSpPr>
        <p:spPr>
          <a:xfrm>
            <a:off x="9042442" y="3266542"/>
            <a:ext cx="1275020" cy="3064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a:latin typeface="BIZ UDPゴシック" panose="020B0400000000000000" pitchFamily="50" charset="-128"/>
                <a:ea typeface="BIZ UDPゴシック" panose="020B0400000000000000" pitchFamily="50" charset="-128"/>
              </a:rPr>
              <a:t>Bitkey</a:t>
            </a:r>
            <a:endParaRPr kumimoji="1" lang="en-US" altLang="ja-JP" sz="1050" dirty="0">
              <a:latin typeface="BIZ UDPゴシック" panose="020B0400000000000000" pitchFamily="50" charset="-128"/>
              <a:ea typeface="BIZ UDPゴシック" panose="020B0400000000000000" pitchFamily="50" charset="-128"/>
            </a:endParaRPr>
          </a:p>
          <a:p>
            <a:pPr algn="ctr"/>
            <a:r>
              <a:rPr kumimoji="1" lang="ja-JP" altLang="en-US" sz="1050" dirty="0">
                <a:latin typeface="BIZ UDPゴシック" panose="020B0400000000000000" pitchFamily="50" charset="-128"/>
                <a:ea typeface="BIZ UDPゴシック" panose="020B0400000000000000" pitchFamily="50" charset="-128"/>
              </a:rPr>
              <a:t>（スマートロック）</a:t>
            </a:r>
          </a:p>
        </p:txBody>
      </p:sp>
      <p:cxnSp>
        <p:nvCxnSpPr>
          <p:cNvPr id="28" name="直線コネクタ 27">
            <a:extLst>
              <a:ext uri="{FF2B5EF4-FFF2-40B4-BE49-F238E27FC236}">
                <a16:creationId xmlns:a16="http://schemas.microsoft.com/office/drawing/2014/main" id="{97FED296-4B05-436E-B2DE-476B53D100CB}"/>
              </a:ext>
            </a:extLst>
          </p:cNvPr>
          <p:cNvCxnSpPr>
            <a:cxnSpLocks/>
            <a:endCxn id="27" idx="2"/>
          </p:cNvCxnSpPr>
          <p:nvPr/>
        </p:nvCxnSpPr>
        <p:spPr>
          <a:xfrm flipV="1">
            <a:off x="9679952" y="3573016"/>
            <a:ext cx="0" cy="11460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図 22" descr="ダイアグラム&#10;&#10;説明は自動で生成されたものです">
            <a:extLst>
              <a:ext uri="{FF2B5EF4-FFF2-40B4-BE49-F238E27FC236}">
                <a16:creationId xmlns:a16="http://schemas.microsoft.com/office/drawing/2014/main" id="{CB4BA4B7-0619-460B-932B-FBE9EB7EE9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39054" y="3557106"/>
            <a:ext cx="3763733" cy="2032134"/>
          </a:xfrm>
          <a:prstGeom prst="rect">
            <a:avLst/>
          </a:prstGeom>
        </p:spPr>
      </p:pic>
      <p:pic>
        <p:nvPicPr>
          <p:cNvPr id="2050" name="Picture 2" descr="後期高齢者のイラスト（男性）">
            <a:extLst>
              <a:ext uri="{FF2B5EF4-FFF2-40B4-BE49-F238E27FC236}">
                <a16:creationId xmlns:a16="http://schemas.microsoft.com/office/drawing/2014/main" id="{669CD695-8FA2-4D70-BF25-963EB4653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889" y="4336342"/>
            <a:ext cx="641906" cy="888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通学している小学生の男の子のイラスト">
            <a:extLst>
              <a:ext uri="{FF2B5EF4-FFF2-40B4-BE49-F238E27FC236}">
                <a16:creationId xmlns:a16="http://schemas.microsoft.com/office/drawing/2014/main" id="{D4324FC3-6074-40F6-BA49-B437694CC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726" y="4454434"/>
            <a:ext cx="608086" cy="734847"/>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BF62FB7D-6346-439F-9FE5-E10C83F8F25E}"/>
              </a:ext>
            </a:extLst>
          </p:cNvPr>
          <p:cNvSpPr txBox="1"/>
          <p:nvPr/>
        </p:nvSpPr>
        <p:spPr>
          <a:xfrm>
            <a:off x="5966180" y="5182780"/>
            <a:ext cx="1088760"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見守り対象者</a:t>
            </a:r>
          </a:p>
        </p:txBody>
      </p:sp>
      <p:cxnSp>
        <p:nvCxnSpPr>
          <p:cNvPr id="38" name="直線コネクタ 37">
            <a:extLst>
              <a:ext uri="{FF2B5EF4-FFF2-40B4-BE49-F238E27FC236}">
                <a16:creationId xmlns:a16="http://schemas.microsoft.com/office/drawing/2014/main" id="{8F3E9CE6-CB0D-4F04-8B2E-545C37C2FF29}"/>
              </a:ext>
            </a:extLst>
          </p:cNvPr>
          <p:cNvCxnSpPr>
            <a:cxnSpLocks/>
          </p:cNvCxnSpPr>
          <p:nvPr/>
        </p:nvCxnSpPr>
        <p:spPr>
          <a:xfrm flipV="1">
            <a:off x="6527836" y="3946058"/>
            <a:ext cx="0" cy="321294"/>
          </a:xfrm>
          <a:prstGeom prst="line">
            <a:avLst/>
          </a:prstGeom>
          <a:ln w="28575"/>
        </p:spPr>
        <p:style>
          <a:lnRef idx="1">
            <a:schemeClr val="dk1"/>
          </a:lnRef>
          <a:fillRef idx="0">
            <a:schemeClr val="dk1"/>
          </a:fillRef>
          <a:effectRef idx="0">
            <a:schemeClr val="dk1"/>
          </a:effectRef>
          <a:fontRef idx="minor">
            <a:schemeClr val="tx1"/>
          </a:fontRef>
        </p:style>
      </p:cxnSp>
      <p:sp>
        <p:nvSpPr>
          <p:cNvPr id="39" name="四角形: 角を丸くする 38">
            <a:extLst>
              <a:ext uri="{FF2B5EF4-FFF2-40B4-BE49-F238E27FC236}">
                <a16:creationId xmlns:a16="http://schemas.microsoft.com/office/drawing/2014/main" id="{D32DBB94-1322-45DC-B838-ADF789F15405}"/>
              </a:ext>
            </a:extLst>
          </p:cNvPr>
          <p:cNvSpPr/>
          <p:nvPr/>
        </p:nvSpPr>
        <p:spPr>
          <a:xfrm>
            <a:off x="7632715" y="4259759"/>
            <a:ext cx="1728192" cy="1158312"/>
          </a:xfrm>
          <a:prstGeom prst="round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054" name="Picture 6" descr="地方自治体のイラスト">
            <a:extLst>
              <a:ext uri="{FF2B5EF4-FFF2-40B4-BE49-F238E27FC236}">
                <a16:creationId xmlns:a16="http://schemas.microsoft.com/office/drawing/2014/main" id="{3916C6F3-7F1B-4438-A9A6-388E86A22C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0256" y="4324299"/>
            <a:ext cx="824880" cy="8248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仲良く腕を組む夫婦のイラスト">
            <a:extLst>
              <a:ext uri="{FF2B5EF4-FFF2-40B4-BE49-F238E27FC236}">
                <a16:creationId xmlns:a16="http://schemas.microsoft.com/office/drawing/2014/main" id="{0346EEA2-1F09-41E5-9B51-F73609066A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2184" y="4330976"/>
            <a:ext cx="514468" cy="806657"/>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C39FA8DE-C3EB-447F-B463-77AFD1118033}"/>
              </a:ext>
            </a:extLst>
          </p:cNvPr>
          <p:cNvSpPr txBox="1"/>
          <p:nvPr/>
        </p:nvSpPr>
        <p:spPr>
          <a:xfrm>
            <a:off x="8070558" y="5155178"/>
            <a:ext cx="780983"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見守り側</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43" name="直線コネクタ 42">
            <a:extLst>
              <a:ext uri="{FF2B5EF4-FFF2-40B4-BE49-F238E27FC236}">
                <a16:creationId xmlns:a16="http://schemas.microsoft.com/office/drawing/2014/main" id="{2B08E297-F216-4692-956C-488E1E075CB7}"/>
              </a:ext>
            </a:extLst>
          </p:cNvPr>
          <p:cNvCxnSpPr>
            <a:cxnSpLocks/>
          </p:cNvCxnSpPr>
          <p:nvPr/>
        </p:nvCxnSpPr>
        <p:spPr>
          <a:xfrm flipV="1">
            <a:off x="8402367" y="3946058"/>
            <a:ext cx="0" cy="321294"/>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EABB839A-B0A0-4A77-95EB-A77D9D08CDD4}"/>
              </a:ext>
            </a:extLst>
          </p:cNvPr>
          <p:cNvCxnSpPr>
            <a:cxnSpLocks/>
          </p:cNvCxnSpPr>
          <p:nvPr/>
        </p:nvCxnSpPr>
        <p:spPr>
          <a:xfrm flipV="1">
            <a:off x="9679953" y="2936730"/>
            <a:ext cx="1" cy="329813"/>
          </a:xfrm>
          <a:prstGeom prst="line">
            <a:avLst/>
          </a:prstGeom>
          <a:ln w="28575"/>
        </p:spPr>
        <p:style>
          <a:lnRef idx="1">
            <a:schemeClr val="dk1"/>
          </a:lnRef>
          <a:fillRef idx="0">
            <a:schemeClr val="dk1"/>
          </a:fillRef>
          <a:effectRef idx="0">
            <a:schemeClr val="dk1"/>
          </a:effectRef>
          <a:fontRef idx="minor">
            <a:schemeClr val="tx1"/>
          </a:fontRef>
        </p:style>
      </p:cxnSp>
      <p:pic>
        <p:nvPicPr>
          <p:cNvPr id="48" name="Picture 12" descr="バイクに乗った郵便配達員のイラスト（女性）">
            <a:extLst>
              <a:ext uri="{FF2B5EF4-FFF2-40B4-BE49-F238E27FC236}">
                <a16:creationId xmlns:a16="http://schemas.microsoft.com/office/drawing/2014/main" id="{6041F539-EB6E-4E99-BAA2-4999A8ABA7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5038" y="2736343"/>
            <a:ext cx="772770" cy="772770"/>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a:extLst>
              <a:ext uri="{FF2B5EF4-FFF2-40B4-BE49-F238E27FC236}">
                <a16:creationId xmlns:a16="http://schemas.microsoft.com/office/drawing/2014/main" id="{6143F9B4-B4AA-4A47-B9EE-72BDEE414EBF}"/>
              </a:ext>
            </a:extLst>
          </p:cNvPr>
          <p:cNvSpPr txBox="1"/>
          <p:nvPr/>
        </p:nvSpPr>
        <p:spPr>
          <a:xfrm>
            <a:off x="5928790" y="2550096"/>
            <a:ext cx="1188146" cy="230832"/>
          </a:xfrm>
          <a:prstGeom prst="rect">
            <a:avLst/>
          </a:prstGeom>
          <a:noFill/>
        </p:spPr>
        <p:txBody>
          <a:bodyPr wrap="none" rtlCol="0">
            <a:spAutoFit/>
          </a:bodyPr>
          <a:lstStyle/>
          <a:p>
            <a:pPr algn="ctr"/>
            <a:r>
              <a:rPr lang="ja-JP" altLang="en-US" sz="900" dirty="0">
                <a:latin typeface="BIZ UDPゴシック" panose="020B0400000000000000" pitchFamily="50" charset="-128"/>
                <a:ea typeface="BIZ UDPゴシック" panose="020B0400000000000000" pitchFamily="50" charset="-128"/>
              </a:rPr>
              <a:t>郵政見守りサービス</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50" name="直線コネクタ 49">
            <a:extLst>
              <a:ext uri="{FF2B5EF4-FFF2-40B4-BE49-F238E27FC236}">
                <a16:creationId xmlns:a16="http://schemas.microsoft.com/office/drawing/2014/main" id="{232D9603-8E47-40DB-A0F7-0A4D3C6298D6}"/>
              </a:ext>
            </a:extLst>
          </p:cNvPr>
          <p:cNvCxnSpPr>
            <a:cxnSpLocks/>
            <a:endCxn id="48" idx="2"/>
          </p:cNvCxnSpPr>
          <p:nvPr/>
        </p:nvCxnSpPr>
        <p:spPr>
          <a:xfrm flipV="1">
            <a:off x="6527837" y="3509113"/>
            <a:ext cx="3587" cy="172802"/>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357B7F81-01AF-420B-AA30-D50FE4F919C8}"/>
              </a:ext>
            </a:extLst>
          </p:cNvPr>
          <p:cNvSpPr txBox="1"/>
          <p:nvPr/>
        </p:nvSpPr>
        <p:spPr>
          <a:xfrm>
            <a:off x="1843359" y="5805264"/>
            <a:ext cx="6571030" cy="523220"/>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地域</a:t>
            </a:r>
            <a:r>
              <a:rPr kumimoji="1" lang="en-US" altLang="ja-JP" sz="1400" dirty="0">
                <a:latin typeface="BIZ UDPゴシック" panose="020B0400000000000000" pitchFamily="50" charset="-128"/>
                <a:ea typeface="BIZ UDPゴシック" panose="020B0400000000000000" pitchFamily="50" charset="-128"/>
              </a:rPr>
              <a:t>BWA</a:t>
            </a: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5G</a:t>
            </a:r>
            <a:r>
              <a:rPr kumimoji="1" lang="ja-JP" altLang="en-US" sz="1400" dirty="0">
                <a:latin typeface="BIZ UDPゴシック" panose="020B0400000000000000" pitchFamily="50" charset="-128"/>
                <a:ea typeface="BIZ UDPゴシック" panose="020B0400000000000000" pitchFamily="50" charset="-128"/>
              </a:rPr>
              <a:t>）や</a:t>
            </a:r>
            <a:r>
              <a:rPr kumimoji="1" lang="en-US" altLang="ja-JP" sz="1400" dirty="0">
                <a:latin typeface="BIZ UDPゴシック" panose="020B0400000000000000" pitchFamily="50" charset="-128"/>
                <a:ea typeface="BIZ UDPゴシック" panose="020B0400000000000000" pitchFamily="50" charset="-128"/>
              </a:rPr>
              <a:t>BLE</a:t>
            </a:r>
            <a:r>
              <a:rPr kumimoji="1" lang="ja-JP" altLang="en-US" sz="1400" dirty="0">
                <a:latin typeface="BIZ UDPゴシック" panose="020B0400000000000000" pitchFamily="50" charset="-128"/>
                <a:ea typeface="BIZ UDPゴシック" panose="020B0400000000000000" pitchFamily="50" charset="-128"/>
              </a:rPr>
              <a:t>ビーコンなどを活用しながら、見守り対象者をシームレスに</a:t>
            </a:r>
            <a:br>
              <a:rPr kumimoji="1" lang="en-US" altLang="ja-JP" sz="1400" dirty="0">
                <a:latin typeface="BIZ UDPゴシック" panose="020B0400000000000000" pitchFamily="50" charset="-128"/>
                <a:ea typeface="BIZ UDPゴシック" panose="020B0400000000000000" pitchFamily="50" charset="-128"/>
              </a:rPr>
            </a:br>
            <a:r>
              <a:rPr kumimoji="1" lang="ja-JP" altLang="en-US" sz="1400" dirty="0">
                <a:latin typeface="BIZ UDPゴシック" panose="020B0400000000000000" pitchFamily="50" charset="-128"/>
                <a:ea typeface="BIZ UDPゴシック" panose="020B0400000000000000" pitchFamily="50" charset="-128"/>
              </a:rPr>
              <a:t>見守りながら、ヘルスケア利用や災害時の避難にも活用できるように検討します。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55" name="正方形/長方形 54">
            <a:extLst>
              <a:ext uri="{FF2B5EF4-FFF2-40B4-BE49-F238E27FC236}">
                <a16:creationId xmlns:a16="http://schemas.microsoft.com/office/drawing/2014/main" id="{35A22B21-198C-4ED3-A1F1-08FB8B62DA24}"/>
              </a:ext>
            </a:extLst>
          </p:cNvPr>
          <p:cNvSpPr/>
          <p:nvPr/>
        </p:nvSpPr>
        <p:spPr>
          <a:xfrm>
            <a:off x="8711062" y="5623165"/>
            <a:ext cx="769315"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災害時</a:t>
            </a:r>
            <a:endParaRPr kumimoji="1"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対応</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6" name="正方形/長方形 55">
            <a:extLst>
              <a:ext uri="{FF2B5EF4-FFF2-40B4-BE49-F238E27FC236}">
                <a16:creationId xmlns:a16="http://schemas.microsoft.com/office/drawing/2014/main" id="{C4D13258-41C4-427B-81B2-A9D556B5705D}"/>
              </a:ext>
            </a:extLst>
          </p:cNvPr>
          <p:cNvSpPr/>
          <p:nvPr/>
        </p:nvSpPr>
        <p:spPr>
          <a:xfrm>
            <a:off x="9425964" y="5623165"/>
            <a:ext cx="990517"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BIZ UDPゴシック" panose="020B0400000000000000" pitchFamily="50" charset="-128"/>
                <a:ea typeface="BIZ UDPゴシック" panose="020B0400000000000000" pitchFamily="50" charset="-128"/>
              </a:rPr>
              <a:t>ヘルスケア</a:t>
            </a:r>
            <a:endParaRPr kumimoji="1"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対応</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57" name="直線コネクタ 56">
            <a:extLst>
              <a:ext uri="{FF2B5EF4-FFF2-40B4-BE49-F238E27FC236}">
                <a16:creationId xmlns:a16="http://schemas.microsoft.com/office/drawing/2014/main" id="{FD0E4DFE-E6FF-469E-8769-B253EA9FC5E8}"/>
              </a:ext>
            </a:extLst>
          </p:cNvPr>
          <p:cNvCxnSpPr>
            <a:cxnSpLocks/>
            <a:stCxn id="56" idx="0"/>
          </p:cNvCxnSpPr>
          <p:nvPr/>
        </p:nvCxnSpPr>
        <p:spPr>
          <a:xfrm flipV="1">
            <a:off x="9921222" y="3946059"/>
            <a:ext cx="0" cy="1677107"/>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62" name="正方形/長方形 61">
            <a:extLst>
              <a:ext uri="{FF2B5EF4-FFF2-40B4-BE49-F238E27FC236}">
                <a16:creationId xmlns:a16="http://schemas.microsoft.com/office/drawing/2014/main" id="{9F7295B2-521E-46E8-A5D3-3F19E44B692F}"/>
              </a:ext>
            </a:extLst>
          </p:cNvPr>
          <p:cNvSpPr/>
          <p:nvPr/>
        </p:nvSpPr>
        <p:spPr>
          <a:xfrm>
            <a:off x="5966180" y="2755487"/>
            <a:ext cx="1069522" cy="73210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63" name="正方形/長方形 62">
            <a:extLst>
              <a:ext uri="{FF2B5EF4-FFF2-40B4-BE49-F238E27FC236}">
                <a16:creationId xmlns:a16="http://schemas.microsoft.com/office/drawing/2014/main" id="{DEF0EAF2-9D33-4244-BA32-4D11DAC3B45A}"/>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40" name="正方形/長方形 39">
            <a:extLst>
              <a:ext uri="{FF2B5EF4-FFF2-40B4-BE49-F238E27FC236}">
                <a16:creationId xmlns:a16="http://schemas.microsoft.com/office/drawing/2014/main" id="{FF794EC4-9AFC-42DE-A3B3-FBD057BEF0C2}"/>
              </a:ext>
            </a:extLst>
          </p:cNvPr>
          <p:cNvSpPr/>
          <p:nvPr/>
        </p:nvSpPr>
        <p:spPr>
          <a:xfrm>
            <a:off x="7557828" y="2754400"/>
            <a:ext cx="847450" cy="65822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41" name="Picture 2" descr="Miスマートバンド5">
            <a:extLst>
              <a:ext uri="{FF2B5EF4-FFF2-40B4-BE49-F238E27FC236}">
                <a16:creationId xmlns:a16="http://schemas.microsoft.com/office/drawing/2014/main" id="{58D0643C-97C9-4253-BFB3-48B5D15419A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3952" y="2815839"/>
            <a:ext cx="555774" cy="555774"/>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コネクタ 43">
            <a:extLst>
              <a:ext uri="{FF2B5EF4-FFF2-40B4-BE49-F238E27FC236}">
                <a16:creationId xmlns:a16="http://schemas.microsoft.com/office/drawing/2014/main" id="{F90FFC31-AD65-440F-A9F0-847D79E91E3A}"/>
              </a:ext>
            </a:extLst>
          </p:cNvPr>
          <p:cNvCxnSpPr>
            <a:cxnSpLocks/>
          </p:cNvCxnSpPr>
          <p:nvPr/>
        </p:nvCxnSpPr>
        <p:spPr>
          <a:xfrm flipV="1">
            <a:off x="8001839" y="3414688"/>
            <a:ext cx="0" cy="401626"/>
          </a:xfrm>
          <a:prstGeom prst="line">
            <a:avLst/>
          </a:prstGeom>
          <a:ln w="28575">
            <a:prstDash val="sysDot"/>
          </a:ln>
        </p:spPr>
        <p:style>
          <a:lnRef idx="1">
            <a:schemeClr val="dk1"/>
          </a:lnRef>
          <a:fillRef idx="0">
            <a:schemeClr val="dk1"/>
          </a:fillRef>
          <a:effectRef idx="0">
            <a:schemeClr val="dk1"/>
          </a:effectRef>
          <a:fontRef idx="minor">
            <a:schemeClr val="tx1"/>
          </a:fontRef>
        </p:style>
      </p:cxnSp>
      <p:sp>
        <p:nvSpPr>
          <p:cNvPr id="16" name="四角形: 角を丸くする 15">
            <a:extLst>
              <a:ext uri="{FF2B5EF4-FFF2-40B4-BE49-F238E27FC236}">
                <a16:creationId xmlns:a16="http://schemas.microsoft.com/office/drawing/2014/main" id="{0E9046D4-DDCA-4BA4-9156-91C3C5D66EA8}"/>
              </a:ext>
            </a:extLst>
          </p:cNvPr>
          <p:cNvSpPr/>
          <p:nvPr/>
        </p:nvSpPr>
        <p:spPr>
          <a:xfrm>
            <a:off x="3791745" y="3696670"/>
            <a:ext cx="6504229" cy="22787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BIZ UDPゴシック" panose="020B0400000000000000" pitchFamily="50" charset="-128"/>
                <a:ea typeface="BIZ UDPゴシック" panose="020B0400000000000000" pitchFamily="50" charset="-128"/>
              </a:rPr>
              <a:t>都市</a:t>
            </a:r>
            <a:r>
              <a:rPr lang="en-US" altLang="ja-JP" sz="1400" dirty="0">
                <a:latin typeface="BIZ UDPゴシック" panose="020B0400000000000000" pitchFamily="50" charset="-128"/>
                <a:ea typeface="BIZ UDPゴシック" panose="020B0400000000000000" pitchFamily="50" charset="-128"/>
              </a:rPr>
              <a:t>OS</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38936BC5-10A0-4A1B-B24D-D23C425601F3}"/>
              </a:ext>
            </a:extLst>
          </p:cNvPr>
          <p:cNvSpPr txBox="1"/>
          <p:nvPr/>
        </p:nvSpPr>
        <p:spPr>
          <a:xfrm>
            <a:off x="7234398" y="2525716"/>
            <a:ext cx="1494320" cy="230832"/>
          </a:xfrm>
          <a:prstGeom prst="rect">
            <a:avLst/>
          </a:prstGeom>
          <a:noFill/>
        </p:spPr>
        <p:txBody>
          <a:bodyPr wrap="none" rtlCol="0">
            <a:spAutoFit/>
          </a:bodyPr>
          <a:lstStyle/>
          <a:p>
            <a:pPr algn="ctr"/>
            <a:r>
              <a:rPr kumimoji="1" lang="ja-JP" altLang="en-US" sz="900" dirty="0">
                <a:latin typeface="BIZ UDPゴシック" panose="020B0400000000000000" pitchFamily="50" charset="-128"/>
                <a:ea typeface="BIZ UDPゴシック" panose="020B0400000000000000" pitchFamily="50" charset="-128"/>
              </a:rPr>
              <a:t>ウエアブル見守りサービス</a:t>
            </a:r>
          </a:p>
        </p:txBody>
      </p:sp>
      <p:cxnSp>
        <p:nvCxnSpPr>
          <p:cNvPr id="3" name="コネクタ: カギ線 2">
            <a:extLst>
              <a:ext uri="{FF2B5EF4-FFF2-40B4-BE49-F238E27FC236}">
                <a16:creationId xmlns:a16="http://schemas.microsoft.com/office/drawing/2014/main" id="{06D6188F-F3FD-4851-90FC-ACF4BC46E342}"/>
              </a:ext>
            </a:extLst>
          </p:cNvPr>
          <p:cNvCxnSpPr>
            <a:cxnSpLocks/>
          </p:cNvCxnSpPr>
          <p:nvPr/>
        </p:nvCxnSpPr>
        <p:spPr>
          <a:xfrm rot="5400000" flipH="1" flipV="1">
            <a:off x="7438166" y="3717341"/>
            <a:ext cx="5366" cy="1109576"/>
          </a:xfrm>
          <a:prstGeom prst="bentConnector3">
            <a:avLst>
              <a:gd name="adj1" fmla="val 25736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9E76A09-85C5-4DCD-943A-C77F61EB4DE0}"/>
              </a:ext>
            </a:extLst>
          </p:cNvPr>
          <p:cNvSpPr txBox="1"/>
          <p:nvPr/>
        </p:nvSpPr>
        <p:spPr>
          <a:xfrm>
            <a:off x="7075619" y="3923860"/>
            <a:ext cx="748923" cy="261610"/>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状況把握</a:t>
            </a:r>
          </a:p>
        </p:txBody>
      </p:sp>
      <p:pic>
        <p:nvPicPr>
          <p:cNvPr id="2058" name="Picture 10" descr="家のイラスト2">
            <a:extLst>
              <a:ext uri="{FF2B5EF4-FFF2-40B4-BE49-F238E27FC236}">
                <a16:creationId xmlns:a16="http://schemas.microsoft.com/office/drawing/2014/main" id="{6443C1AB-D291-4AE1-B407-7DA9913982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6294" y="2367421"/>
            <a:ext cx="787317" cy="763697"/>
          </a:xfrm>
          <a:prstGeom prst="rect">
            <a:avLst/>
          </a:prstGeom>
          <a:noFill/>
          <a:extLst>
            <a:ext uri="{909E8E84-426E-40DD-AFC4-6F175D3DCCD1}">
              <a14:hiddenFill xmlns:a14="http://schemas.microsoft.com/office/drawing/2010/main">
                <a:solidFill>
                  <a:srgbClr val="FFFFFF"/>
                </a:solidFill>
              </a14:hiddenFill>
            </a:ext>
          </a:extLst>
        </p:spPr>
      </p:pic>
      <p:sp>
        <p:nvSpPr>
          <p:cNvPr id="47" name="タイトル 2">
            <a:extLst>
              <a:ext uri="{FF2B5EF4-FFF2-40B4-BE49-F238E27FC236}">
                <a16:creationId xmlns:a16="http://schemas.microsoft.com/office/drawing/2014/main" id="{57B7DD07-94B5-428B-A672-12A8496C43F8}"/>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284731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B0A3E6A-7A40-4360-A45D-BD70C0441A8E}"/>
              </a:ext>
            </a:extLst>
          </p:cNvPr>
          <p:cNvSpPr txBox="1"/>
          <p:nvPr/>
        </p:nvSpPr>
        <p:spPr>
          <a:xfrm>
            <a:off x="171237" y="1474314"/>
            <a:ext cx="11500206" cy="3108543"/>
          </a:xfrm>
          <a:prstGeom prst="rect">
            <a:avLst/>
          </a:prstGeom>
          <a:noFill/>
        </p:spPr>
        <p:txBody>
          <a:bodyPr wrap="square">
            <a:spAutoFit/>
          </a:bodyPr>
          <a:lstStyle/>
          <a:p>
            <a:pPr algn="l"/>
            <a:r>
              <a:rPr lang="ja-JP" altLang="en-US" sz="1400" b="0" i="0" dirty="0">
                <a:solidFill>
                  <a:srgbClr val="333333"/>
                </a:solidFill>
                <a:effectLst/>
                <a:latin typeface="Lato"/>
              </a:rPr>
              <a:t>　子育て</a:t>
            </a:r>
            <a:r>
              <a:rPr lang="en-US" altLang="ja-JP" sz="1400" b="0" i="0" dirty="0">
                <a:solidFill>
                  <a:srgbClr val="333333"/>
                </a:solidFill>
                <a:effectLst/>
                <a:latin typeface="Lato"/>
              </a:rPr>
              <a:t>/</a:t>
            </a:r>
            <a:r>
              <a:rPr lang="ja-JP" altLang="en-US" sz="1400" b="0" i="0" dirty="0">
                <a:solidFill>
                  <a:srgbClr val="333333"/>
                </a:solidFill>
                <a:effectLst/>
                <a:latin typeface="Lato"/>
              </a:rPr>
              <a:t>見守り</a:t>
            </a:r>
            <a:endParaRPr lang="en-US" altLang="ja-JP" sz="1400" b="0" i="0" dirty="0">
              <a:solidFill>
                <a:srgbClr val="333333"/>
              </a:solidFill>
              <a:effectLst/>
              <a:latin typeface="Lato"/>
            </a:endParaRPr>
          </a:p>
          <a:p>
            <a:pPr algn="l"/>
            <a:r>
              <a:rPr lang="ja-JP" altLang="en-US" sz="1400" dirty="0">
                <a:solidFill>
                  <a:srgbClr val="333333"/>
                </a:solidFill>
                <a:latin typeface="Lato"/>
              </a:rPr>
              <a:t>　　　・リビングラボ活用　</a:t>
            </a:r>
            <a:r>
              <a:rPr lang="en-US" altLang="ja-JP" sz="1400" dirty="0">
                <a:solidFill>
                  <a:srgbClr val="333333"/>
                </a:solidFill>
                <a:latin typeface="Lato"/>
              </a:rPr>
              <a:t>10</a:t>
            </a:r>
            <a:r>
              <a:rPr lang="ja-JP" altLang="en-US" sz="1400" dirty="0">
                <a:solidFill>
                  <a:srgbClr val="333333"/>
                </a:solidFill>
                <a:latin typeface="Lato"/>
              </a:rPr>
              <a:t>月末ぐらい</a:t>
            </a:r>
            <a:r>
              <a:rPr lang="en-US" altLang="ja-JP" sz="1400" dirty="0">
                <a:solidFill>
                  <a:srgbClr val="333333"/>
                </a:solidFill>
                <a:latin typeface="Lato"/>
              </a:rPr>
              <a:t>Pre</a:t>
            </a:r>
            <a:r>
              <a:rPr lang="ja-JP" altLang="en-US" sz="1400" dirty="0">
                <a:solidFill>
                  <a:srgbClr val="333333"/>
                </a:solidFill>
                <a:latin typeface="Lato"/>
              </a:rPr>
              <a:t>オープン（</a:t>
            </a:r>
            <a:r>
              <a:rPr lang="en-US" altLang="ja-JP" sz="1400" dirty="0">
                <a:solidFill>
                  <a:srgbClr val="333333"/>
                </a:solidFill>
                <a:latin typeface="Lato"/>
              </a:rPr>
              <a:t>12</a:t>
            </a:r>
            <a:r>
              <a:rPr lang="ja-JP" altLang="en-US" sz="1400" dirty="0">
                <a:solidFill>
                  <a:srgbClr val="333333"/>
                </a:solidFill>
                <a:latin typeface="Lato"/>
              </a:rPr>
              <a:t>月にはオープンしたい）</a:t>
            </a:r>
            <a:endParaRPr lang="en-US" altLang="ja-JP" sz="1400" dirty="0">
              <a:solidFill>
                <a:srgbClr val="333333"/>
              </a:solidFill>
              <a:latin typeface="Lato"/>
            </a:endParaRPr>
          </a:p>
          <a:p>
            <a:pPr algn="l"/>
            <a:r>
              <a:rPr lang="ja-JP" altLang="en-US" sz="1400" dirty="0">
                <a:solidFill>
                  <a:srgbClr val="333333"/>
                </a:solidFill>
                <a:latin typeface="Lato"/>
              </a:rPr>
              <a:t>　　　　　</a:t>
            </a:r>
            <a:r>
              <a:rPr lang="en-US" altLang="ja-JP" sz="1400" dirty="0">
                <a:solidFill>
                  <a:srgbClr val="333333"/>
                </a:solidFill>
                <a:latin typeface="Lato"/>
              </a:rPr>
              <a:t>NPO</a:t>
            </a:r>
            <a:r>
              <a:rPr lang="ja-JP" altLang="en-US" sz="1400" dirty="0">
                <a:solidFill>
                  <a:srgbClr val="333333"/>
                </a:solidFill>
                <a:latin typeface="Lato"/>
              </a:rPr>
              <a:t>を活用しつつ（</a:t>
            </a:r>
            <a:r>
              <a:rPr lang="en-US" altLang="ja-JP" sz="1400" dirty="0">
                <a:solidFill>
                  <a:srgbClr val="333333"/>
                </a:solidFill>
                <a:latin typeface="Lato"/>
              </a:rPr>
              <a:t>NPO</a:t>
            </a:r>
            <a:r>
              <a:rPr lang="ja-JP" altLang="en-US" sz="1400" dirty="0">
                <a:solidFill>
                  <a:srgbClr val="333333"/>
                </a:solidFill>
                <a:latin typeface="Lato"/>
              </a:rPr>
              <a:t>は管理、安全面、こどもイベントを行っている）、</a:t>
            </a:r>
            <a:r>
              <a:rPr lang="en-US" altLang="ja-JP" sz="1400" dirty="0" err="1">
                <a:solidFill>
                  <a:srgbClr val="333333"/>
                </a:solidFill>
                <a:latin typeface="Lato"/>
              </a:rPr>
              <a:t>AsMama</a:t>
            </a:r>
            <a:endParaRPr lang="en-US" altLang="ja-JP" sz="1400" dirty="0">
              <a:solidFill>
                <a:srgbClr val="333333"/>
              </a:solidFill>
              <a:latin typeface="Lato"/>
            </a:endParaRPr>
          </a:p>
          <a:p>
            <a:pPr algn="l"/>
            <a:r>
              <a:rPr lang="ja-JP" altLang="en-US" sz="1400" dirty="0">
                <a:solidFill>
                  <a:srgbClr val="333333"/>
                </a:solidFill>
                <a:latin typeface="Lato"/>
              </a:rPr>
              <a:t>　　　　　保護者が原則的に見ている。保育はなし。</a:t>
            </a:r>
            <a:br>
              <a:rPr lang="en-US" altLang="ja-JP" sz="1400" dirty="0">
                <a:solidFill>
                  <a:srgbClr val="333333"/>
                </a:solidFill>
                <a:latin typeface="Lato"/>
              </a:rPr>
            </a:br>
            <a:r>
              <a:rPr lang="ja-JP" altLang="en-US" sz="1400" dirty="0">
                <a:solidFill>
                  <a:srgbClr val="333333"/>
                </a:solidFill>
                <a:latin typeface="Lato"/>
              </a:rPr>
              <a:t>　　　　　意図的に繋がっている人たちであれば無償部分の</a:t>
            </a:r>
            <a:r>
              <a:rPr lang="en-US" altLang="ja-JP" sz="1400" dirty="0" err="1">
                <a:solidFill>
                  <a:srgbClr val="333333"/>
                </a:solidFill>
                <a:latin typeface="Lato"/>
              </a:rPr>
              <a:t>AsMama</a:t>
            </a:r>
            <a:r>
              <a:rPr lang="ja-JP" altLang="en-US" sz="1400" dirty="0">
                <a:solidFill>
                  <a:srgbClr val="333333"/>
                </a:solidFill>
                <a:latin typeface="Lato"/>
              </a:rPr>
              <a:t>ツールで出来る。</a:t>
            </a:r>
            <a:br>
              <a:rPr lang="en-US" altLang="ja-JP" sz="1400" dirty="0">
                <a:solidFill>
                  <a:srgbClr val="333333"/>
                </a:solidFill>
                <a:latin typeface="Lato"/>
              </a:rPr>
            </a:br>
            <a:r>
              <a:rPr lang="ja-JP" altLang="en-US" sz="1400" dirty="0">
                <a:solidFill>
                  <a:srgbClr val="333333"/>
                </a:solidFill>
                <a:latin typeface="Lato"/>
              </a:rPr>
              <a:t>　　　　　保護者が場を離れるのは難しい。ただし女性活躍推進室と子供の見守りを誰かが見て、</a:t>
            </a:r>
            <a:br>
              <a:rPr lang="en-US" altLang="ja-JP" sz="1400" dirty="0">
                <a:solidFill>
                  <a:srgbClr val="333333"/>
                </a:solidFill>
                <a:latin typeface="Lato"/>
              </a:rPr>
            </a:br>
            <a:r>
              <a:rPr lang="ja-JP" altLang="en-US" sz="1400" dirty="0">
                <a:solidFill>
                  <a:srgbClr val="333333"/>
                </a:solidFill>
                <a:latin typeface="Lato"/>
              </a:rPr>
              <a:t>　　　　　建屋内で手の空いた人が仕事やヨガなどを行う。女性活躍推進室が今年度中。</a:t>
            </a:r>
            <a:endParaRPr lang="en-US" altLang="ja-JP" sz="1400" dirty="0">
              <a:solidFill>
                <a:srgbClr val="333333"/>
              </a:solidFill>
              <a:latin typeface="Lato"/>
            </a:endParaRPr>
          </a:p>
          <a:p>
            <a:pPr algn="l"/>
            <a:r>
              <a:rPr lang="ja-JP" altLang="en-US" sz="1400" dirty="0">
                <a:solidFill>
                  <a:srgbClr val="333333"/>
                </a:solidFill>
                <a:latin typeface="Lato"/>
              </a:rPr>
              <a:t>　　　　　⇒ヨガとかは</a:t>
            </a:r>
            <a:r>
              <a:rPr lang="en-US" altLang="ja-JP" sz="1400" dirty="0">
                <a:solidFill>
                  <a:srgbClr val="333333"/>
                </a:solidFill>
                <a:latin typeface="Lato"/>
              </a:rPr>
              <a:t>NESIC</a:t>
            </a:r>
            <a:r>
              <a:rPr lang="ja-JP" altLang="en-US" sz="1400" dirty="0">
                <a:solidFill>
                  <a:srgbClr val="333333"/>
                </a:solidFill>
                <a:latin typeface="Lato"/>
              </a:rPr>
              <a:t>外なので、現地地元など。ママグループとのコラボ。</a:t>
            </a:r>
            <a:br>
              <a:rPr lang="en-US" altLang="ja-JP" sz="1400" dirty="0">
                <a:solidFill>
                  <a:srgbClr val="333333"/>
                </a:solidFill>
                <a:latin typeface="Lato"/>
              </a:rPr>
            </a:br>
            <a:r>
              <a:rPr lang="ja-JP" altLang="en-US" sz="1400" dirty="0">
                <a:solidFill>
                  <a:srgbClr val="333333"/>
                </a:solidFill>
                <a:latin typeface="Lato"/>
              </a:rPr>
              <a:t>　　　・通学の見守り（</a:t>
            </a:r>
            <a:r>
              <a:rPr lang="en-US" altLang="ja-JP" sz="1400" dirty="0">
                <a:solidFill>
                  <a:srgbClr val="333333"/>
                </a:solidFill>
                <a:latin typeface="Lato"/>
              </a:rPr>
              <a:t>8/24</a:t>
            </a:r>
            <a:r>
              <a:rPr lang="ja-JP" altLang="en-US" sz="1400" dirty="0">
                <a:solidFill>
                  <a:srgbClr val="333333"/>
                </a:solidFill>
                <a:latin typeface="Lato"/>
              </a:rPr>
              <a:t>）</a:t>
            </a:r>
            <a:br>
              <a:rPr lang="en-US" altLang="ja-JP" sz="1400" dirty="0">
                <a:solidFill>
                  <a:srgbClr val="333333"/>
                </a:solidFill>
                <a:latin typeface="Lato"/>
              </a:rPr>
            </a:br>
            <a:r>
              <a:rPr lang="ja-JP" altLang="en-US" sz="1400" dirty="0">
                <a:solidFill>
                  <a:srgbClr val="333333"/>
                </a:solidFill>
                <a:latin typeface="Lato"/>
              </a:rPr>
              <a:t>　　　・家庭の子育て支援</a:t>
            </a:r>
            <a:endParaRPr lang="en-US" altLang="ja-JP" sz="1400" dirty="0">
              <a:solidFill>
                <a:srgbClr val="333333"/>
              </a:solidFill>
              <a:latin typeface="Lato"/>
            </a:endParaRPr>
          </a:p>
          <a:p>
            <a:pPr algn="l"/>
            <a:r>
              <a:rPr lang="ja-JP" altLang="en-US" sz="1400" dirty="0">
                <a:solidFill>
                  <a:srgbClr val="333333"/>
                </a:solidFill>
                <a:latin typeface="Lato"/>
              </a:rPr>
              <a:t>　　　　　忙しいママ向けの買い物代行や家事代行など。まずはキッチンカー、野菜の買物。</a:t>
            </a:r>
            <a:br>
              <a:rPr lang="en-US" altLang="ja-JP" sz="1400" dirty="0">
                <a:solidFill>
                  <a:srgbClr val="333333"/>
                </a:solidFill>
                <a:latin typeface="Lato"/>
              </a:rPr>
            </a:br>
            <a:r>
              <a:rPr lang="ja-JP" altLang="en-US" sz="1400" dirty="0">
                <a:solidFill>
                  <a:srgbClr val="333333"/>
                </a:solidFill>
                <a:latin typeface="Lato"/>
              </a:rPr>
              <a:t>　　　　　イズミヤにて移動販売の計画、ドコモ：デリロ、</a:t>
            </a:r>
            <a:r>
              <a:rPr lang="en-US" altLang="ja-JP" sz="1400" dirty="0" err="1">
                <a:solidFill>
                  <a:srgbClr val="333333"/>
                </a:solidFill>
                <a:latin typeface="Lato"/>
              </a:rPr>
              <a:t>Bitkey</a:t>
            </a:r>
            <a:r>
              <a:rPr lang="ja-JP" altLang="en-US" sz="1400" dirty="0">
                <a:solidFill>
                  <a:srgbClr val="333333"/>
                </a:solidFill>
                <a:latin typeface="Lato"/>
              </a:rPr>
              <a:t>：買い物代行は現地の企業とのコラボをどうするか。（</a:t>
            </a:r>
            <a:r>
              <a:rPr lang="en-US" altLang="ja-JP" sz="1400" dirty="0" err="1">
                <a:solidFill>
                  <a:srgbClr val="333333"/>
                </a:solidFill>
                <a:latin typeface="Lato"/>
              </a:rPr>
              <a:t>CaSy</a:t>
            </a:r>
            <a:r>
              <a:rPr lang="ja-JP" altLang="en-US" sz="1400" dirty="0">
                <a:solidFill>
                  <a:srgbClr val="333333"/>
                </a:solidFill>
                <a:latin typeface="Lato"/>
              </a:rPr>
              <a:t>：清掃代行）</a:t>
            </a:r>
            <a:endParaRPr lang="en-US" altLang="ja-JP" sz="1400" dirty="0">
              <a:solidFill>
                <a:srgbClr val="333333"/>
              </a:solidFill>
              <a:latin typeface="Lato"/>
            </a:endParaRPr>
          </a:p>
          <a:p>
            <a:pPr algn="l"/>
            <a:r>
              <a:rPr lang="ja-JP" altLang="en-US" sz="1400" b="0" i="0" dirty="0">
                <a:solidFill>
                  <a:srgbClr val="333333"/>
                </a:solidFill>
                <a:effectLst/>
                <a:latin typeface="Lato"/>
              </a:rPr>
              <a:t>　　　　　＊</a:t>
            </a:r>
            <a:r>
              <a:rPr lang="en-US" altLang="ja-JP" sz="1400" b="0" i="0" dirty="0" err="1">
                <a:solidFill>
                  <a:srgbClr val="333333"/>
                </a:solidFill>
                <a:effectLst/>
                <a:latin typeface="Lato"/>
              </a:rPr>
              <a:t>CaSy</a:t>
            </a:r>
            <a:r>
              <a:rPr lang="ja-JP" altLang="en-US" sz="1400" b="0" i="0" dirty="0">
                <a:solidFill>
                  <a:srgbClr val="333333"/>
                </a:solidFill>
                <a:effectLst/>
                <a:latin typeface="Lato"/>
              </a:rPr>
              <a:t>が豊能町が現状対応範囲外なので、今度の組み立てを相談。</a:t>
            </a:r>
            <a:endParaRPr lang="en-US" altLang="ja-JP" sz="1400" b="0" i="0" dirty="0">
              <a:solidFill>
                <a:srgbClr val="333333"/>
              </a:solidFill>
              <a:effectLst/>
              <a:latin typeface="Lato"/>
            </a:endParaRPr>
          </a:p>
          <a:p>
            <a:pPr algn="l"/>
            <a:r>
              <a:rPr lang="ja-JP" altLang="en-US" sz="1400" b="0" i="0" dirty="0">
                <a:solidFill>
                  <a:srgbClr val="333333"/>
                </a:solidFill>
                <a:effectLst/>
                <a:latin typeface="Lato"/>
              </a:rPr>
              <a:t>　　　　⇒買物の交通整理をしながら、三井住友海上さんに整理</a:t>
            </a:r>
            <a:endParaRPr lang="ja-JP" altLang="en-US" sz="1400" dirty="0"/>
          </a:p>
        </p:txBody>
      </p:sp>
    </p:spTree>
    <p:extLst>
      <p:ext uri="{BB962C8B-B14F-4D97-AF65-F5344CB8AC3E}">
        <p14:creationId xmlns:p14="http://schemas.microsoft.com/office/powerpoint/2010/main" val="6662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2" y="1308885"/>
            <a:ext cx="8784978" cy="938719"/>
          </a:xfrm>
          <a:prstGeom prst="rect">
            <a:avLst/>
          </a:prstGeom>
        </p:spPr>
        <p:txBody>
          <a:bodyPr wrap="square">
            <a:spAutoFit/>
          </a:bodyPr>
          <a:lstStyle/>
          <a:p>
            <a:pPr marR="44450" indent="127000">
              <a:tabLst>
                <a:tab pos="2700020" algn="ctr"/>
                <a:tab pos="5400040" algn="r"/>
              </a:tabLst>
            </a:pP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高齢者（住民向け）ヘルスケアサービス（令和</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年度はデータ連携と分析のみ。最適化サービス連携は令和</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4</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年度以降）</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ヘルスケアサービスや見守りサービスなどから常に高齢者や住民の健康の管理を行います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データ連携後、体調の変化に応じて主治医と連携して通院を行います</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通院時は予約状況に合わせて、移動困難な若年者や高齢者を</a:t>
            </a:r>
            <a:r>
              <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rPr>
              <a:t>AI</a:t>
            </a: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オンデマンド交通を活用して移動支援</a:t>
            </a:r>
            <a:endParaRPr lang="en-US"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　　保険会社契約時は、保険請求、請求内容確認までデータ連携で行い、住民を見守ります</a:t>
            </a:r>
            <a:endParaRPr lang="en-US" altLang="ja-JP" sz="1100" kern="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B973F03E-9618-4AEC-9940-B2111737F5EF}"/>
              </a:ext>
            </a:extLst>
          </p:cNvPr>
          <p:cNvPicPr>
            <a:picLocks noChangeAspect="1"/>
          </p:cNvPicPr>
          <p:nvPr/>
        </p:nvPicPr>
        <p:blipFill>
          <a:blip r:embed="rId2"/>
          <a:stretch>
            <a:fillRect/>
          </a:stretch>
        </p:blipFill>
        <p:spPr>
          <a:xfrm>
            <a:off x="5676477" y="2819074"/>
            <a:ext cx="2738414" cy="1154046"/>
          </a:xfrm>
          <a:prstGeom prst="rect">
            <a:avLst/>
          </a:prstGeom>
        </p:spPr>
      </p:pic>
      <p:sp>
        <p:nvSpPr>
          <p:cNvPr id="3" name="テキスト ボックス 2">
            <a:extLst>
              <a:ext uri="{FF2B5EF4-FFF2-40B4-BE49-F238E27FC236}">
                <a16:creationId xmlns:a16="http://schemas.microsoft.com/office/drawing/2014/main" id="{421CAE9E-641A-47FE-AE4A-C4F12DC6EC09}"/>
              </a:ext>
            </a:extLst>
          </p:cNvPr>
          <p:cNvSpPr txBox="1"/>
          <p:nvPr/>
        </p:nvSpPr>
        <p:spPr>
          <a:xfrm>
            <a:off x="5801221" y="2509953"/>
            <a:ext cx="2198038" cy="261610"/>
          </a:xfrm>
          <a:prstGeom prst="rect">
            <a:avLst/>
          </a:prstGeom>
          <a:noFill/>
        </p:spPr>
        <p:txBody>
          <a:bodyPr wrap="none" rtlCol="0">
            <a:spAutoFit/>
          </a:bodyPr>
          <a:lstStyle/>
          <a:p>
            <a:r>
              <a:rPr kumimoji="1" lang="en-US" altLang="ja-JP" sz="1100" dirty="0">
                <a:latin typeface="BIZ UDPゴシック" panose="020B0400000000000000" pitchFamily="50" charset="-128"/>
                <a:ea typeface="BIZ UDPゴシック" panose="020B0400000000000000" pitchFamily="50" charset="-128"/>
              </a:rPr>
              <a:t>AI</a:t>
            </a:r>
            <a:r>
              <a:rPr kumimoji="1" lang="ja-JP" altLang="en-US" sz="1100" dirty="0">
                <a:latin typeface="BIZ UDPゴシック" panose="020B0400000000000000" pitchFamily="50" charset="-128"/>
                <a:ea typeface="BIZ UDPゴシック" panose="020B0400000000000000" pitchFamily="50" charset="-128"/>
              </a:rPr>
              <a:t>運行バス・</a:t>
            </a:r>
            <a:r>
              <a:rPr lang="en-US" altLang="ja-JP" sz="1100" dirty="0">
                <a:latin typeface="BIZ UDPゴシック" panose="020B0400000000000000" pitchFamily="50" charset="-128"/>
                <a:ea typeface="BIZ UDPゴシック" panose="020B0400000000000000" pitchFamily="50" charset="-128"/>
              </a:rPr>
              <a:t>AI</a:t>
            </a:r>
            <a:r>
              <a:rPr kumimoji="1" lang="ja-JP" altLang="en-US" sz="1100" dirty="0">
                <a:latin typeface="BIZ UDPゴシック" panose="020B0400000000000000" pitchFamily="50" charset="-128"/>
                <a:ea typeface="BIZ UDPゴシック" panose="020B0400000000000000" pitchFamily="50" charset="-128"/>
              </a:rPr>
              <a:t>オンデマンド交通</a:t>
            </a:r>
          </a:p>
        </p:txBody>
      </p:sp>
      <p:pic>
        <p:nvPicPr>
          <p:cNvPr id="16" name="図 2" descr="タイムライン&#10;&#10;説明は自動で生成されたものです">
            <a:extLst>
              <a:ext uri="{FF2B5EF4-FFF2-40B4-BE49-F238E27FC236}">
                <a16:creationId xmlns:a16="http://schemas.microsoft.com/office/drawing/2014/main" id="{A509CAF1-678F-4B88-8087-668F29099804}"/>
              </a:ext>
            </a:extLst>
          </p:cNvPr>
          <p:cNvPicPr>
            <a:picLocks noChangeAspect="1"/>
          </p:cNvPicPr>
          <p:nvPr/>
        </p:nvPicPr>
        <p:blipFill>
          <a:blip r:embed="rId3"/>
          <a:stretch>
            <a:fillRect/>
          </a:stretch>
        </p:blipFill>
        <p:spPr>
          <a:xfrm>
            <a:off x="1897139" y="3055063"/>
            <a:ext cx="1500738" cy="976218"/>
          </a:xfrm>
          <a:prstGeom prst="rect">
            <a:avLst/>
          </a:prstGeom>
        </p:spPr>
      </p:pic>
      <p:pic>
        <p:nvPicPr>
          <p:cNvPr id="82948" name="Picture 4" descr="病院の建物のイラスト">
            <a:extLst>
              <a:ext uri="{FF2B5EF4-FFF2-40B4-BE49-F238E27FC236}">
                <a16:creationId xmlns:a16="http://schemas.microsoft.com/office/drawing/2014/main" id="{8BA4EA7D-E1AF-4C26-A180-D02916235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833" y="2815605"/>
            <a:ext cx="857349" cy="1002747"/>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座りながらスマホを使う人のイラスト（おばあさん）">
            <a:extLst>
              <a:ext uri="{FF2B5EF4-FFF2-40B4-BE49-F238E27FC236}">
                <a16:creationId xmlns:a16="http://schemas.microsoft.com/office/drawing/2014/main" id="{8CF28077-8F0F-4401-937F-6D2660CCAC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8835" y="4977108"/>
            <a:ext cx="835344" cy="10441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矢印コネクタ 4">
            <a:extLst>
              <a:ext uri="{FF2B5EF4-FFF2-40B4-BE49-F238E27FC236}">
                <a16:creationId xmlns:a16="http://schemas.microsoft.com/office/drawing/2014/main" id="{A214290D-0E31-47CE-A190-004093FECA06}"/>
              </a:ext>
            </a:extLst>
          </p:cNvPr>
          <p:cNvCxnSpPr>
            <a:cxnSpLocks/>
            <a:endCxn id="82950" idx="0"/>
          </p:cNvCxnSpPr>
          <p:nvPr/>
        </p:nvCxnSpPr>
        <p:spPr>
          <a:xfrm flipH="1">
            <a:off x="3136507" y="3992654"/>
            <a:ext cx="10946" cy="9844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FE3AEA30-C9A7-4CAA-B614-D23653AF8BB9}"/>
              </a:ext>
            </a:extLst>
          </p:cNvPr>
          <p:cNvSpPr txBox="1"/>
          <p:nvPr/>
        </p:nvSpPr>
        <p:spPr>
          <a:xfrm>
            <a:off x="1964391" y="4594324"/>
            <a:ext cx="1172116" cy="430887"/>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日頃の健康状態</a:t>
            </a:r>
            <a:endParaRPr kumimoji="1" lang="en-US" altLang="ja-JP" sz="1100" dirty="0">
              <a:latin typeface="BIZ UDPゴシック" panose="020B0400000000000000" pitchFamily="50" charset="-128"/>
              <a:ea typeface="BIZ UDPゴシック" panose="020B0400000000000000" pitchFamily="50" charset="-128"/>
            </a:endParaRPr>
          </a:p>
          <a:p>
            <a:pPr algn="ctr"/>
            <a:r>
              <a:rPr lang="ja-JP" altLang="en-US" sz="1100" dirty="0">
                <a:latin typeface="BIZ UDPゴシック" panose="020B0400000000000000" pitchFamily="50" charset="-128"/>
                <a:ea typeface="BIZ UDPゴシック" panose="020B0400000000000000" pitchFamily="50" charset="-128"/>
              </a:rPr>
              <a:t>管理</a:t>
            </a:r>
            <a:endParaRPr kumimoji="1" lang="ja-JP" altLang="en-US" sz="1100" dirty="0">
              <a:latin typeface="BIZ UDPゴシック" panose="020B0400000000000000" pitchFamily="50" charset="-128"/>
              <a:ea typeface="BIZ UDPゴシック" panose="020B0400000000000000" pitchFamily="50" charset="-128"/>
            </a:endParaRPr>
          </a:p>
        </p:txBody>
      </p:sp>
      <p:pic>
        <p:nvPicPr>
          <p:cNvPr id="82952" name="Picture 8" descr="足腰が弱い高齢者のイラスト（女性）">
            <a:extLst>
              <a:ext uri="{FF2B5EF4-FFF2-40B4-BE49-F238E27FC236}">
                <a16:creationId xmlns:a16="http://schemas.microsoft.com/office/drawing/2014/main" id="{5F0E3E43-946B-43E1-87E3-885AA4E80D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2497" y="4929652"/>
            <a:ext cx="707529" cy="85761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矢印コネクタ 7">
            <a:extLst>
              <a:ext uri="{FF2B5EF4-FFF2-40B4-BE49-F238E27FC236}">
                <a16:creationId xmlns:a16="http://schemas.microsoft.com/office/drawing/2014/main" id="{62A16AAE-4D97-407C-9621-297A3727AD9B}"/>
              </a:ext>
            </a:extLst>
          </p:cNvPr>
          <p:cNvCxnSpPr>
            <a:stCxn id="82950" idx="3"/>
          </p:cNvCxnSpPr>
          <p:nvPr/>
        </p:nvCxnSpPr>
        <p:spPr>
          <a:xfrm>
            <a:off x="3554179" y="5499198"/>
            <a:ext cx="12434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8EE7BFB-F8C3-494A-B135-9F5BBE3B5893}"/>
              </a:ext>
            </a:extLst>
          </p:cNvPr>
          <p:cNvSpPr txBox="1"/>
          <p:nvPr/>
        </p:nvSpPr>
        <p:spPr>
          <a:xfrm>
            <a:off x="3762993" y="5219670"/>
            <a:ext cx="748923" cy="261610"/>
          </a:xfrm>
          <a:prstGeom prst="rect">
            <a:avLst/>
          </a:prstGeom>
          <a:noFill/>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体調変化</a:t>
            </a:r>
          </a:p>
        </p:txBody>
      </p:sp>
      <p:cxnSp>
        <p:nvCxnSpPr>
          <p:cNvPr id="27" name="直線矢印コネクタ 26">
            <a:extLst>
              <a:ext uri="{FF2B5EF4-FFF2-40B4-BE49-F238E27FC236}">
                <a16:creationId xmlns:a16="http://schemas.microsoft.com/office/drawing/2014/main" id="{B7516592-731B-4413-BE3D-424195FE0AD9}"/>
              </a:ext>
            </a:extLst>
          </p:cNvPr>
          <p:cNvCxnSpPr>
            <a:cxnSpLocks/>
            <a:stCxn id="82950" idx="3"/>
          </p:cNvCxnSpPr>
          <p:nvPr/>
        </p:nvCxnSpPr>
        <p:spPr>
          <a:xfrm flipV="1">
            <a:off x="3554179" y="3785842"/>
            <a:ext cx="1118976" cy="171335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55BB9BC2-7AF6-4AEB-93DC-8861AABC271C}"/>
              </a:ext>
            </a:extLst>
          </p:cNvPr>
          <p:cNvSpPr txBox="1"/>
          <p:nvPr/>
        </p:nvSpPr>
        <p:spPr>
          <a:xfrm>
            <a:off x="3762993" y="4589933"/>
            <a:ext cx="748923" cy="430887"/>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体調変化</a:t>
            </a:r>
            <a:endParaRPr kumimoji="1" lang="en-US" altLang="ja-JP" sz="1100" dirty="0">
              <a:latin typeface="BIZ UDPゴシック" panose="020B0400000000000000" pitchFamily="50" charset="-128"/>
              <a:ea typeface="BIZ UDPゴシック" panose="020B0400000000000000" pitchFamily="50" charset="-128"/>
            </a:endParaRPr>
          </a:p>
          <a:p>
            <a:pPr algn="ctr"/>
            <a:r>
              <a:rPr lang="ja-JP" altLang="en-US" sz="1100" dirty="0">
                <a:latin typeface="BIZ UDPゴシック" panose="020B0400000000000000" pitchFamily="50" charset="-128"/>
                <a:ea typeface="BIZ UDPゴシック" panose="020B0400000000000000" pitchFamily="50" charset="-128"/>
              </a:rPr>
              <a:t>情報</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3935F1F7-290B-49B8-B9FA-FEC3F59C3856}"/>
              </a:ext>
            </a:extLst>
          </p:cNvPr>
          <p:cNvCxnSpPr/>
          <p:nvPr/>
        </p:nvCxnSpPr>
        <p:spPr>
          <a:xfrm>
            <a:off x="5375920" y="3849531"/>
            <a:ext cx="0" cy="108012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934AAA72-F5C5-43F6-89F9-4452880CD796}"/>
              </a:ext>
            </a:extLst>
          </p:cNvPr>
          <p:cNvSpPr txBox="1"/>
          <p:nvPr/>
        </p:nvSpPr>
        <p:spPr>
          <a:xfrm>
            <a:off x="4673157" y="4589931"/>
            <a:ext cx="748923"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遠隔問診</a:t>
            </a:r>
          </a:p>
        </p:txBody>
      </p:sp>
      <p:cxnSp>
        <p:nvCxnSpPr>
          <p:cNvPr id="34" name="直線矢印コネクタ 33">
            <a:extLst>
              <a:ext uri="{FF2B5EF4-FFF2-40B4-BE49-F238E27FC236}">
                <a16:creationId xmlns:a16="http://schemas.microsoft.com/office/drawing/2014/main" id="{F17FD8F7-6121-4F7F-9482-A4B766C2CD4D}"/>
              </a:ext>
            </a:extLst>
          </p:cNvPr>
          <p:cNvCxnSpPr/>
          <p:nvPr/>
        </p:nvCxnSpPr>
        <p:spPr>
          <a:xfrm>
            <a:off x="5580025" y="3849531"/>
            <a:ext cx="0" cy="108012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6B6B3D9F-6EBB-4063-96F1-12FC64EDA5EC}"/>
              </a:ext>
            </a:extLst>
          </p:cNvPr>
          <p:cNvSpPr txBox="1"/>
          <p:nvPr/>
        </p:nvSpPr>
        <p:spPr>
          <a:xfrm>
            <a:off x="5542105" y="4587293"/>
            <a:ext cx="748923"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来院予約</a:t>
            </a:r>
          </a:p>
        </p:txBody>
      </p:sp>
      <p:cxnSp>
        <p:nvCxnSpPr>
          <p:cNvPr id="36" name="直線矢印コネクタ 35">
            <a:extLst>
              <a:ext uri="{FF2B5EF4-FFF2-40B4-BE49-F238E27FC236}">
                <a16:creationId xmlns:a16="http://schemas.microsoft.com/office/drawing/2014/main" id="{C7D8003D-0C02-4ADB-A3A3-DA1E8FBFD31A}"/>
              </a:ext>
            </a:extLst>
          </p:cNvPr>
          <p:cNvCxnSpPr>
            <a:cxnSpLocks/>
            <a:stCxn id="2" idx="2"/>
          </p:cNvCxnSpPr>
          <p:nvPr/>
        </p:nvCxnSpPr>
        <p:spPr>
          <a:xfrm flipH="1">
            <a:off x="5580026" y="3973121"/>
            <a:ext cx="1465658" cy="1047699"/>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55276E2F-943E-4122-A2C8-336575DB66CF}"/>
              </a:ext>
            </a:extLst>
          </p:cNvPr>
          <p:cNvSpPr txBox="1"/>
          <p:nvPr/>
        </p:nvSpPr>
        <p:spPr>
          <a:xfrm>
            <a:off x="6058111" y="4823312"/>
            <a:ext cx="748923"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予約</a:t>
            </a:r>
            <a:r>
              <a:rPr lang="ja-JP" altLang="en-US" sz="1100" dirty="0">
                <a:latin typeface="BIZ UDPゴシック" panose="020B0400000000000000" pitchFamily="50" charset="-128"/>
                <a:ea typeface="BIZ UDPゴシック" panose="020B0400000000000000" pitchFamily="50" charset="-128"/>
              </a:rPr>
              <a:t>情報</a:t>
            </a:r>
            <a:endParaRPr kumimoji="1" lang="en-US" altLang="ja-JP" sz="1100" dirty="0">
              <a:latin typeface="BIZ UDPゴシック" panose="020B0400000000000000" pitchFamily="50" charset="-128"/>
              <a:ea typeface="BIZ UDPゴシック" panose="020B0400000000000000" pitchFamily="50" charset="-128"/>
            </a:endParaRPr>
          </a:p>
        </p:txBody>
      </p:sp>
      <p:cxnSp>
        <p:nvCxnSpPr>
          <p:cNvPr id="22" name="コネクタ: カギ線 21">
            <a:extLst>
              <a:ext uri="{FF2B5EF4-FFF2-40B4-BE49-F238E27FC236}">
                <a16:creationId xmlns:a16="http://schemas.microsoft.com/office/drawing/2014/main" id="{38ACB4B2-AD75-4EF9-8789-A5DA72E2E793}"/>
              </a:ext>
            </a:extLst>
          </p:cNvPr>
          <p:cNvCxnSpPr>
            <a:cxnSpLocks/>
            <a:stCxn id="2" idx="2"/>
            <a:endCxn id="82952" idx="3"/>
          </p:cNvCxnSpPr>
          <p:nvPr/>
        </p:nvCxnSpPr>
        <p:spPr>
          <a:xfrm rot="5400000">
            <a:off x="5620188" y="3932960"/>
            <a:ext cx="1385337" cy="1465659"/>
          </a:xfrm>
          <a:prstGeom prst="bent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0F088B6E-99D2-4503-8001-B57D4BBDA3F7}"/>
              </a:ext>
            </a:extLst>
          </p:cNvPr>
          <p:cNvSpPr txBox="1"/>
          <p:nvPr/>
        </p:nvSpPr>
        <p:spPr>
          <a:xfrm>
            <a:off x="6917103" y="5125295"/>
            <a:ext cx="1313180" cy="261610"/>
          </a:xfrm>
          <a:prstGeom prst="rect">
            <a:avLst/>
          </a:prstGeom>
          <a:noFill/>
        </p:spPr>
        <p:txBody>
          <a:bodyPr wrap="none" rtlCol="0">
            <a:spAutoFit/>
          </a:bodyPr>
          <a:lstStyle/>
          <a:p>
            <a:pPr algn="ctr"/>
            <a:r>
              <a:rPr lang="ja-JP" altLang="en-US" sz="1100" dirty="0">
                <a:latin typeface="BIZ UDPゴシック" panose="020B0400000000000000" pitchFamily="50" charset="-128"/>
                <a:ea typeface="BIZ UDPゴシック" panose="020B0400000000000000" pitchFamily="50" charset="-128"/>
              </a:rPr>
              <a:t>医療機関への配送</a:t>
            </a:r>
            <a:endParaRPr kumimoji="1" lang="en-US" altLang="ja-JP" sz="1100" dirty="0">
              <a:latin typeface="BIZ UDPゴシック" panose="020B0400000000000000" pitchFamily="50" charset="-128"/>
              <a:ea typeface="BIZ UDPゴシック" panose="020B0400000000000000" pitchFamily="50" charset="-128"/>
            </a:endParaRPr>
          </a:p>
        </p:txBody>
      </p:sp>
      <p:pic>
        <p:nvPicPr>
          <p:cNvPr id="82954" name="Picture 10" descr="保険会社のイラスト">
            <a:extLst>
              <a:ext uri="{FF2B5EF4-FFF2-40B4-BE49-F238E27FC236}">
                <a16:creationId xmlns:a16="http://schemas.microsoft.com/office/drawing/2014/main" id="{B80529C7-2DE7-4920-9E22-93FB37E59B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8518" y="2815604"/>
            <a:ext cx="723092" cy="103627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座りながらスマホを使う人のイラスト（おばあさん）">
            <a:extLst>
              <a:ext uri="{FF2B5EF4-FFF2-40B4-BE49-F238E27FC236}">
                <a16:creationId xmlns:a16="http://schemas.microsoft.com/office/drawing/2014/main" id="{DEAC67ED-DECE-4934-9D38-D36334F84B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8317" y="4810617"/>
            <a:ext cx="835344" cy="104418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直線矢印コネクタ 49">
            <a:extLst>
              <a:ext uri="{FF2B5EF4-FFF2-40B4-BE49-F238E27FC236}">
                <a16:creationId xmlns:a16="http://schemas.microsoft.com/office/drawing/2014/main" id="{3475F28D-2C3D-4182-9D95-63C0785FE2E0}"/>
              </a:ext>
            </a:extLst>
          </p:cNvPr>
          <p:cNvCxnSpPr/>
          <p:nvPr/>
        </p:nvCxnSpPr>
        <p:spPr>
          <a:xfrm>
            <a:off x="8884882" y="3849531"/>
            <a:ext cx="0" cy="1080120"/>
          </a:xfrm>
          <a:prstGeom prst="straightConnector1">
            <a:avLst/>
          </a:prstGeom>
          <a:ln>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0D906BF9-F1A9-4F39-9C97-0BFE5B716209}"/>
              </a:ext>
            </a:extLst>
          </p:cNvPr>
          <p:cNvSpPr txBox="1"/>
          <p:nvPr/>
        </p:nvSpPr>
        <p:spPr>
          <a:xfrm>
            <a:off x="8112225" y="4584777"/>
            <a:ext cx="748923"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保険申請</a:t>
            </a:r>
          </a:p>
        </p:txBody>
      </p:sp>
      <p:cxnSp>
        <p:nvCxnSpPr>
          <p:cNvPr id="57" name="コネクタ: カギ線 56">
            <a:extLst>
              <a:ext uri="{FF2B5EF4-FFF2-40B4-BE49-F238E27FC236}">
                <a16:creationId xmlns:a16="http://schemas.microsoft.com/office/drawing/2014/main" id="{D9941C71-F91A-46C3-AB1E-F553AA5EDBD4}"/>
              </a:ext>
            </a:extLst>
          </p:cNvPr>
          <p:cNvCxnSpPr>
            <a:cxnSpLocks/>
            <a:stCxn id="82954" idx="0"/>
            <a:endCxn id="82948" idx="0"/>
          </p:cNvCxnSpPr>
          <p:nvPr/>
        </p:nvCxnSpPr>
        <p:spPr>
          <a:xfrm rot="16200000" flipV="1">
            <a:off x="6751286" y="1076826"/>
            <a:ext cx="12700" cy="3477557"/>
          </a:xfrm>
          <a:prstGeom prst="bentConnector3">
            <a:avLst>
              <a:gd name="adj1" fmla="val 264247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2D3302D-650C-4CBD-AE42-BF70C7338187}"/>
              </a:ext>
            </a:extLst>
          </p:cNvPr>
          <p:cNvSpPr txBox="1"/>
          <p:nvPr/>
        </p:nvSpPr>
        <p:spPr>
          <a:xfrm>
            <a:off x="7940129" y="2532955"/>
            <a:ext cx="1031051" cy="261610"/>
          </a:xfrm>
          <a:prstGeom prst="rect">
            <a:avLst/>
          </a:prstGeom>
          <a:noFill/>
        </p:spPr>
        <p:txBody>
          <a:bodyPr wrap="none" rtlCol="0">
            <a:spAutoFit/>
          </a:bodyPr>
          <a:lstStyle/>
          <a:p>
            <a:pPr algn="ctr"/>
            <a:r>
              <a:rPr lang="ja-JP" altLang="en-US" sz="1100" dirty="0">
                <a:latin typeface="BIZ UDPゴシック" panose="020B0400000000000000" pitchFamily="50" charset="-128"/>
                <a:ea typeface="BIZ UDPゴシック" panose="020B0400000000000000" pitchFamily="50" charset="-128"/>
              </a:rPr>
              <a:t>申請内容確認</a:t>
            </a:r>
            <a:endParaRPr kumimoji="1" lang="ja-JP" altLang="en-US" sz="1100" dirty="0">
              <a:latin typeface="BIZ UDPゴシック" panose="020B0400000000000000" pitchFamily="50" charset="-128"/>
              <a:ea typeface="BIZ UDPゴシック" panose="020B0400000000000000" pitchFamily="50" charset="-128"/>
            </a:endParaRPr>
          </a:p>
        </p:txBody>
      </p:sp>
      <p:pic>
        <p:nvPicPr>
          <p:cNvPr id="82956" name="Picture 12" descr="バイクに乗った郵便配達員のイラスト（女性）">
            <a:extLst>
              <a:ext uri="{FF2B5EF4-FFF2-40B4-BE49-F238E27FC236}">
                <a16:creationId xmlns:a16="http://schemas.microsoft.com/office/drawing/2014/main" id="{DDA5E6C8-E4BF-4ACD-9A89-4F81A702B0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025" y="3104776"/>
            <a:ext cx="772770" cy="77277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線矢印コネクタ 46">
            <a:extLst>
              <a:ext uri="{FF2B5EF4-FFF2-40B4-BE49-F238E27FC236}">
                <a16:creationId xmlns:a16="http://schemas.microsoft.com/office/drawing/2014/main" id="{92C0A839-F1FC-4CA4-8500-5D77474E3D39}"/>
              </a:ext>
            </a:extLst>
          </p:cNvPr>
          <p:cNvCxnSpPr/>
          <p:nvPr/>
        </p:nvCxnSpPr>
        <p:spPr>
          <a:xfrm flipH="1">
            <a:off x="3306800" y="3879719"/>
            <a:ext cx="558808" cy="105774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E3181B9F-4F54-45F3-93BB-3D58E8456817}"/>
              </a:ext>
            </a:extLst>
          </p:cNvPr>
          <p:cNvSpPr txBox="1"/>
          <p:nvPr/>
        </p:nvSpPr>
        <p:spPr>
          <a:xfrm>
            <a:off x="3490811" y="2935136"/>
            <a:ext cx="870751" cy="215444"/>
          </a:xfrm>
          <a:prstGeom prst="rect">
            <a:avLst/>
          </a:prstGeom>
          <a:noFill/>
        </p:spPr>
        <p:txBody>
          <a:bodyPr wrap="none" rtlCol="0">
            <a:spAutoFit/>
          </a:bodyPr>
          <a:lstStyle/>
          <a:p>
            <a:pPr algn="ctr"/>
            <a:r>
              <a:rPr lang="ja-JP" altLang="en-US" sz="800" dirty="0">
                <a:latin typeface="BIZ UDPゴシック" panose="020B0400000000000000" pitchFamily="50" charset="-128"/>
                <a:ea typeface="BIZ UDPゴシック" panose="020B0400000000000000" pitchFamily="50" charset="-128"/>
              </a:rPr>
              <a:t>見守りサービス</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032C3154-0A82-4A65-B360-1663AD5C6896}"/>
              </a:ext>
            </a:extLst>
          </p:cNvPr>
          <p:cNvSpPr txBox="1"/>
          <p:nvPr/>
        </p:nvSpPr>
        <p:spPr>
          <a:xfrm>
            <a:off x="2022099" y="2874139"/>
            <a:ext cx="1056701" cy="215444"/>
          </a:xfrm>
          <a:prstGeom prst="rect">
            <a:avLst/>
          </a:prstGeom>
          <a:noFill/>
        </p:spPr>
        <p:txBody>
          <a:bodyPr wrap="non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ヘルスケアサービス</a:t>
            </a:r>
          </a:p>
        </p:txBody>
      </p:sp>
      <p:sp>
        <p:nvSpPr>
          <p:cNvPr id="71" name="テキスト ボックス 70">
            <a:extLst>
              <a:ext uri="{FF2B5EF4-FFF2-40B4-BE49-F238E27FC236}">
                <a16:creationId xmlns:a16="http://schemas.microsoft.com/office/drawing/2014/main" id="{D0EEC1F0-5BDE-4C7E-A11D-41531BF374E8}"/>
              </a:ext>
            </a:extLst>
          </p:cNvPr>
          <p:cNvSpPr txBox="1"/>
          <p:nvPr/>
        </p:nvSpPr>
        <p:spPr>
          <a:xfrm>
            <a:off x="3590610" y="3872607"/>
            <a:ext cx="801823" cy="307777"/>
          </a:xfrm>
          <a:prstGeom prst="rect">
            <a:avLst/>
          </a:prstGeom>
          <a:noFill/>
        </p:spPr>
        <p:txBody>
          <a:bodyPr wrap="none" rtlCol="0">
            <a:spAutoFit/>
          </a:bodyPr>
          <a:lstStyle/>
          <a:p>
            <a:pPr algn="ctr"/>
            <a:r>
              <a:rPr kumimoji="1" lang="ja-JP" altLang="en-US" sz="700" dirty="0">
                <a:latin typeface="BIZ UDPゴシック" panose="020B0400000000000000" pitchFamily="50" charset="-128"/>
                <a:ea typeface="BIZ UDPゴシック" panose="020B0400000000000000" pitchFamily="50" charset="-128"/>
              </a:rPr>
              <a:t>（オプション）</a:t>
            </a:r>
            <a:br>
              <a:rPr kumimoji="1" lang="en-US" altLang="ja-JP" sz="700" dirty="0">
                <a:latin typeface="BIZ UDPゴシック" panose="020B0400000000000000" pitchFamily="50" charset="-128"/>
                <a:ea typeface="BIZ UDPゴシック" panose="020B0400000000000000" pitchFamily="50" charset="-128"/>
              </a:rPr>
            </a:br>
            <a:r>
              <a:rPr kumimoji="1" lang="ja-JP" altLang="en-US" sz="700" dirty="0">
                <a:latin typeface="BIZ UDPゴシック" panose="020B0400000000000000" pitchFamily="50" charset="-128"/>
                <a:ea typeface="BIZ UDPゴシック" panose="020B0400000000000000" pitchFamily="50" charset="-128"/>
              </a:rPr>
              <a:t>定期面談見守り</a:t>
            </a:r>
          </a:p>
        </p:txBody>
      </p:sp>
      <p:sp>
        <p:nvSpPr>
          <p:cNvPr id="4" name="テキスト ボックス 3">
            <a:extLst>
              <a:ext uri="{FF2B5EF4-FFF2-40B4-BE49-F238E27FC236}">
                <a16:creationId xmlns:a16="http://schemas.microsoft.com/office/drawing/2014/main" id="{49F0AF0C-7CEF-434D-9EFB-B35AD6B05A0D}"/>
              </a:ext>
            </a:extLst>
          </p:cNvPr>
          <p:cNvSpPr txBox="1"/>
          <p:nvPr/>
        </p:nvSpPr>
        <p:spPr>
          <a:xfrm>
            <a:off x="1971006" y="6013442"/>
            <a:ext cx="8376011" cy="461665"/>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今回の実証は、利用者の生活習慣や予約状況から</a:t>
            </a:r>
            <a:r>
              <a:rPr kumimoji="1" lang="en-US" altLang="ja-JP" sz="1200" dirty="0">
                <a:latin typeface="BIZ UDPゴシック" panose="020B0400000000000000" pitchFamily="50" charset="-128"/>
                <a:ea typeface="BIZ UDPゴシック" panose="020B0400000000000000" pitchFamily="50" charset="-128"/>
              </a:rPr>
              <a:t>AI</a:t>
            </a:r>
            <a:r>
              <a:rPr kumimoji="1" lang="ja-JP" altLang="en-US" sz="1200" dirty="0">
                <a:latin typeface="BIZ UDPゴシック" panose="020B0400000000000000" pitchFamily="50" charset="-128"/>
                <a:ea typeface="BIZ UDPゴシック" panose="020B0400000000000000" pitchFamily="50" charset="-128"/>
              </a:rPr>
              <a:t>オンデマンド交通ツールを活用して最適な移動手段の検証を行います。</a:t>
            </a:r>
            <a:endParaRPr kumimoji="1"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（令和</a:t>
            </a:r>
            <a:r>
              <a:rPr lang="en-US" altLang="ja-JP" sz="1200" dirty="0">
                <a:latin typeface="BIZ UDPゴシック" panose="020B0400000000000000" pitchFamily="50" charset="-128"/>
                <a:ea typeface="BIZ UDPゴシック" panose="020B0400000000000000" pitchFamily="50" charset="-128"/>
              </a:rPr>
              <a:t>4</a:t>
            </a:r>
            <a:r>
              <a:rPr lang="ja-JP" altLang="en-US" sz="1200" dirty="0">
                <a:latin typeface="BIZ UDPゴシック" panose="020B0400000000000000" pitchFamily="50" charset="-128"/>
                <a:ea typeface="BIZ UDPゴシック" panose="020B0400000000000000" pitchFamily="50" charset="-128"/>
              </a:rPr>
              <a:t>年から実車含めた配送サービスを検討）</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46" name="コネクタ: カギ線 45">
            <a:extLst>
              <a:ext uri="{FF2B5EF4-FFF2-40B4-BE49-F238E27FC236}">
                <a16:creationId xmlns:a16="http://schemas.microsoft.com/office/drawing/2014/main" id="{ED9D3849-465E-429A-B989-0B12AC699F0B}"/>
              </a:ext>
            </a:extLst>
          </p:cNvPr>
          <p:cNvCxnSpPr>
            <a:cxnSpLocks/>
          </p:cNvCxnSpPr>
          <p:nvPr/>
        </p:nvCxnSpPr>
        <p:spPr>
          <a:xfrm rot="16200000" flipH="1">
            <a:off x="6815002" y="800460"/>
            <a:ext cx="221554" cy="4251845"/>
          </a:xfrm>
          <a:prstGeom prst="bentConnector3">
            <a:avLst>
              <a:gd name="adj1" fmla="val -169039"/>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01714823-9C1B-459D-8BA4-E7FA55F8AAC8}"/>
              </a:ext>
            </a:extLst>
          </p:cNvPr>
          <p:cNvSpPr txBox="1"/>
          <p:nvPr/>
        </p:nvSpPr>
        <p:spPr>
          <a:xfrm>
            <a:off x="8583203" y="2221274"/>
            <a:ext cx="859531"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診察データ</a:t>
            </a:r>
          </a:p>
        </p:txBody>
      </p:sp>
      <p:sp>
        <p:nvSpPr>
          <p:cNvPr id="54" name="正方形/長方形 53">
            <a:extLst>
              <a:ext uri="{FF2B5EF4-FFF2-40B4-BE49-F238E27FC236}">
                <a16:creationId xmlns:a16="http://schemas.microsoft.com/office/drawing/2014/main" id="{190EC7C1-9D5E-4ED4-86E9-0ECA3C23B43D}"/>
              </a:ext>
            </a:extLst>
          </p:cNvPr>
          <p:cNvSpPr/>
          <p:nvPr/>
        </p:nvSpPr>
        <p:spPr>
          <a:xfrm>
            <a:off x="9607011" y="3191455"/>
            <a:ext cx="862020"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latin typeface="BIZ UDPゴシック" panose="020B0400000000000000" pitchFamily="50" charset="-128"/>
                <a:ea typeface="BIZ UDPゴシック" panose="020B0400000000000000" pitchFamily="50" charset="-128"/>
              </a:rPr>
              <a:t>大阪大学</a:t>
            </a:r>
            <a:br>
              <a:rPr kumimoji="1" lang="en-US" altLang="ja-JP" sz="900" dirty="0">
                <a:latin typeface="BIZ UDPゴシック" panose="020B0400000000000000" pitchFamily="50" charset="-128"/>
                <a:ea typeface="BIZ UDPゴシック" panose="020B0400000000000000" pitchFamily="50" charset="-128"/>
              </a:rPr>
            </a:br>
            <a:r>
              <a:rPr kumimoji="1" lang="ja-JP" altLang="en-US" sz="900" dirty="0">
                <a:latin typeface="BIZ UDPゴシック" panose="020B0400000000000000" pitchFamily="50" charset="-128"/>
                <a:ea typeface="BIZ UDPゴシック" panose="020B0400000000000000" pitchFamily="50" charset="-128"/>
              </a:rPr>
              <a:t>（ヘルスラボ）</a:t>
            </a:r>
          </a:p>
        </p:txBody>
      </p:sp>
      <p:cxnSp>
        <p:nvCxnSpPr>
          <p:cNvPr id="64" name="直線矢印コネクタ 63">
            <a:extLst>
              <a:ext uri="{FF2B5EF4-FFF2-40B4-BE49-F238E27FC236}">
                <a16:creationId xmlns:a16="http://schemas.microsoft.com/office/drawing/2014/main" id="{B9768DE0-ACE9-40AE-AEF5-CA509BF4D807}"/>
              </a:ext>
            </a:extLst>
          </p:cNvPr>
          <p:cNvCxnSpPr>
            <a:cxnSpLocks/>
            <a:stCxn id="54" idx="2"/>
          </p:cNvCxnSpPr>
          <p:nvPr/>
        </p:nvCxnSpPr>
        <p:spPr>
          <a:xfrm flipH="1">
            <a:off x="9051703" y="3695512"/>
            <a:ext cx="986319" cy="1361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C8C71DA5-95DF-45CC-B544-7D32D3C259B9}"/>
              </a:ext>
            </a:extLst>
          </p:cNvPr>
          <p:cNvSpPr/>
          <p:nvPr/>
        </p:nvSpPr>
        <p:spPr>
          <a:xfrm>
            <a:off x="2351584" y="4231566"/>
            <a:ext cx="7992889" cy="16807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CF8B22EB-35AA-4BE7-88AB-B88A1B3698C2}"/>
              </a:ext>
            </a:extLst>
          </p:cNvPr>
          <p:cNvSpPr txBox="1"/>
          <p:nvPr/>
        </p:nvSpPr>
        <p:spPr>
          <a:xfrm>
            <a:off x="9241414" y="4607550"/>
            <a:ext cx="1031051" cy="261610"/>
          </a:xfrm>
          <a:prstGeom prst="rect">
            <a:avLst/>
          </a:prstGeom>
          <a:noFill/>
        </p:spPr>
        <p:txBody>
          <a:bodyPr wrap="none" rtlCol="0">
            <a:spAutoFit/>
          </a:bodyPr>
          <a:lstStyle/>
          <a:p>
            <a:pPr algn="ctr"/>
            <a:r>
              <a:rPr kumimoji="1" lang="ja-JP" altLang="en-US" sz="1100" dirty="0">
                <a:latin typeface="BIZ UDPゴシック" panose="020B0400000000000000" pitchFamily="50" charset="-128"/>
                <a:ea typeface="BIZ UDPゴシック" panose="020B0400000000000000" pitchFamily="50" charset="-128"/>
              </a:rPr>
              <a:t>健康指導見守</a:t>
            </a:r>
          </a:p>
        </p:txBody>
      </p:sp>
      <p:pic>
        <p:nvPicPr>
          <p:cNvPr id="48" name="Picture 6" descr="地方自治体のイラスト">
            <a:extLst>
              <a:ext uri="{FF2B5EF4-FFF2-40B4-BE49-F238E27FC236}">
                <a16:creationId xmlns:a16="http://schemas.microsoft.com/office/drawing/2014/main" id="{4718576A-DCC1-4892-9BC6-7DDA3821616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9308" y="3041054"/>
            <a:ext cx="824880" cy="824880"/>
          </a:xfrm>
          <a:prstGeom prst="rect">
            <a:avLst/>
          </a:prstGeom>
          <a:noFill/>
          <a:extLst>
            <a:ext uri="{909E8E84-426E-40DD-AFC4-6F175D3DCCD1}">
              <a14:hiddenFill xmlns:a14="http://schemas.microsoft.com/office/drawing/2010/main">
                <a:solidFill>
                  <a:srgbClr val="FFFFFF"/>
                </a:solidFill>
              </a14:hiddenFill>
            </a:ext>
          </a:extLst>
        </p:spPr>
      </p:pic>
      <p:sp>
        <p:nvSpPr>
          <p:cNvPr id="53" name="正方形/長方形 52">
            <a:extLst>
              <a:ext uri="{FF2B5EF4-FFF2-40B4-BE49-F238E27FC236}">
                <a16:creationId xmlns:a16="http://schemas.microsoft.com/office/drawing/2014/main" id="{EA41C7F1-088D-47A4-BEAA-711D1667B49B}"/>
              </a:ext>
            </a:extLst>
          </p:cNvPr>
          <p:cNvSpPr/>
          <p:nvPr/>
        </p:nvSpPr>
        <p:spPr>
          <a:xfrm>
            <a:off x="8515335" y="667117"/>
            <a:ext cx="1930083" cy="276999"/>
          </a:xfrm>
          <a:prstGeom prst="rect">
            <a:avLst/>
          </a:prstGeom>
          <a:noFill/>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latin typeface="BIZ UDPゴシック" panose="020B0400000000000000" pitchFamily="50" charset="-128"/>
                <a:ea typeface="BIZ UDPゴシック" panose="020B0400000000000000" pitchFamily="50" charset="-128"/>
              </a:rPr>
              <a:t>点線枠：予算枠外</a:t>
            </a:r>
            <a:r>
              <a:rPr kumimoji="1" lang="en-US" altLang="ja-JP" sz="1000" dirty="0">
                <a:latin typeface="BIZ UDPゴシック" panose="020B0400000000000000" pitchFamily="50" charset="-128"/>
                <a:ea typeface="BIZ UDPゴシック" panose="020B0400000000000000" pitchFamily="50" charset="-128"/>
              </a:rPr>
              <a:t>or</a:t>
            </a:r>
            <a:r>
              <a:rPr kumimoji="1" lang="ja-JP" altLang="en-US" sz="1000" dirty="0">
                <a:latin typeface="BIZ UDPゴシック" panose="020B0400000000000000" pitchFamily="50" charset="-128"/>
                <a:ea typeface="BIZ UDPゴシック" panose="020B0400000000000000" pitchFamily="50" charset="-128"/>
              </a:rPr>
              <a:t>次年度以降</a:t>
            </a:r>
          </a:p>
        </p:txBody>
      </p:sp>
      <p:sp>
        <p:nvSpPr>
          <p:cNvPr id="55" name="タイトル 2">
            <a:extLst>
              <a:ext uri="{FF2B5EF4-FFF2-40B4-BE49-F238E27FC236}">
                <a16:creationId xmlns:a16="http://schemas.microsoft.com/office/drawing/2014/main" id="{6C469B6A-5088-4C22-AA69-53BD0F168ECD}"/>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319847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703512" y="1308884"/>
            <a:ext cx="8856985" cy="707886"/>
          </a:xfrm>
          <a:prstGeom prst="rect">
            <a:avLst/>
          </a:prstGeom>
        </p:spPr>
        <p:txBody>
          <a:bodyPr wrap="square">
            <a:spAutoFit/>
          </a:bodyPr>
          <a:lstStyle/>
          <a:p>
            <a:pPr marR="44450" indent="127000">
              <a:tabLst>
                <a:tab pos="2700020" algn="ctr"/>
                <a:tab pos="5400040" algn="r"/>
              </a:tabLst>
            </a:pPr>
            <a: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4</a:t>
            </a:r>
            <a:r>
              <a:rPr lang="ja-JP"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高齢者及び希望住民ヘルスケアサービスの提供（スマートエージングで国保</a:t>
            </a:r>
            <a: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介護費の低減）</a:t>
            </a:r>
            <a:b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　　　 豊能町の高齢者の健康寿命は高く男性においては府下１位となっています。今後も健康状態が良好でいれるようヘルス事業の提供が必要です。</a:t>
            </a:r>
            <a:endPar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　　個々のパーソナルデータは匿名化し</a:t>
            </a:r>
            <a: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ID</a:t>
            </a: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上で紐づけデータ分析を行い、大阪大学で</a:t>
            </a:r>
            <a: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AI</a:t>
            </a: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分析を行い、個別最適なヘルスケアプランをヘルスラボで提供</a:t>
            </a:r>
            <a:endPar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R="44450" indent="127000">
              <a:tabLst>
                <a:tab pos="2700020" algn="ctr"/>
                <a:tab pos="5400040" algn="r"/>
              </a:tabLst>
            </a:pP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　　します。個人情報開示非開示は</a:t>
            </a:r>
            <a:r>
              <a:rPr lang="en-US"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rPr>
              <a:t>Personal Link</a:t>
            </a:r>
            <a:r>
              <a:rPr lang="ja-JP" altLang="en-US" sz="1000" kern="100" dirty="0">
                <a:latin typeface="BIZ UDPゴシック" panose="020B0400000000000000" pitchFamily="50" charset="-128"/>
                <a:ea typeface="BIZ UDPゴシック" panose="020B0400000000000000" pitchFamily="50" charset="-128"/>
                <a:cs typeface="Meiryo UI" panose="020B0604030504040204" pitchFamily="50" charset="-128"/>
              </a:rPr>
              <a:t>で個人も管理を行います。</a:t>
            </a:r>
            <a:endParaRPr lang="ja-JP" altLang="ja-JP" sz="10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15" name="図 2" descr="タイムライン&#10;&#10;説明は自動で生成されたものです">
            <a:extLst>
              <a:ext uri="{FF2B5EF4-FFF2-40B4-BE49-F238E27FC236}">
                <a16:creationId xmlns:a16="http://schemas.microsoft.com/office/drawing/2014/main" id="{866139E2-7133-4320-99DB-7E1672F8AA65}"/>
              </a:ext>
            </a:extLst>
          </p:cNvPr>
          <p:cNvPicPr>
            <a:picLocks noChangeAspect="1"/>
          </p:cNvPicPr>
          <p:nvPr/>
        </p:nvPicPr>
        <p:blipFill>
          <a:blip r:embed="rId2"/>
          <a:stretch>
            <a:fillRect/>
          </a:stretch>
        </p:blipFill>
        <p:spPr>
          <a:xfrm>
            <a:off x="1869712" y="2350341"/>
            <a:ext cx="1998683" cy="1300127"/>
          </a:xfrm>
          <a:prstGeom prst="rect">
            <a:avLst/>
          </a:prstGeom>
        </p:spPr>
      </p:pic>
      <p:pic>
        <p:nvPicPr>
          <p:cNvPr id="16" name="図 15">
            <a:extLst>
              <a:ext uri="{FF2B5EF4-FFF2-40B4-BE49-F238E27FC236}">
                <a16:creationId xmlns:a16="http://schemas.microsoft.com/office/drawing/2014/main" id="{D96A8F30-AFF5-4E5C-9634-3B69CCD3F2F8}"/>
              </a:ext>
            </a:extLst>
          </p:cNvPr>
          <p:cNvPicPr>
            <a:picLocks noChangeAspect="1"/>
          </p:cNvPicPr>
          <p:nvPr/>
        </p:nvPicPr>
        <p:blipFill>
          <a:blip r:embed="rId3"/>
          <a:stretch>
            <a:fillRect/>
          </a:stretch>
        </p:blipFill>
        <p:spPr>
          <a:xfrm>
            <a:off x="1775521" y="4589636"/>
            <a:ext cx="4465971" cy="2107151"/>
          </a:xfrm>
          <a:prstGeom prst="rect">
            <a:avLst/>
          </a:prstGeom>
        </p:spPr>
      </p:pic>
      <p:graphicFrame>
        <p:nvGraphicFramePr>
          <p:cNvPr id="17" name="コンテンツプレースホルダ 6">
            <a:extLst>
              <a:ext uri="{FF2B5EF4-FFF2-40B4-BE49-F238E27FC236}">
                <a16:creationId xmlns:a16="http://schemas.microsoft.com/office/drawing/2014/main" id="{6EFE43BD-1E01-4E90-B7B9-3DAA9A411320}"/>
              </a:ext>
            </a:extLst>
          </p:cNvPr>
          <p:cNvGraphicFramePr>
            <a:graphicFrameLocks noGrp="1"/>
          </p:cNvGraphicFramePr>
          <p:nvPr>
            <p:ph sz="half" idx="1"/>
          </p:nvPr>
        </p:nvGraphicFramePr>
        <p:xfrm>
          <a:off x="4150059" y="2457036"/>
          <a:ext cx="1148828" cy="1134354"/>
        </p:xfrm>
        <a:graphic>
          <a:graphicData uri="http://schemas.openxmlformats.org/presentationml/2006/ole">
            <mc:AlternateContent xmlns:mc="http://schemas.openxmlformats.org/markup-compatibility/2006">
              <mc:Choice xmlns:v="urn:schemas-microsoft-com:vml" Requires="v">
                <p:oleObj r:id="rId4" imgW="5276850" imgH="4381500" progId="Paint.Picture">
                  <p:embed/>
                </p:oleObj>
              </mc:Choice>
              <mc:Fallback>
                <p:oleObj r:id="rId4" imgW="5276850" imgH="4381500" progId="Paint.Picture">
                  <p:embed/>
                  <p:pic>
                    <p:nvPicPr>
                      <p:cNvPr id="17" name="コンテンツプレースホルダ 6">
                        <a:extLst>
                          <a:ext uri="{FF2B5EF4-FFF2-40B4-BE49-F238E27FC236}">
                            <a16:creationId xmlns:a16="http://schemas.microsoft.com/office/drawing/2014/main" id="{6EFE43BD-1E01-4E90-B7B9-3DAA9A411320}"/>
                          </a:ext>
                        </a:extLst>
                      </p:cNvPr>
                      <p:cNvPicPr/>
                      <p:nvPr/>
                    </p:nvPicPr>
                    <p:blipFill>
                      <a:blip r:embed="rId5"/>
                      <a:stretch>
                        <a:fillRect/>
                      </a:stretch>
                    </p:blipFill>
                    <p:spPr>
                      <a:xfrm>
                        <a:off x="4150059" y="2457036"/>
                        <a:ext cx="1148828" cy="1134354"/>
                      </a:xfrm>
                      <a:prstGeom prst="rect">
                        <a:avLst/>
                      </a:prstGeom>
                    </p:spPr>
                  </p:pic>
                </p:oleObj>
              </mc:Fallback>
            </mc:AlternateContent>
          </a:graphicData>
        </a:graphic>
      </p:graphicFrame>
      <p:pic>
        <p:nvPicPr>
          <p:cNvPr id="20" name="Picture 2" descr="ヘルスケアデータ">
            <a:extLst>
              <a:ext uri="{FF2B5EF4-FFF2-40B4-BE49-F238E27FC236}">
                <a16:creationId xmlns:a16="http://schemas.microsoft.com/office/drawing/2014/main" id="{89BA177C-56E2-4052-B0AF-6548A1895B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9472" y="2583320"/>
            <a:ext cx="927396" cy="966084"/>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4E492835-D93D-49BB-80CD-F68EA1072335}"/>
              </a:ext>
            </a:extLst>
          </p:cNvPr>
          <p:cNvPicPr>
            <a:picLocks noChangeAspect="1"/>
          </p:cNvPicPr>
          <p:nvPr/>
        </p:nvPicPr>
        <p:blipFill rotWithShape="1">
          <a:blip r:embed="rId7"/>
          <a:srcRect l="50000" t="22432" r="24801" b="20923"/>
          <a:stretch/>
        </p:blipFill>
        <p:spPr>
          <a:xfrm>
            <a:off x="6323505" y="2621009"/>
            <a:ext cx="801648" cy="976065"/>
          </a:xfrm>
          <a:prstGeom prst="rect">
            <a:avLst/>
          </a:prstGeom>
        </p:spPr>
      </p:pic>
      <p:sp>
        <p:nvSpPr>
          <p:cNvPr id="23" name="テキスト ボックス 22">
            <a:extLst>
              <a:ext uri="{FF2B5EF4-FFF2-40B4-BE49-F238E27FC236}">
                <a16:creationId xmlns:a16="http://schemas.microsoft.com/office/drawing/2014/main" id="{124969C6-737F-47A1-910D-01E5E86FEE03}"/>
              </a:ext>
            </a:extLst>
          </p:cNvPr>
          <p:cNvSpPr txBox="1"/>
          <p:nvPr/>
        </p:nvSpPr>
        <p:spPr>
          <a:xfrm>
            <a:off x="4093531" y="2060849"/>
            <a:ext cx="1261884"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豊能町医療情報</a:t>
            </a:r>
          </a:p>
        </p:txBody>
      </p:sp>
      <p:sp>
        <p:nvSpPr>
          <p:cNvPr id="24" name="テキスト ボックス 23">
            <a:extLst>
              <a:ext uri="{FF2B5EF4-FFF2-40B4-BE49-F238E27FC236}">
                <a16:creationId xmlns:a16="http://schemas.microsoft.com/office/drawing/2014/main" id="{BB8260C1-F70A-4265-9FCE-D6FEA5FAA7EB}"/>
              </a:ext>
            </a:extLst>
          </p:cNvPr>
          <p:cNvSpPr txBox="1"/>
          <p:nvPr/>
        </p:nvSpPr>
        <p:spPr>
          <a:xfrm>
            <a:off x="2187311" y="2060849"/>
            <a:ext cx="1210588"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タニタ健康</a:t>
            </a:r>
            <a:r>
              <a:rPr kumimoji="1" lang="ja-JP" altLang="en-US" sz="1200" dirty="0">
                <a:latin typeface="BIZ UDPゴシック" panose="020B0400000000000000" pitchFamily="50" charset="-128"/>
                <a:ea typeface="BIZ UDPゴシック" panose="020B0400000000000000" pitchFamily="50" charset="-128"/>
              </a:rPr>
              <a:t>情報</a:t>
            </a:r>
          </a:p>
        </p:txBody>
      </p:sp>
      <p:sp>
        <p:nvSpPr>
          <p:cNvPr id="25" name="テキスト ボックス 24">
            <a:extLst>
              <a:ext uri="{FF2B5EF4-FFF2-40B4-BE49-F238E27FC236}">
                <a16:creationId xmlns:a16="http://schemas.microsoft.com/office/drawing/2014/main" id="{B2CD759E-0854-4431-8561-F4709273271D}"/>
              </a:ext>
            </a:extLst>
          </p:cNvPr>
          <p:cNvSpPr txBox="1"/>
          <p:nvPr/>
        </p:nvSpPr>
        <p:spPr>
          <a:xfrm>
            <a:off x="5656407" y="2060849"/>
            <a:ext cx="1375698"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スマホ活動量情報</a:t>
            </a:r>
          </a:p>
        </p:txBody>
      </p:sp>
      <p:sp>
        <p:nvSpPr>
          <p:cNvPr id="26" name="テキスト ボックス 25">
            <a:extLst>
              <a:ext uri="{FF2B5EF4-FFF2-40B4-BE49-F238E27FC236}">
                <a16:creationId xmlns:a16="http://schemas.microsoft.com/office/drawing/2014/main" id="{1290C50D-1663-4FC0-889C-4DA38E91DADC}"/>
              </a:ext>
            </a:extLst>
          </p:cNvPr>
          <p:cNvSpPr txBox="1"/>
          <p:nvPr/>
        </p:nvSpPr>
        <p:spPr>
          <a:xfrm>
            <a:off x="2245722" y="4271799"/>
            <a:ext cx="1340432"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大阪大学 </a:t>
            </a:r>
            <a:r>
              <a:rPr kumimoji="1" lang="en-US" altLang="ja-JP" sz="1200" dirty="0">
                <a:latin typeface="BIZ UDPゴシック" panose="020B0400000000000000" pitchFamily="50" charset="-128"/>
                <a:ea typeface="BIZ UDPゴシック" panose="020B0400000000000000" pitchFamily="50" charset="-128"/>
              </a:rPr>
              <a:t>AI</a:t>
            </a:r>
            <a:r>
              <a:rPr kumimoji="1" lang="ja-JP" altLang="en-US" sz="1200" dirty="0">
                <a:latin typeface="BIZ UDPゴシック" panose="020B0400000000000000" pitchFamily="50" charset="-128"/>
                <a:ea typeface="BIZ UDPゴシック" panose="020B0400000000000000" pitchFamily="50" charset="-128"/>
              </a:rPr>
              <a:t>分析</a:t>
            </a:r>
          </a:p>
        </p:txBody>
      </p:sp>
      <p:pic>
        <p:nvPicPr>
          <p:cNvPr id="28" name="図 27">
            <a:extLst>
              <a:ext uri="{FF2B5EF4-FFF2-40B4-BE49-F238E27FC236}">
                <a16:creationId xmlns:a16="http://schemas.microsoft.com/office/drawing/2014/main" id="{32BE3B70-DE9C-4BAE-8164-E1BDBEFF0C34}"/>
              </a:ext>
            </a:extLst>
          </p:cNvPr>
          <p:cNvPicPr>
            <a:picLocks noChangeAspect="1"/>
          </p:cNvPicPr>
          <p:nvPr/>
        </p:nvPicPr>
        <p:blipFill>
          <a:blip r:embed="rId8"/>
          <a:stretch>
            <a:fillRect/>
          </a:stretch>
        </p:blipFill>
        <p:spPr>
          <a:xfrm>
            <a:off x="6238818" y="4851685"/>
            <a:ext cx="4036283" cy="1736088"/>
          </a:xfrm>
          <a:prstGeom prst="rect">
            <a:avLst/>
          </a:prstGeom>
        </p:spPr>
      </p:pic>
      <p:sp>
        <p:nvSpPr>
          <p:cNvPr id="29" name="正方形/長方形 28">
            <a:extLst>
              <a:ext uri="{FF2B5EF4-FFF2-40B4-BE49-F238E27FC236}">
                <a16:creationId xmlns:a16="http://schemas.microsoft.com/office/drawing/2014/main" id="{05DD120D-6428-49B0-A6AE-37AD5FCD3CC3}"/>
              </a:ext>
            </a:extLst>
          </p:cNvPr>
          <p:cNvSpPr/>
          <p:nvPr/>
        </p:nvSpPr>
        <p:spPr>
          <a:xfrm>
            <a:off x="1775521" y="2321201"/>
            <a:ext cx="2092873" cy="1338978"/>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71EAAADB-C7DF-4909-996A-B7E891E15C00}"/>
              </a:ext>
            </a:extLst>
          </p:cNvPr>
          <p:cNvSpPr/>
          <p:nvPr/>
        </p:nvSpPr>
        <p:spPr>
          <a:xfrm>
            <a:off x="3937645" y="2321201"/>
            <a:ext cx="1517228" cy="1338978"/>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4362E766-A53E-4661-9419-36F05D8400C5}"/>
              </a:ext>
            </a:extLst>
          </p:cNvPr>
          <p:cNvSpPr/>
          <p:nvPr/>
        </p:nvSpPr>
        <p:spPr>
          <a:xfrm>
            <a:off x="5564891" y="2321201"/>
            <a:ext cx="1517228" cy="1338978"/>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4" name="直線コネクタ 33">
            <a:extLst>
              <a:ext uri="{FF2B5EF4-FFF2-40B4-BE49-F238E27FC236}">
                <a16:creationId xmlns:a16="http://schemas.microsoft.com/office/drawing/2014/main" id="{D444A997-7F7F-4879-850C-157E6809DBCF}"/>
              </a:ext>
            </a:extLst>
          </p:cNvPr>
          <p:cNvCxnSpPr>
            <a:cxnSpLocks/>
          </p:cNvCxnSpPr>
          <p:nvPr/>
        </p:nvCxnSpPr>
        <p:spPr>
          <a:xfrm flipV="1">
            <a:off x="2783633" y="3650468"/>
            <a:ext cx="0" cy="232575"/>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CA5AAFF8-2C20-4BE2-B529-5B625DEC9BC8}"/>
              </a:ext>
            </a:extLst>
          </p:cNvPr>
          <p:cNvCxnSpPr>
            <a:cxnSpLocks/>
          </p:cNvCxnSpPr>
          <p:nvPr/>
        </p:nvCxnSpPr>
        <p:spPr>
          <a:xfrm flipV="1">
            <a:off x="4727849" y="3650468"/>
            <a:ext cx="0" cy="232575"/>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040D15F6-E582-4A35-9046-8151A0FBCCCF}"/>
              </a:ext>
            </a:extLst>
          </p:cNvPr>
          <p:cNvCxnSpPr>
            <a:cxnSpLocks/>
          </p:cNvCxnSpPr>
          <p:nvPr/>
        </p:nvCxnSpPr>
        <p:spPr>
          <a:xfrm flipV="1">
            <a:off x="6346915" y="3650468"/>
            <a:ext cx="0" cy="232575"/>
          </a:xfrm>
          <a:prstGeom prst="line">
            <a:avLst/>
          </a:prstGeom>
          <a:ln w="28575"/>
        </p:spPr>
        <p:style>
          <a:lnRef idx="1">
            <a:schemeClr val="dk1"/>
          </a:lnRef>
          <a:fillRef idx="0">
            <a:schemeClr val="dk1"/>
          </a:fillRef>
          <a:effectRef idx="0">
            <a:schemeClr val="dk1"/>
          </a:effectRef>
          <a:fontRef idx="minor">
            <a:schemeClr val="tx1"/>
          </a:fontRef>
        </p:style>
      </p:cxnSp>
      <p:sp>
        <p:nvSpPr>
          <p:cNvPr id="38" name="正方形/長方形 37">
            <a:extLst>
              <a:ext uri="{FF2B5EF4-FFF2-40B4-BE49-F238E27FC236}">
                <a16:creationId xmlns:a16="http://schemas.microsoft.com/office/drawing/2014/main" id="{7A4C50DF-094E-404A-B0C6-DBA07FA3DB05}"/>
              </a:ext>
            </a:extLst>
          </p:cNvPr>
          <p:cNvSpPr/>
          <p:nvPr/>
        </p:nvSpPr>
        <p:spPr>
          <a:xfrm>
            <a:off x="1775521" y="4507961"/>
            <a:ext cx="4465971" cy="2208359"/>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9" name="直線コネクタ 38">
            <a:extLst>
              <a:ext uri="{FF2B5EF4-FFF2-40B4-BE49-F238E27FC236}">
                <a16:creationId xmlns:a16="http://schemas.microsoft.com/office/drawing/2014/main" id="{ADF37E45-3119-4110-A43E-7A1E4D97EFF1}"/>
              </a:ext>
            </a:extLst>
          </p:cNvPr>
          <p:cNvCxnSpPr>
            <a:cxnSpLocks/>
            <a:stCxn id="38" idx="0"/>
          </p:cNvCxnSpPr>
          <p:nvPr/>
        </p:nvCxnSpPr>
        <p:spPr>
          <a:xfrm flipV="1">
            <a:off x="4008506" y="4110566"/>
            <a:ext cx="0" cy="397395"/>
          </a:xfrm>
          <a:prstGeom prst="line">
            <a:avLst/>
          </a:prstGeom>
          <a:ln w="28575"/>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DEEA59B1-B950-4C9E-8174-C946D15F0849}"/>
              </a:ext>
            </a:extLst>
          </p:cNvPr>
          <p:cNvSpPr txBox="1"/>
          <p:nvPr/>
        </p:nvSpPr>
        <p:spPr>
          <a:xfrm>
            <a:off x="7119415" y="4515294"/>
            <a:ext cx="3042724" cy="276999"/>
          </a:xfrm>
          <a:prstGeom prst="rect">
            <a:avLst/>
          </a:prstGeom>
          <a:noFill/>
        </p:spPr>
        <p:txBody>
          <a:bodyPr wrap="square">
            <a:spAutoFit/>
          </a:bodyPr>
          <a:lstStyle/>
          <a:p>
            <a:r>
              <a:rPr lang="ja-JP" altLang="en-US" sz="1200" kern="10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糖尿病性腎症重症化予防や生活習慣改善</a:t>
            </a:r>
            <a:endParaRPr lang="ja-JP" altLang="en-US" sz="1200" dirty="0">
              <a:latin typeface="BIZ UDPゴシック" panose="020B0400000000000000" pitchFamily="50" charset="-128"/>
              <a:ea typeface="BIZ UDPゴシック" panose="020B0400000000000000" pitchFamily="50" charset="-128"/>
            </a:endParaRPr>
          </a:p>
        </p:txBody>
      </p:sp>
      <p:sp>
        <p:nvSpPr>
          <p:cNvPr id="45" name="テキスト ボックス 44">
            <a:extLst>
              <a:ext uri="{FF2B5EF4-FFF2-40B4-BE49-F238E27FC236}">
                <a16:creationId xmlns:a16="http://schemas.microsoft.com/office/drawing/2014/main" id="{AEADA054-86A0-4680-AEC4-ABB10A89EDAE}"/>
              </a:ext>
            </a:extLst>
          </p:cNvPr>
          <p:cNvSpPr txBox="1"/>
          <p:nvPr/>
        </p:nvSpPr>
        <p:spPr>
          <a:xfrm>
            <a:off x="6972772" y="4220303"/>
            <a:ext cx="3438761" cy="369332"/>
          </a:xfrm>
          <a:prstGeom prst="rect">
            <a:avLst/>
          </a:prstGeom>
          <a:noFill/>
        </p:spPr>
        <p:txBody>
          <a:bodyPr wrap="square">
            <a:spAutoFit/>
          </a:bodyPr>
          <a:lstStyle/>
          <a:p>
            <a:r>
              <a:rPr kumimoji="1" lang="ja-JP" altLang="en-US" dirty="0">
                <a:latin typeface="BIZ UDPゴシック" panose="020B0400000000000000" pitchFamily="50" charset="-128"/>
                <a:ea typeface="BIZ UDPゴシック" panose="020B0400000000000000" pitchFamily="50" charset="-128"/>
              </a:rPr>
              <a:t>住民</a:t>
            </a:r>
            <a:r>
              <a:rPr lang="ja-JP" altLang="en-US" dirty="0">
                <a:latin typeface="BIZ UDPゴシック" panose="020B0400000000000000" pitchFamily="50" charset="-128"/>
                <a:ea typeface="BIZ UDPゴシック" panose="020B0400000000000000" pitchFamily="50" charset="-128"/>
              </a:rPr>
              <a:t>伴走</a:t>
            </a:r>
            <a:r>
              <a:rPr kumimoji="1" lang="ja-JP" altLang="en-US" dirty="0">
                <a:latin typeface="BIZ UDPゴシック" panose="020B0400000000000000" pitchFamily="50" charset="-128"/>
                <a:ea typeface="BIZ UDPゴシック" panose="020B0400000000000000" pitchFamily="50" charset="-128"/>
              </a:rPr>
              <a:t>型ヘルスケアサービス</a:t>
            </a:r>
            <a:endParaRPr kumimoji="1" lang="en-US" altLang="ja-JP" dirty="0">
              <a:latin typeface="BIZ UDPゴシック" panose="020B0400000000000000" pitchFamily="50" charset="-128"/>
              <a:ea typeface="BIZ UDPゴシック" panose="020B0400000000000000" pitchFamily="50" charset="-128"/>
            </a:endParaRPr>
          </a:p>
        </p:txBody>
      </p:sp>
      <p:pic>
        <p:nvPicPr>
          <p:cNvPr id="1026" name="Picture 2" descr="Miスマートバンド5">
            <a:extLst>
              <a:ext uri="{FF2B5EF4-FFF2-40B4-BE49-F238E27FC236}">
                <a16:creationId xmlns:a16="http://schemas.microsoft.com/office/drawing/2014/main" id="{9ED7637C-1596-43FF-838A-FEB1208AAE2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9512" y="2461924"/>
            <a:ext cx="1093765" cy="1093765"/>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3D0D7596-EC94-4C3B-9961-DCDEB382406C}"/>
              </a:ext>
            </a:extLst>
          </p:cNvPr>
          <p:cNvSpPr/>
          <p:nvPr/>
        </p:nvSpPr>
        <p:spPr>
          <a:xfrm>
            <a:off x="7233639" y="2329589"/>
            <a:ext cx="1517228" cy="1338978"/>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C4CF3C31-FC25-41E9-8CD4-07B934B86EB9}"/>
              </a:ext>
            </a:extLst>
          </p:cNvPr>
          <p:cNvSpPr txBox="1"/>
          <p:nvPr/>
        </p:nvSpPr>
        <p:spPr>
          <a:xfrm>
            <a:off x="7333097" y="2068571"/>
            <a:ext cx="1345240"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ウェアラブル情報</a:t>
            </a:r>
          </a:p>
        </p:txBody>
      </p:sp>
      <p:cxnSp>
        <p:nvCxnSpPr>
          <p:cNvPr id="35" name="直線コネクタ 34">
            <a:extLst>
              <a:ext uri="{FF2B5EF4-FFF2-40B4-BE49-F238E27FC236}">
                <a16:creationId xmlns:a16="http://schemas.microsoft.com/office/drawing/2014/main" id="{B5ADC8A5-8BB4-4D00-96E1-32B8B157ED47}"/>
              </a:ext>
            </a:extLst>
          </p:cNvPr>
          <p:cNvCxnSpPr>
            <a:cxnSpLocks/>
          </p:cNvCxnSpPr>
          <p:nvPr/>
        </p:nvCxnSpPr>
        <p:spPr>
          <a:xfrm flipV="1">
            <a:off x="7992253" y="3678296"/>
            <a:ext cx="0" cy="232575"/>
          </a:xfrm>
          <a:prstGeom prst="line">
            <a:avLst/>
          </a:prstGeom>
          <a:ln w="28575"/>
        </p:spPr>
        <p:style>
          <a:lnRef idx="1">
            <a:schemeClr val="dk1"/>
          </a:lnRef>
          <a:fillRef idx="0">
            <a:schemeClr val="dk1"/>
          </a:fillRef>
          <a:effectRef idx="0">
            <a:schemeClr val="dk1"/>
          </a:effectRef>
          <a:fontRef idx="minor">
            <a:schemeClr val="tx1"/>
          </a:fontRef>
        </p:style>
      </p:cxnSp>
      <p:pic>
        <p:nvPicPr>
          <p:cNvPr id="41" name="図 40">
            <a:extLst>
              <a:ext uri="{FF2B5EF4-FFF2-40B4-BE49-F238E27FC236}">
                <a16:creationId xmlns:a16="http://schemas.microsoft.com/office/drawing/2014/main" id="{DB9A1A93-F5B1-4A76-8E0D-A993C321FEDE}"/>
              </a:ext>
            </a:extLst>
          </p:cNvPr>
          <p:cNvPicPr>
            <a:picLocks noChangeAspect="1"/>
          </p:cNvPicPr>
          <p:nvPr/>
        </p:nvPicPr>
        <p:blipFill rotWithShape="1">
          <a:blip r:embed="rId10"/>
          <a:srcRect l="61138"/>
          <a:stretch/>
        </p:blipFill>
        <p:spPr>
          <a:xfrm>
            <a:off x="9668962" y="2502916"/>
            <a:ext cx="512236" cy="1048924"/>
          </a:xfrm>
          <a:prstGeom prst="rect">
            <a:avLst/>
          </a:prstGeom>
        </p:spPr>
      </p:pic>
      <p:pic>
        <p:nvPicPr>
          <p:cNvPr id="42" name="図 41">
            <a:extLst>
              <a:ext uri="{FF2B5EF4-FFF2-40B4-BE49-F238E27FC236}">
                <a16:creationId xmlns:a16="http://schemas.microsoft.com/office/drawing/2014/main" id="{61FA0800-44CE-47A5-B6B5-E4295C68DAF6}"/>
              </a:ext>
            </a:extLst>
          </p:cNvPr>
          <p:cNvPicPr>
            <a:picLocks noChangeAspect="1"/>
          </p:cNvPicPr>
          <p:nvPr/>
        </p:nvPicPr>
        <p:blipFill rotWithShape="1">
          <a:blip r:embed="rId11"/>
          <a:srcRect l="56250" t="15304" r="23088" b="2827"/>
          <a:stretch/>
        </p:blipFill>
        <p:spPr>
          <a:xfrm>
            <a:off x="9088726" y="2502916"/>
            <a:ext cx="495268" cy="1052772"/>
          </a:xfrm>
          <a:prstGeom prst="rect">
            <a:avLst/>
          </a:prstGeom>
        </p:spPr>
      </p:pic>
      <p:sp>
        <p:nvSpPr>
          <p:cNvPr id="44" name="正方形/長方形 43">
            <a:extLst>
              <a:ext uri="{FF2B5EF4-FFF2-40B4-BE49-F238E27FC236}">
                <a16:creationId xmlns:a16="http://schemas.microsoft.com/office/drawing/2014/main" id="{C95BD365-4E9A-4DB1-875F-0C77BA23ADB1}"/>
              </a:ext>
            </a:extLst>
          </p:cNvPr>
          <p:cNvSpPr/>
          <p:nvPr/>
        </p:nvSpPr>
        <p:spPr>
          <a:xfrm>
            <a:off x="8878976" y="2337847"/>
            <a:ext cx="1517228" cy="1338978"/>
          </a:xfrm>
          <a:prstGeom prst="rect">
            <a:avLst/>
          </a:prstGeom>
          <a:noFill/>
          <a:l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46" name="直線コネクタ 45">
            <a:extLst>
              <a:ext uri="{FF2B5EF4-FFF2-40B4-BE49-F238E27FC236}">
                <a16:creationId xmlns:a16="http://schemas.microsoft.com/office/drawing/2014/main" id="{D9F91457-23CF-428B-81BC-081FC817FE50}"/>
              </a:ext>
            </a:extLst>
          </p:cNvPr>
          <p:cNvCxnSpPr>
            <a:cxnSpLocks/>
          </p:cNvCxnSpPr>
          <p:nvPr/>
        </p:nvCxnSpPr>
        <p:spPr>
          <a:xfrm flipV="1">
            <a:off x="9668962" y="3667476"/>
            <a:ext cx="0" cy="232575"/>
          </a:xfrm>
          <a:prstGeom prst="line">
            <a:avLst/>
          </a:prstGeom>
          <a:ln w="28575"/>
        </p:spPr>
        <p:style>
          <a:lnRef idx="1">
            <a:schemeClr val="dk1"/>
          </a:lnRef>
          <a:fillRef idx="0">
            <a:schemeClr val="dk1"/>
          </a:fillRef>
          <a:effectRef idx="0">
            <a:schemeClr val="dk1"/>
          </a:effectRef>
          <a:fontRef idx="minor">
            <a:schemeClr val="tx1"/>
          </a:fontRef>
        </p:style>
      </p:cxnSp>
      <p:sp>
        <p:nvSpPr>
          <p:cNvPr id="27" name="四角形: 角を丸くする 26">
            <a:extLst>
              <a:ext uri="{FF2B5EF4-FFF2-40B4-BE49-F238E27FC236}">
                <a16:creationId xmlns:a16="http://schemas.microsoft.com/office/drawing/2014/main" id="{F8EE949C-857C-42A0-8099-8D0968D6C4E3}"/>
              </a:ext>
            </a:extLst>
          </p:cNvPr>
          <p:cNvSpPr/>
          <p:nvPr/>
        </p:nvSpPr>
        <p:spPr>
          <a:xfrm>
            <a:off x="2351584" y="3883042"/>
            <a:ext cx="7923509" cy="27242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BIZ UDPゴシック" panose="020B0400000000000000" pitchFamily="50" charset="-128"/>
                <a:ea typeface="BIZ UDPゴシック" panose="020B0400000000000000" pitchFamily="50" charset="-128"/>
              </a:rPr>
              <a:t>都市</a:t>
            </a:r>
            <a:r>
              <a:rPr kumimoji="1" lang="en-US" altLang="ja-JP" sz="1200" dirty="0">
                <a:solidFill>
                  <a:schemeClr val="bg1"/>
                </a:solidFill>
                <a:latin typeface="BIZ UDPゴシック" panose="020B0400000000000000" pitchFamily="50" charset="-128"/>
                <a:ea typeface="BIZ UDPゴシック" panose="020B0400000000000000" pitchFamily="50" charset="-128"/>
              </a:rPr>
              <a:t>OS</a:t>
            </a:r>
            <a:endParaRPr kumimoji="1"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FDABEEBB-21FF-446E-A30A-43CBCAE7727B}"/>
              </a:ext>
            </a:extLst>
          </p:cNvPr>
          <p:cNvSpPr txBox="1"/>
          <p:nvPr/>
        </p:nvSpPr>
        <p:spPr>
          <a:xfrm>
            <a:off x="8962398" y="2067533"/>
            <a:ext cx="1374094"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サービス利用履歴</a:t>
            </a:r>
          </a:p>
        </p:txBody>
      </p:sp>
      <p:sp>
        <p:nvSpPr>
          <p:cNvPr id="40" name="タイトル 2">
            <a:extLst>
              <a:ext uri="{FF2B5EF4-FFF2-40B4-BE49-F238E27FC236}">
                <a16:creationId xmlns:a16="http://schemas.microsoft.com/office/drawing/2014/main" id="{66E26566-632C-4652-BE33-5E56907754D6}"/>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64075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 name="Text Box 4"/>
          <p:cNvSpPr txBox="1">
            <a:spLocks noChangeArrowheads="1"/>
          </p:cNvSpPr>
          <p:nvPr/>
        </p:nvSpPr>
        <p:spPr>
          <a:xfrm>
            <a:off x="1631505" y="561084"/>
            <a:ext cx="7398461" cy="400110"/>
          </a:xfrm>
          <a:prstGeom prst="rect">
            <a:avLst/>
          </a:prstGeom>
          <a:noFill/>
          <a:ln w="9525">
            <a:noFill/>
            <a:miter lim="800000"/>
            <a:headEnd/>
            <a:tailEnd/>
          </a:ln>
          <a:effectLst/>
        </p:spPr>
        <p:txBody>
          <a:bodyPr wrap="square">
            <a:spAutoFit/>
          </a:bodyPr>
          <a:lstStyle/>
          <a:p>
            <a:pPr marL="238125" indent="-238125">
              <a:spcBef>
                <a:spcPct val="5000"/>
              </a:spcBef>
              <a:buFont typeface="Wingdings" pitchFamily="2" charset="2"/>
              <a:buChar char="n"/>
              <a:defRPr/>
            </a:pPr>
            <a:r>
              <a:rPr lang="ja-JP" altLang="en-US" sz="2000" b="1" dirty="0">
                <a:latin typeface="BIZ UDPゴシック" panose="020B0400000000000000" pitchFamily="50" charset="-128"/>
                <a:ea typeface="BIZ UDPゴシック" panose="020B0400000000000000" pitchFamily="50" charset="-128"/>
              </a:rPr>
              <a:t>活用するデータとサービス</a:t>
            </a:r>
            <a:endParaRPr lang="ja-JP" altLang="en-US" sz="1600" dirty="0">
              <a:latin typeface="BIZ UDPゴシック" panose="020B0400000000000000" pitchFamily="50" charset="-128"/>
              <a:ea typeface="BIZ UDPゴシック" panose="020B0400000000000000" pitchFamily="50" charset="-128"/>
            </a:endParaRPr>
          </a:p>
        </p:txBody>
      </p:sp>
      <p:sp>
        <p:nvSpPr>
          <p:cNvPr id="1644" name="正方形/長方形 15"/>
          <p:cNvSpPr/>
          <p:nvPr/>
        </p:nvSpPr>
        <p:spPr>
          <a:xfrm>
            <a:off x="1887544" y="1031886"/>
            <a:ext cx="3128337" cy="276999"/>
          </a:xfrm>
          <a:prstGeom prst="rect">
            <a:avLst/>
          </a:prstGeom>
        </p:spPr>
        <p:txBody>
          <a:bodyPr wrap="square">
            <a:spAutoFit/>
          </a:bodyPr>
          <a:lstStyle/>
          <a:p>
            <a:pPr marL="381000" marR="44450" indent="-381000">
              <a:tabLst>
                <a:tab pos="2700020" algn="ctr"/>
                <a:tab pos="5400040" algn="r"/>
              </a:tabLst>
            </a:pP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kern="100" dirty="0">
                <a:latin typeface="BIZ UDPゴシック" panose="020B0400000000000000" pitchFamily="50" charset="-128"/>
                <a:ea typeface="BIZ UDPゴシック" panose="020B0400000000000000" pitchFamily="50" charset="-128"/>
                <a:cs typeface="Meiryo UI" panose="020B0604030504040204" pitchFamily="50" charset="-128"/>
              </a:rPr>
              <a:t>具体的なサービス等の詳細</a:t>
            </a:r>
            <a:r>
              <a:rPr lang="en-US"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ja-JP" sz="12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646" name="Rectangle 66"/>
          <p:cNvSpPr>
            <a:spLocks noChangeArrowheads="1"/>
          </p:cNvSpPr>
          <p:nvPr/>
        </p:nvSpPr>
        <p:spPr>
          <a:xfrm>
            <a:off x="1703513" y="980728"/>
            <a:ext cx="8784976" cy="5760640"/>
          </a:xfrm>
          <a:prstGeom prst="rect">
            <a:avLst/>
          </a:prstGeom>
          <a:noFill/>
          <a:ln w="28575">
            <a:solidFill>
              <a:srgbClr val="FFC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70C0"/>
              </a:solidFill>
            </a:endParaRPr>
          </a:p>
        </p:txBody>
      </p:sp>
      <p:sp>
        <p:nvSpPr>
          <p:cNvPr id="1648" name="正方形/長方形 12"/>
          <p:cNvSpPr/>
          <p:nvPr/>
        </p:nvSpPr>
        <p:spPr>
          <a:xfrm>
            <a:off x="1989949" y="1308885"/>
            <a:ext cx="8498540" cy="430887"/>
          </a:xfrm>
          <a:prstGeom prst="rect">
            <a:avLst/>
          </a:prstGeom>
        </p:spPr>
        <p:txBody>
          <a:bodyPr wrap="square">
            <a:spAutoFit/>
          </a:bodyPr>
          <a:lstStyle/>
          <a:p>
            <a:pPr marR="44450" indent="127000">
              <a:tabLst>
                <a:tab pos="2700020" algn="ctr"/>
                <a:tab pos="5400040" algn="r"/>
              </a:tabLst>
            </a:pPr>
            <a:r>
              <a:rPr lang="ja-JP" altLang="en-US" sz="1100" kern="100" dirty="0">
                <a:latin typeface="BIZ UDPゴシック" panose="020B0400000000000000" pitchFamily="50" charset="-128"/>
                <a:ea typeface="BIZ UDPゴシック" panose="020B0400000000000000" pitchFamily="50" charset="-128"/>
                <a:cs typeface="Meiryo UI" panose="020B0604030504040204" pitchFamily="50" charset="-128"/>
              </a:rPr>
              <a:t>豊能町ヘルスラボ（補足資料）　全体構想</a:t>
            </a:r>
          </a:p>
          <a:p>
            <a:pPr marR="44450" indent="127000">
              <a:tabLst>
                <a:tab pos="2700020" algn="ctr"/>
                <a:tab pos="5400040" algn="r"/>
              </a:tabLst>
            </a:pPr>
            <a:endParaRPr lang="ja-JP" altLang="ja-JP" sz="1100" kern="1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14" name="図表 13"/>
          <p:cNvGraphicFramePr/>
          <p:nvPr/>
        </p:nvGraphicFramePr>
        <p:xfrm>
          <a:off x="2083902" y="1904503"/>
          <a:ext cx="3449664" cy="2826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グループ化 14"/>
          <p:cNvGrpSpPr/>
          <p:nvPr/>
        </p:nvGrpSpPr>
        <p:grpSpPr>
          <a:xfrm>
            <a:off x="5813123" y="1658581"/>
            <a:ext cx="4582771" cy="3080872"/>
            <a:chOff x="6069715" y="1096111"/>
            <a:chExt cx="6028501" cy="5416004"/>
          </a:xfrm>
        </p:grpSpPr>
        <p:sp>
          <p:nvSpPr>
            <p:cNvPr id="16" name="角丸四角形 15"/>
            <p:cNvSpPr/>
            <p:nvPr/>
          </p:nvSpPr>
          <p:spPr>
            <a:xfrm>
              <a:off x="6091310" y="2886296"/>
              <a:ext cx="5937556" cy="3625819"/>
            </a:xfrm>
            <a:prstGeom prst="roundRect">
              <a:avLst>
                <a:gd name="adj" fmla="val 4149"/>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6091310" y="2883362"/>
              <a:ext cx="5937555" cy="3406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spc="-150" dirty="0">
                  <a:solidFill>
                    <a:schemeClr val="tx1"/>
                  </a:solidFill>
                  <a:latin typeface="BIZ UDPゴシック" panose="020B0400000000000000" pitchFamily="50" charset="-128"/>
                  <a:ea typeface="BIZ UDPゴシック" panose="020B0400000000000000" pitchFamily="50" charset="-128"/>
                </a:rPr>
                <a:t>全世代対応型ヘルスケア倶楽部</a:t>
              </a:r>
              <a:endParaRPr lang="en-US" altLang="ja-JP" sz="1200" b="1" spc="-150" dirty="0">
                <a:solidFill>
                  <a:schemeClr val="tx1"/>
                </a:solidFill>
                <a:latin typeface="BIZ UDPゴシック" panose="020B0400000000000000" pitchFamily="50" charset="-128"/>
                <a:ea typeface="BIZ UDPゴシック" panose="020B0400000000000000" pitchFamily="50" charset="-128"/>
              </a:endParaRPr>
            </a:p>
            <a:p>
              <a:r>
                <a:rPr lang="ja-JP" altLang="en-US" sz="1200" spc="-150" dirty="0">
                  <a:solidFill>
                    <a:schemeClr val="tx1"/>
                  </a:solidFill>
                  <a:latin typeface="BIZ UDPゴシック" panose="020B0400000000000000" pitchFamily="50" charset="-128"/>
                  <a:ea typeface="BIZ UDPゴシック" panose="020B0400000000000000" pitchFamily="50" charset="-128"/>
                </a:rPr>
                <a:t>全世代を対象とした、</a:t>
              </a:r>
              <a:r>
                <a:rPr lang="en-US" altLang="ja-JP" sz="1200" spc="-150" dirty="0">
                  <a:solidFill>
                    <a:schemeClr val="tx1"/>
                  </a:solidFill>
                  <a:latin typeface="BIZ UDPゴシック" panose="020B0400000000000000" pitchFamily="50" charset="-128"/>
                  <a:ea typeface="BIZ UDPゴシック" panose="020B0400000000000000" pitchFamily="50" charset="-128"/>
                </a:rPr>
                <a:t>Population approach</a:t>
              </a:r>
              <a:r>
                <a:rPr lang="ja-JP" altLang="en-US" sz="1200" spc="-150" dirty="0">
                  <a:solidFill>
                    <a:schemeClr val="tx1"/>
                  </a:solidFill>
                  <a:latin typeface="BIZ UDPゴシック" panose="020B0400000000000000" pitchFamily="50" charset="-128"/>
                  <a:ea typeface="BIZ UDPゴシック" panose="020B0400000000000000" pitchFamily="50" charset="-128"/>
                </a:rPr>
                <a:t>を地域のステークホルダー・産業界との連携・ウェアラブルの活用等により町民の健康データを</a:t>
              </a:r>
              <a:r>
                <a:rPr lang="en-US" altLang="ja-JP" sz="1200" spc="-150" dirty="0">
                  <a:solidFill>
                    <a:schemeClr val="tx1"/>
                  </a:solidFill>
                  <a:latin typeface="BIZ UDPゴシック" panose="020B0400000000000000" pitchFamily="50" charset="-128"/>
                  <a:ea typeface="BIZ UDPゴシック" panose="020B0400000000000000" pitchFamily="50" charset="-128"/>
                </a:rPr>
                <a:t>AI</a:t>
              </a:r>
              <a:r>
                <a:rPr lang="ja-JP" altLang="en-US" sz="1200" spc="-150" dirty="0">
                  <a:solidFill>
                    <a:schemeClr val="tx1"/>
                  </a:solidFill>
                  <a:latin typeface="BIZ UDPゴシック" panose="020B0400000000000000" pitchFamily="50" charset="-128"/>
                  <a:ea typeface="BIZ UDPゴシック" panose="020B0400000000000000" pitchFamily="50" charset="-128"/>
                </a:rPr>
                <a:t>で解析し、疾病発症予測モデルを用いて、個別の健康課題への対応、町民全体の健康指標の底上げを狙うヘルスケア拠点。</a:t>
              </a:r>
              <a:endParaRPr lang="en-US" altLang="ja-JP" sz="1200" spc="-150" dirty="0">
                <a:solidFill>
                  <a:schemeClr val="tx1"/>
                </a:solidFill>
                <a:latin typeface="BIZ UDPゴシック" panose="020B0400000000000000" pitchFamily="50" charset="-128"/>
                <a:ea typeface="BIZ UDPゴシック" panose="020B0400000000000000" pitchFamily="50" charset="-128"/>
              </a:endParaRPr>
            </a:p>
            <a:p>
              <a:endParaRPr lang="en-US" altLang="ja-JP" sz="1200" spc="-150" dirty="0">
                <a:solidFill>
                  <a:schemeClr val="tx1"/>
                </a:solidFill>
                <a:latin typeface="BIZ UDPゴシック" panose="020B0400000000000000" pitchFamily="50" charset="-128"/>
                <a:ea typeface="BIZ UDPゴシック" panose="020B0400000000000000" pitchFamily="50" charset="-128"/>
              </a:endParaRPr>
            </a:p>
            <a:p>
              <a:r>
                <a:rPr lang="ja-JP" altLang="en-US" sz="1100" b="1" spc="-150" dirty="0">
                  <a:solidFill>
                    <a:schemeClr val="tx1"/>
                  </a:solidFill>
                  <a:latin typeface="BIZ UDPゴシック" panose="020B0400000000000000" pitchFamily="50" charset="-128"/>
                  <a:ea typeface="BIZ UDPゴシック" panose="020B0400000000000000" pitchFamily="50" charset="-128"/>
                </a:rPr>
                <a:t>大阪大学</a:t>
              </a:r>
              <a:r>
                <a:rPr lang="en-US" altLang="ja-JP" sz="1100" b="1" spc="-150" dirty="0">
                  <a:solidFill>
                    <a:schemeClr val="tx1"/>
                  </a:solidFill>
                  <a:latin typeface="BIZ UDPゴシック" panose="020B0400000000000000" pitchFamily="50" charset="-128"/>
                  <a:ea typeface="BIZ UDPゴシック" panose="020B0400000000000000" pitchFamily="50" charset="-128"/>
                </a:rPr>
                <a:t>×</a:t>
              </a:r>
              <a:r>
                <a:rPr lang="ja-JP" altLang="en-US" sz="1100" b="1" spc="-150" dirty="0">
                  <a:solidFill>
                    <a:schemeClr val="tx1"/>
                  </a:solidFill>
                  <a:latin typeface="BIZ UDPゴシック" panose="020B0400000000000000" pitchFamily="50" charset="-128"/>
                  <a:ea typeface="BIZ UDPゴシック" panose="020B0400000000000000" pitchFamily="50" charset="-128"/>
                </a:rPr>
                <a:t>元メダリスト／タカラジェンヌ</a:t>
              </a:r>
              <a:r>
                <a:rPr lang="en-US" altLang="ja-JP" sz="1100" b="1" spc="-150" dirty="0">
                  <a:solidFill>
                    <a:schemeClr val="tx1"/>
                  </a:solidFill>
                  <a:latin typeface="BIZ UDPゴシック" panose="020B0400000000000000" pitchFamily="50" charset="-128"/>
                  <a:ea typeface="BIZ UDPゴシック" panose="020B0400000000000000" pitchFamily="50" charset="-128"/>
                </a:rPr>
                <a:t>OG×</a:t>
              </a:r>
              <a:r>
                <a:rPr lang="ja-JP" altLang="en-US" sz="1100" b="1" spc="-150" dirty="0">
                  <a:solidFill>
                    <a:schemeClr val="tx1"/>
                  </a:solidFill>
                  <a:latin typeface="BIZ UDPゴシック" panose="020B0400000000000000" pitchFamily="50" charset="-128"/>
                  <a:ea typeface="BIZ UDPゴシック" panose="020B0400000000000000" pitchFamily="50" charset="-128"/>
                </a:rPr>
                <a:t>栄養ケアチーム豊能</a:t>
              </a:r>
              <a:r>
                <a:rPr lang="en-US" altLang="ja-JP" sz="1100" b="1" spc="-150" dirty="0">
                  <a:solidFill>
                    <a:schemeClr val="tx1"/>
                  </a:solidFill>
                  <a:latin typeface="BIZ UDPゴシック" panose="020B0400000000000000" pitchFamily="50" charset="-128"/>
                  <a:ea typeface="BIZ UDPゴシック" panose="020B0400000000000000" pitchFamily="50" charset="-128"/>
                </a:rPr>
                <a:t>×</a:t>
              </a:r>
              <a:r>
                <a:rPr lang="ja-JP" altLang="en-US" sz="1100" b="1" spc="-150" dirty="0">
                  <a:solidFill>
                    <a:schemeClr val="tx1"/>
                  </a:solidFill>
                  <a:latin typeface="BIZ UDPゴシック" panose="020B0400000000000000" pitchFamily="50" charset="-128"/>
                  <a:ea typeface="BIZ UDPゴシック" panose="020B0400000000000000" pitchFamily="50" charset="-128"/>
                </a:rPr>
                <a:t>こもれ</a:t>
              </a:r>
              <a:r>
                <a:rPr lang="ja-JP" altLang="en-US" sz="1100" b="1" spc="-150" dirty="0" err="1">
                  <a:solidFill>
                    <a:schemeClr val="tx1"/>
                  </a:solidFill>
                  <a:latin typeface="BIZ UDPゴシック" panose="020B0400000000000000" pitchFamily="50" charset="-128"/>
                  <a:ea typeface="BIZ UDPゴシック" panose="020B0400000000000000" pitchFamily="50" charset="-128"/>
                </a:rPr>
                <a:t>び</a:t>
              </a:r>
              <a:r>
                <a:rPr lang="ja-JP" altLang="en-US" sz="1100" b="1" spc="-150" dirty="0">
                  <a:solidFill>
                    <a:schemeClr val="tx1"/>
                  </a:solidFill>
                  <a:latin typeface="BIZ UDPゴシック" panose="020B0400000000000000" pitchFamily="50" charset="-128"/>
                  <a:ea typeface="BIZ UDPゴシック" panose="020B0400000000000000" pitchFamily="50" charset="-128"/>
                </a:rPr>
                <a:t>相談室等のコラボレーションによるヘルスケア</a:t>
              </a:r>
              <a:r>
                <a:rPr lang="en-US" altLang="ja-JP" sz="1100" b="1" spc="-150" dirty="0">
                  <a:solidFill>
                    <a:schemeClr val="tx1"/>
                  </a:solidFill>
                  <a:latin typeface="BIZ UDPゴシック" panose="020B0400000000000000" pitchFamily="50" charset="-128"/>
                  <a:ea typeface="BIZ UDPゴシック" panose="020B0400000000000000" pitchFamily="50" charset="-128"/>
                </a:rPr>
                <a:t>method</a:t>
              </a:r>
              <a:r>
                <a:rPr lang="ja-JP" altLang="en-US" sz="1100" b="1" spc="-150" dirty="0">
                  <a:solidFill>
                    <a:schemeClr val="tx1"/>
                  </a:solidFill>
                  <a:latin typeface="BIZ UDPゴシック" panose="020B0400000000000000" pitchFamily="50" charset="-128"/>
                  <a:ea typeface="BIZ UDPゴシック" panose="020B0400000000000000" pitchFamily="50" charset="-128"/>
                </a:rPr>
                <a:t>を展開。</a:t>
              </a:r>
              <a:endParaRPr lang="en-US" altLang="ja-JP" sz="1100" b="1" spc="-150" dirty="0">
                <a:solidFill>
                  <a:schemeClr val="tx1"/>
                </a:solidFill>
                <a:latin typeface="BIZ UDPゴシック" panose="020B0400000000000000" pitchFamily="50" charset="-128"/>
                <a:ea typeface="BIZ UDPゴシック" panose="020B0400000000000000" pitchFamily="50" charset="-128"/>
              </a:endParaRPr>
            </a:p>
            <a:p>
              <a:r>
                <a:rPr lang="ja-JP" altLang="en-US" sz="1100" b="1" spc="-150" dirty="0">
                  <a:solidFill>
                    <a:schemeClr val="tx1"/>
                  </a:solidFill>
                  <a:latin typeface="BIZ UDPゴシック" panose="020B0400000000000000" pitchFamily="50" charset="-128"/>
                  <a:ea typeface="BIZ UDPゴシック" panose="020B0400000000000000" pitchFamily="50" charset="-128"/>
                </a:rPr>
                <a:t>ヘルスラボはフォローアップクラス修了者・全町民を対象に</a:t>
              </a:r>
              <a:r>
                <a:rPr lang="en-US" altLang="ja-JP" sz="1100" b="1" spc="-150" dirty="0">
                  <a:solidFill>
                    <a:schemeClr val="tx1"/>
                  </a:solidFill>
                  <a:latin typeface="BIZ UDPゴシック" panose="020B0400000000000000" pitchFamily="50" charset="-128"/>
                  <a:ea typeface="BIZ UDPゴシック" panose="020B0400000000000000" pitchFamily="50" charset="-128"/>
                </a:rPr>
                <a:t>【</a:t>
              </a:r>
              <a:r>
                <a:rPr lang="ja-JP" altLang="en-US" sz="1100" b="1" spc="-150" dirty="0">
                  <a:solidFill>
                    <a:schemeClr val="tx1"/>
                  </a:solidFill>
                  <a:latin typeface="BIZ UDPゴシック" panose="020B0400000000000000" pitchFamily="50" charset="-128"/>
                  <a:ea typeface="BIZ UDPゴシック" panose="020B0400000000000000" pitchFamily="50" charset="-128"/>
                </a:rPr>
                <a:t>食・動・遊・楽・学</a:t>
              </a:r>
              <a:r>
                <a:rPr lang="en-US" altLang="ja-JP" sz="1100" b="1" spc="-150" dirty="0">
                  <a:solidFill>
                    <a:schemeClr val="tx1"/>
                  </a:solidFill>
                  <a:latin typeface="BIZ UDPゴシック" panose="020B0400000000000000" pitchFamily="50" charset="-128"/>
                  <a:ea typeface="BIZ UDPゴシック" panose="020B0400000000000000" pitchFamily="50" charset="-128"/>
                </a:rPr>
                <a:t>】</a:t>
              </a:r>
              <a:r>
                <a:rPr lang="ja-JP" altLang="en-US" sz="1100" b="1" spc="-150" dirty="0">
                  <a:solidFill>
                    <a:schemeClr val="tx1"/>
                  </a:solidFill>
                  <a:latin typeface="BIZ UDPゴシック" panose="020B0400000000000000" pitchFamily="50" charset="-128"/>
                  <a:ea typeface="BIZ UDPゴシック" panose="020B0400000000000000" pitchFamily="50" charset="-128"/>
                </a:rPr>
                <a:t>をテーマにした地域拠点のヘルスラボで、認知症・フレイル予防・生活習慣病予防などカラダのトータルケアを継続！</a:t>
              </a:r>
              <a:endParaRPr lang="en-US" altLang="ja-JP" sz="1100" b="1" spc="-150" dirty="0">
                <a:solidFill>
                  <a:schemeClr val="tx1"/>
                </a:solidFill>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6069715" y="1096111"/>
              <a:ext cx="5937555" cy="1585487"/>
            </a:xfrm>
            <a:prstGeom prst="roundRect">
              <a:avLst>
                <a:gd name="adj" fmla="val 6234"/>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6203852" y="1174981"/>
              <a:ext cx="5894364" cy="189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spc="-150" dirty="0">
                  <a:solidFill>
                    <a:srgbClr val="C00000"/>
                  </a:solidFill>
                  <a:latin typeface="BIZ UDPゴシック" panose="020B0400000000000000" pitchFamily="50" charset="-128"/>
                  <a:ea typeface="BIZ UDPゴシック" panose="020B0400000000000000" pitchFamily="50" charset="-128"/>
                </a:rPr>
                <a:t>カラダ・デザイン フォローアップクラス</a:t>
              </a:r>
            </a:p>
            <a:p>
              <a:r>
                <a:rPr lang="ja-JP" altLang="en-US" sz="1200" spc="-150" dirty="0">
                  <a:solidFill>
                    <a:srgbClr val="C00000"/>
                  </a:solidFill>
                  <a:latin typeface="BIZ UDPゴシック" panose="020B0400000000000000" pitchFamily="50" charset="-128"/>
                  <a:ea typeface="BIZ UDPゴシック" panose="020B0400000000000000" pitchFamily="50" charset="-128"/>
                </a:rPr>
                <a:t>糖尿病重症化予防のフォローアップをメインとして、楽しく「学び」「遊び」「動く」「食べる」をテーマにした、ハイリスクアプローチ。</a:t>
              </a:r>
              <a:endParaRPr lang="en-US" altLang="ja-JP" sz="1200" spc="-150" dirty="0">
                <a:solidFill>
                  <a:srgbClr val="C00000"/>
                </a:solidFill>
                <a:latin typeface="BIZ UDPゴシック" panose="020B0400000000000000" pitchFamily="50" charset="-128"/>
                <a:ea typeface="BIZ UDPゴシック" panose="020B0400000000000000" pitchFamily="50" charset="-128"/>
              </a:endParaRPr>
            </a:p>
            <a:p>
              <a:r>
                <a:rPr lang="ja-JP" altLang="en-US" sz="1200" spc="-150" dirty="0">
                  <a:solidFill>
                    <a:srgbClr val="C00000"/>
                  </a:solidFill>
                  <a:latin typeface="BIZ UDPゴシック" panose="020B0400000000000000" pitchFamily="50" charset="-128"/>
                  <a:ea typeface="BIZ UDPゴシック" panose="020B0400000000000000" pitchFamily="50" charset="-128"/>
                </a:rPr>
                <a:t>卒業後はヘルスラボへつなぎコンテンツを継続。</a:t>
              </a:r>
              <a:endParaRPr lang="en-US" altLang="ja-JP" sz="1200" spc="-150" dirty="0">
                <a:solidFill>
                  <a:srgbClr val="C00000"/>
                </a:solidFill>
                <a:latin typeface="BIZ UDPゴシック" panose="020B0400000000000000" pitchFamily="50" charset="-128"/>
                <a:ea typeface="BIZ UDPゴシック" panose="020B0400000000000000" pitchFamily="50" charset="-128"/>
              </a:endParaRPr>
            </a:p>
            <a:p>
              <a:endParaRPr lang="en-US" altLang="ja-JP" sz="1200" spc="-150" dirty="0">
                <a:solidFill>
                  <a:srgbClr val="C00000"/>
                </a:solidFill>
                <a:latin typeface="BIZ UDPゴシック" panose="020B0400000000000000" pitchFamily="50" charset="-128"/>
                <a:ea typeface="BIZ UDPゴシック" panose="020B0400000000000000" pitchFamily="50" charset="-128"/>
              </a:endParaRPr>
            </a:p>
          </p:txBody>
        </p:sp>
      </p:grpSp>
      <p:sp>
        <p:nvSpPr>
          <p:cNvPr id="42" name="コンテンツ プレースホルダー 2"/>
          <p:cNvSpPr>
            <a:spLocks noGrp="1"/>
          </p:cNvSpPr>
          <p:nvPr>
            <p:ph idx="1"/>
          </p:nvPr>
        </p:nvSpPr>
        <p:spPr>
          <a:xfrm>
            <a:off x="2051565" y="4846188"/>
            <a:ext cx="8127767" cy="887069"/>
          </a:xfrm>
        </p:spPr>
        <p:txBody>
          <a:bodyPr>
            <a:normAutofit fontScale="85000" lnSpcReduction="20000"/>
          </a:bodyPr>
          <a:lstStyle/>
          <a:p>
            <a:pPr marL="0" indent="0">
              <a:buNone/>
            </a:pPr>
            <a:r>
              <a:rPr lang="ja-JP" altLang="en-US" sz="1100" dirty="0">
                <a:solidFill>
                  <a:srgbClr val="0070C0"/>
                </a:solidFill>
                <a:latin typeface="BIZ UDPゴシック" panose="020B0400000000000000" pitchFamily="50" charset="-128"/>
                <a:ea typeface="BIZ UDPゴシック" panose="020B0400000000000000" pitchFamily="50" charset="-128"/>
              </a:rPr>
              <a:t>カラダ・デザインフォローアップクラス</a:t>
            </a:r>
            <a:r>
              <a:rPr lang="en-US" altLang="ja-JP" sz="1100" dirty="0">
                <a:solidFill>
                  <a:srgbClr val="0070C0"/>
                </a:solidFill>
                <a:latin typeface="BIZ UDPゴシック" panose="020B0400000000000000" pitchFamily="50" charset="-128"/>
                <a:ea typeface="BIZ UDPゴシック" panose="020B0400000000000000" pitchFamily="50" charset="-128"/>
              </a:rPr>
              <a:t>《concept》</a:t>
            </a:r>
          </a:p>
          <a:p>
            <a:pPr marL="0" indent="0">
              <a:buNone/>
            </a:pPr>
            <a:r>
              <a:rPr lang="en-US" altLang="ja-JP" sz="1100" dirty="0">
                <a:solidFill>
                  <a:srgbClr val="0070C0"/>
                </a:solidFill>
                <a:latin typeface="BIZ UDPゴシック" panose="020B0400000000000000" pitchFamily="50" charset="-128"/>
                <a:ea typeface="BIZ UDPゴシック" panose="020B0400000000000000" pitchFamily="50" charset="-128"/>
              </a:rPr>
              <a:t>AI</a:t>
            </a:r>
            <a:r>
              <a:rPr lang="ja-JP" altLang="en-US" sz="1100" dirty="0">
                <a:solidFill>
                  <a:srgbClr val="0070C0"/>
                </a:solidFill>
                <a:latin typeface="BIZ UDPゴシック" panose="020B0400000000000000" pitchFamily="50" charset="-128"/>
                <a:ea typeface="BIZ UDPゴシック" panose="020B0400000000000000" pitchFamily="50" charset="-128"/>
              </a:rPr>
              <a:t>による将来の腎機能予測システムを用いた、課題解決型の</a:t>
            </a:r>
            <a:r>
              <a:rPr lang="en-US" altLang="ja-JP" sz="1100" dirty="0">
                <a:solidFill>
                  <a:srgbClr val="0070C0"/>
                </a:solidFill>
                <a:latin typeface="BIZ UDPゴシック" panose="020B0400000000000000" pitchFamily="50" charset="-128"/>
                <a:ea typeface="BIZ UDPゴシック" panose="020B0400000000000000" pitchFamily="50" charset="-128"/>
              </a:rPr>
              <a:t>Sustainable</a:t>
            </a:r>
            <a:r>
              <a:rPr lang="ja-JP" altLang="en-US" sz="1100" dirty="0">
                <a:solidFill>
                  <a:srgbClr val="0070C0"/>
                </a:solidFill>
                <a:latin typeface="BIZ UDPゴシック" panose="020B0400000000000000" pitchFamily="50" charset="-128"/>
                <a:ea typeface="BIZ UDPゴシック" panose="020B0400000000000000" pitchFamily="50" charset="-128"/>
              </a:rPr>
              <a:t>なプログラムの構築</a:t>
            </a:r>
            <a:endParaRPr lang="en-US" altLang="ja-JP" sz="1100"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ja-JP" altLang="en-US" sz="1100" dirty="0">
                <a:solidFill>
                  <a:srgbClr val="0070C0"/>
                </a:solidFill>
                <a:latin typeface="BIZ UDPゴシック" panose="020B0400000000000000" pitchFamily="50" charset="-128"/>
                <a:ea typeface="BIZ UDPゴシック" panose="020B0400000000000000" pitchFamily="50" charset="-128"/>
              </a:rPr>
              <a:t>→カラダ・デザイン　フォローアップクラス終了後は、ヘルスラボでフォローアップを継続</a:t>
            </a:r>
            <a:endParaRPr lang="en-US" altLang="ja-JP" sz="1100" dirty="0">
              <a:solidFill>
                <a:srgbClr val="0070C0"/>
              </a:solidFill>
              <a:latin typeface="BIZ UDPゴシック" panose="020B0400000000000000" pitchFamily="50" charset="-128"/>
              <a:ea typeface="BIZ UDPゴシック" panose="020B0400000000000000" pitchFamily="50" charset="-128"/>
            </a:endParaRPr>
          </a:p>
          <a:p>
            <a:pPr marL="0" indent="0">
              <a:buNone/>
            </a:pPr>
            <a:r>
              <a:rPr lang="en-US" altLang="ja-JP" sz="1100" dirty="0">
                <a:solidFill>
                  <a:srgbClr val="0070C0"/>
                </a:solidFill>
                <a:latin typeface="BIZ UDPゴシック" panose="020B0400000000000000" pitchFamily="50" charset="-128"/>
                <a:ea typeface="BIZ UDPゴシック" panose="020B0400000000000000" pitchFamily="50" charset="-128"/>
              </a:rPr>
              <a:t>《Problem》</a:t>
            </a:r>
            <a:r>
              <a:rPr lang="ja-JP" altLang="en-US" sz="1100" dirty="0">
                <a:solidFill>
                  <a:srgbClr val="0070C0"/>
                </a:solidFill>
                <a:latin typeface="BIZ UDPゴシック" panose="020B0400000000000000" pitchFamily="50" charset="-128"/>
                <a:ea typeface="BIZ UDPゴシック" panose="020B0400000000000000" pitchFamily="50" charset="-128"/>
              </a:rPr>
              <a:t>　　①患者の高齢化　　　　　②医療費の適正化　　③人工透析導入原因疾患の</a:t>
            </a:r>
            <a:r>
              <a:rPr lang="en-US" altLang="ja-JP" sz="1100" dirty="0">
                <a:solidFill>
                  <a:srgbClr val="0070C0"/>
                </a:solidFill>
                <a:latin typeface="BIZ UDPゴシック" panose="020B0400000000000000" pitchFamily="50" charset="-128"/>
                <a:ea typeface="BIZ UDPゴシック" panose="020B0400000000000000" pitchFamily="50" charset="-128"/>
              </a:rPr>
              <a:t>4</a:t>
            </a:r>
            <a:r>
              <a:rPr lang="ja-JP" altLang="en-US" sz="1100" dirty="0">
                <a:solidFill>
                  <a:srgbClr val="0070C0"/>
                </a:solidFill>
                <a:latin typeface="BIZ UDPゴシック" panose="020B0400000000000000" pitchFamily="50" charset="-128"/>
                <a:ea typeface="BIZ UDPゴシック" panose="020B0400000000000000" pitchFamily="50" charset="-128"/>
              </a:rPr>
              <a:t>割が糖尿病</a:t>
            </a:r>
            <a:endParaRPr lang="en-US" altLang="ja-JP" sz="1100" dirty="0">
              <a:solidFill>
                <a:srgbClr val="0070C0"/>
              </a:solidFill>
              <a:latin typeface="BIZ UDPゴシック" panose="020B0400000000000000" pitchFamily="50" charset="-128"/>
              <a:ea typeface="BIZ UDPゴシック" panose="020B0400000000000000" pitchFamily="50" charset="-128"/>
            </a:endParaRPr>
          </a:p>
          <a:p>
            <a:endParaRPr lang="ja-JP" altLang="en-US" sz="1100" dirty="0">
              <a:solidFill>
                <a:srgbClr val="0070C0"/>
              </a:solidFill>
              <a:latin typeface="BIZ UDPゴシック" panose="020B0400000000000000" pitchFamily="50" charset="-128"/>
              <a:ea typeface="BIZ UDPゴシック" panose="020B0400000000000000" pitchFamily="50" charset="-128"/>
            </a:endParaRPr>
          </a:p>
        </p:txBody>
      </p:sp>
      <p:sp>
        <p:nvSpPr>
          <p:cNvPr id="43" name="コンテンツ プレースホルダー 2"/>
          <p:cNvSpPr txBox="1">
            <a:spLocks/>
          </p:cNvSpPr>
          <p:nvPr/>
        </p:nvSpPr>
        <p:spPr>
          <a:xfrm>
            <a:off x="1972076" y="5666008"/>
            <a:ext cx="8467906" cy="1075361"/>
          </a:xfrm>
          <a:prstGeom prst="rect">
            <a:avLst/>
          </a:prstGeom>
          <a:no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en-US" sz="1100" kern="0" dirty="0">
                <a:solidFill>
                  <a:srgbClr val="FF0066"/>
                </a:solidFill>
                <a:latin typeface="BIZ UDPゴシック" panose="020B0400000000000000" pitchFamily="50" charset="-128"/>
                <a:ea typeface="BIZ UDPゴシック" panose="020B0400000000000000" pitchFamily="50" charset="-128"/>
              </a:rPr>
              <a:t>ヘルスケア倶楽部　豊能</a:t>
            </a:r>
            <a:r>
              <a:rPr lang="en-US" altLang="ja-JP" sz="1100" kern="0" dirty="0">
                <a:solidFill>
                  <a:srgbClr val="FF0066"/>
                </a:solidFill>
                <a:latin typeface="BIZ UDPゴシック" panose="020B0400000000000000" pitchFamily="50" charset="-128"/>
                <a:ea typeface="BIZ UDPゴシック" panose="020B0400000000000000" pitchFamily="50" charset="-128"/>
              </a:rPr>
              <a:t>《concept》</a:t>
            </a:r>
          </a:p>
          <a:p>
            <a:pPr marL="0" indent="0">
              <a:buNone/>
            </a:pPr>
            <a:r>
              <a:rPr lang="en-US" altLang="ja-JP" sz="1100" kern="0" dirty="0">
                <a:solidFill>
                  <a:srgbClr val="FF0066"/>
                </a:solidFill>
                <a:latin typeface="BIZ UDPゴシック" panose="020B0400000000000000" pitchFamily="50" charset="-128"/>
                <a:ea typeface="BIZ UDPゴシック" panose="020B0400000000000000" pitchFamily="50" charset="-128"/>
              </a:rPr>
              <a:t>AI</a:t>
            </a:r>
            <a:r>
              <a:rPr lang="ja-JP" altLang="en-US" sz="1100" kern="0" dirty="0">
                <a:solidFill>
                  <a:srgbClr val="FF0066"/>
                </a:solidFill>
                <a:latin typeface="BIZ UDPゴシック" panose="020B0400000000000000" pitchFamily="50" charset="-128"/>
                <a:ea typeface="BIZ UDPゴシック" panose="020B0400000000000000" pitchFamily="50" charset="-128"/>
              </a:rPr>
              <a:t>による将来の生活習慣病発症予測システムを用いた、課題解決型の</a:t>
            </a:r>
            <a:r>
              <a:rPr lang="en-US" altLang="ja-JP" sz="1100" kern="0" dirty="0">
                <a:solidFill>
                  <a:srgbClr val="FF0066"/>
                </a:solidFill>
                <a:latin typeface="BIZ UDPゴシック" panose="020B0400000000000000" pitchFamily="50" charset="-128"/>
                <a:ea typeface="BIZ UDPゴシック" panose="020B0400000000000000" pitchFamily="50" charset="-128"/>
              </a:rPr>
              <a:t>Sustainable</a:t>
            </a:r>
            <a:r>
              <a:rPr lang="ja-JP" altLang="en-US" sz="1100" kern="0" dirty="0">
                <a:solidFill>
                  <a:srgbClr val="FF0066"/>
                </a:solidFill>
                <a:latin typeface="BIZ UDPゴシック" panose="020B0400000000000000" pitchFamily="50" charset="-128"/>
                <a:ea typeface="BIZ UDPゴシック" panose="020B0400000000000000" pitchFamily="50" charset="-128"/>
              </a:rPr>
              <a:t>なプログラムの構築</a:t>
            </a:r>
            <a:endParaRPr lang="en-US" altLang="ja-JP" sz="1100" kern="0" dirty="0">
              <a:solidFill>
                <a:srgbClr val="FF0066"/>
              </a:solidFill>
              <a:latin typeface="BIZ UDPゴシック" panose="020B0400000000000000" pitchFamily="50" charset="-128"/>
              <a:ea typeface="BIZ UDPゴシック" panose="020B0400000000000000" pitchFamily="50" charset="-128"/>
            </a:endParaRPr>
          </a:p>
          <a:p>
            <a:pPr marL="0" indent="0">
              <a:buNone/>
            </a:pPr>
            <a:r>
              <a:rPr lang="ja-JP" altLang="en-US" sz="1100" kern="0" dirty="0">
                <a:solidFill>
                  <a:srgbClr val="FF0066"/>
                </a:solidFill>
                <a:latin typeface="BIZ UDPゴシック" panose="020B0400000000000000" pitchFamily="50" charset="-128"/>
                <a:ea typeface="BIZ UDPゴシック" panose="020B0400000000000000" pitchFamily="50" charset="-128"/>
              </a:rPr>
              <a:t>→豊能町のあらゆる世代が参加可能な通いの場として、地域を拠点としたヘルスケア倶楽部を構築し、豊能町民のヘルスリテラシー・健康指標の底上げをめざす</a:t>
            </a:r>
            <a:endParaRPr lang="en-US" altLang="ja-JP" sz="1100" kern="0" dirty="0">
              <a:solidFill>
                <a:srgbClr val="FF0066"/>
              </a:solidFill>
              <a:latin typeface="BIZ UDPゴシック" panose="020B0400000000000000" pitchFamily="50" charset="-128"/>
              <a:ea typeface="BIZ UDPゴシック" panose="020B0400000000000000" pitchFamily="50" charset="-128"/>
            </a:endParaRPr>
          </a:p>
          <a:p>
            <a:pPr marL="0" indent="0">
              <a:buNone/>
            </a:pPr>
            <a:r>
              <a:rPr lang="en-US" altLang="ja-JP" sz="1100" kern="0" dirty="0">
                <a:solidFill>
                  <a:srgbClr val="FF0066"/>
                </a:solidFill>
                <a:latin typeface="BIZ UDPゴシック" panose="020B0400000000000000" pitchFamily="50" charset="-128"/>
                <a:ea typeface="BIZ UDPゴシック" panose="020B0400000000000000" pitchFamily="50" charset="-128"/>
              </a:rPr>
              <a:t>《Problem》</a:t>
            </a:r>
            <a:r>
              <a:rPr lang="ja-JP" altLang="en-US" sz="1100" kern="0" dirty="0">
                <a:solidFill>
                  <a:srgbClr val="FF0066"/>
                </a:solidFill>
                <a:latin typeface="BIZ UDPゴシック" panose="020B0400000000000000" pitchFamily="50" charset="-128"/>
                <a:ea typeface="BIZ UDPゴシック" panose="020B0400000000000000" pitchFamily="50" charset="-128"/>
              </a:rPr>
              <a:t>　①生活習慣病罹患率　　　　　②生活習慣病重症化予防　　③フレイル・認知症予防</a:t>
            </a:r>
            <a:endParaRPr lang="en-US" altLang="ja-JP" sz="1100" kern="0" dirty="0">
              <a:solidFill>
                <a:srgbClr val="FF0066"/>
              </a:solidFill>
              <a:latin typeface="BIZ UDPゴシック" panose="020B0400000000000000" pitchFamily="50" charset="-128"/>
              <a:ea typeface="BIZ UDPゴシック" panose="020B0400000000000000" pitchFamily="50" charset="-128"/>
            </a:endParaRPr>
          </a:p>
        </p:txBody>
      </p:sp>
      <p:sp>
        <p:nvSpPr>
          <p:cNvPr id="20" name="タイトル 2">
            <a:extLst>
              <a:ext uri="{FF2B5EF4-FFF2-40B4-BE49-F238E27FC236}">
                <a16:creationId xmlns:a16="http://schemas.microsoft.com/office/drawing/2014/main" id="{52A7AE7D-0430-4BA8-9480-102A4F7C0E2D}"/>
              </a:ext>
            </a:extLst>
          </p:cNvPr>
          <p:cNvSpPr txBox="1">
            <a:spLocks/>
          </p:cNvSpPr>
          <p:nvPr/>
        </p:nvSpPr>
        <p:spPr>
          <a:xfrm>
            <a:off x="1574799" y="64102"/>
            <a:ext cx="10135667" cy="425394"/>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chemeClr val="bg1"/>
                </a:solidFill>
                <a:latin typeface="游ゴシック" panose="020B0400000000000000" pitchFamily="50" charset="-128"/>
                <a:ea typeface="游ゴシック" panose="020B0400000000000000" pitchFamily="50" charset="-128"/>
              </a:rPr>
              <a:t>サービス分科会の進め方</a:t>
            </a:r>
          </a:p>
        </p:txBody>
      </p:sp>
    </p:spTree>
    <p:extLst>
      <p:ext uri="{BB962C8B-B14F-4D97-AF65-F5344CB8AC3E}">
        <p14:creationId xmlns:p14="http://schemas.microsoft.com/office/powerpoint/2010/main" val="159084024"/>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942825"/>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デザインの設定">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BIZ UDゴシック"/>
        <a:ea typeface="BIZ UDゴシック"/>
        <a:cs typeface=""/>
      </a:majorFont>
      <a:minorFont>
        <a:latin typeface="BIZ UDゴシック"/>
        <a:ea typeface="BIZ UD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9011</Words>
  <Application>Microsoft Office PowerPoint</Application>
  <PresentationFormat>ワイド画面</PresentationFormat>
  <Paragraphs>770</Paragraphs>
  <Slides>33</Slides>
  <Notes>0</Notes>
  <HiddenSlides>0</HiddenSlides>
  <MMClips>0</MMClips>
  <ScaleCrop>false</ScaleCrop>
  <HeadingPairs>
    <vt:vector size="8" baseType="variant">
      <vt:variant>
        <vt:lpstr>使用されているフォント</vt:lpstr>
      </vt:variant>
      <vt:variant>
        <vt:i4>14</vt:i4>
      </vt:variant>
      <vt:variant>
        <vt:lpstr>テーマ</vt:lpstr>
      </vt:variant>
      <vt:variant>
        <vt:i4>4</vt:i4>
      </vt:variant>
      <vt:variant>
        <vt:lpstr>埋め込まれた OLE サーバー</vt:lpstr>
      </vt:variant>
      <vt:variant>
        <vt:i4>1</vt:i4>
      </vt:variant>
      <vt:variant>
        <vt:lpstr>スライド タイトル</vt:lpstr>
      </vt:variant>
      <vt:variant>
        <vt:i4>33</vt:i4>
      </vt:variant>
    </vt:vector>
  </HeadingPairs>
  <TitlesOfParts>
    <vt:vector size="52" baseType="lpstr">
      <vt:lpstr>Aino</vt:lpstr>
      <vt:lpstr>BIZ UDPゴシック</vt:lpstr>
      <vt:lpstr>BIZ UDゴシック</vt:lpstr>
      <vt:lpstr>Gill Sans</vt:lpstr>
      <vt:lpstr>Meiryo UI</vt:lpstr>
      <vt:lpstr>ＭＳ ゴシック</vt:lpstr>
      <vt:lpstr>ヒラギノ角ゴ ProN W3</vt:lpstr>
      <vt:lpstr>游ゴシック</vt:lpstr>
      <vt:lpstr>游ゴシック Light</vt:lpstr>
      <vt:lpstr>Arial</vt:lpstr>
      <vt:lpstr>Bahnschrift Condensed</vt:lpstr>
      <vt:lpstr>Lato</vt:lpstr>
      <vt:lpstr>Tahoma</vt:lpstr>
      <vt:lpstr>Wingdings</vt:lpstr>
      <vt:lpstr>デザインの設定</vt:lpstr>
      <vt:lpstr>1_デザインの設定</vt:lpstr>
      <vt:lpstr>2_デザインの設定</vt:lpstr>
      <vt:lpstr>3_デザインの設定</vt:lpstr>
      <vt:lpstr>Bitmap 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2020-10-01T23:40:24Z</dcterms:created>
  <dcterms:modified xsi:type="dcterms:W3CDTF">2021-09-21T03:14:42Z</dcterms:modified>
</cp:coreProperties>
</file>