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48"/>
  </p:notesMasterIdLst>
  <p:handoutMasterIdLst>
    <p:handoutMasterId r:id="rId49"/>
  </p:handoutMasterIdLst>
  <p:sldIdLst>
    <p:sldId id="465" r:id="rId5"/>
    <p:sldId id="536" r:id="rId6"/>
    <p:sldId id="572" r:id="rId7"/>
    <p:sldId id="578" r:id="rId8"/>
    <p:sldId id="559" r:id="rId9"/>
    <p:sldId id="588" r:id="rId10"/>
    <p:sldId id="579" r:id="rId11"/>
    <p:sldId id="590" r:id="rId12"/>
    <p:sldId id="591" r:id="rId13"/>
    <p:sldId id="580" r:id="rId14"/>
    <p:sldId id="581" r:id="rId15"/>
    <p:sldId id="582" r:id="rId16"/>
    <p:sldId id="583" r:id="rId17"/>
    <p:sldId id="592" r:id="rId18"/>
    <p:sldId id="584" r:id="rId19"/>
    <p:sldId id="585" r:id="rId20"/>
    <p:sldId id="586" r:id="rId21"/>
    <p:sldId id="587" r:id="rId22"/>
    <p:sldId id="432" r:id="rId23"/>
    <p:sldId id="569" r:id="rId24"/>
    <p:sldId id="571" r:id="rId25"/>
    <p:sldId id="597" r:id="rId26"/>
    <p:sldId id="310" r:id="rId27"/>
    <p:sldId id="296" r:id="rId28"/>
    <p:sldId id="576" r:id="rId29"/>
    <p:sldId id="471" r:id="rId30"/>
    <p:sldId id="577" r:id="rId31"/>
    <p:sldId id="560" r:id="rId32"/>
    <p:sldId id="545" r:id="rId33"/>
    <p:sldId id="561" r:id="rId34"/>
    <p:sldId id="573" r:id="rId35"/>
    <p:sldId id="575" r:id="rId36"/>
    <p:sldId id="574" r:id="rId37"/>
    <p:sldId id="562" r:id="rId38"/>
    <p:sldId id="563" r:id="rId39"/>
    <p:sldId id="564" r:id="rId40"/>
    <p:sldId id="565" r:id="rId41"/>
    <p:sldId id="308" r:id="rId42"/>
    <p:sldId id="531" r:id="rId43"/>
    <p:sldId id="595" r:id="rId44"/>
    <p:sldId id="507" r:id="rId45"/>
    <p:sldId id="558" r:id="rId46"/>
    <p:sldId id="566" r:id="rId47"/>
  </p:sldIdLst>
  <p:sldSz cx="9144000" cy="6858000" type="screen4x3"/>
  <p:notesSz cx="6797675" cy="99266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521415D9-36F7-43E2-AB2F-B90AF26B5E84}">
      <p14:sectionLst xmlns:p14="http://schemas.microsoft.com/office/powerpoint/2010/main">
        <p14:section name="基本情報" id="{F2E1E6D8-28CF-44E5-8F75-7560ADFC7A1D}">
          <p14:sldIdLst>
            <p14:sldId id="465"/>
            <p14:sldId id="536"/>
            <p14:sldId id="572"/>
          </p14:sldIdLst>
        </p14:section>
        <p14:section name="１．事業性に係る実施計画" id="{D355E5D7-3073-426D-8E21-A4B5CC281CA6}">
          <p14:sldIdLst/>
        </p14:section>
        <p14:section name="政策目的" id="{40C20809-8D18-4731-9DCE-B61D4ACE822D}">
          <p14:sldIdLst>
            <p14:sldId id="578"/>
            <p14:sldId id="559"/>
            <p14:sldId id="588"/>
            <p14:sldId id="579"/>
            <p14:sldId id="590"/>
            <p14:sldId id="591"/>
            <p14:sldId id="580"/>
            <p14:sldId id="581"/>
            <p14:sldId id="582"/>
            <p14:sldId id="583"/>
            <p14:sldId id="592"/>
            <p14:sldId id="584"/>
            <p14:sldId id="585"/>
            <p14:sldId id="586"/>
            <p14:sldId id="587"/>
          </p14:sldIdLst>
        </p14:section>
        <p14:section name="実装計画・運営計画" id="{C0BFEDEB-28A6-4B33-8944-04CF15A58A43}">
          <p14:sldIdLst>
            <p14:sldId id="432"/>
            <p14:sldId id="569"/>
            <p14:sldId id="571"/>
            <p14:sldId id="597"/>
            <p14:sldId id="310"/>
            <p14:sldId id="296"/>
            <p14:sldId id="576"/>
            <p14:sldId id="471"/>
          </p14:sldIdLst>
        </p14:section>
        <p14:section name="推進体制・PDCA" id="{43E89CF3-EB6E-4927-971B-C57BFD218730}">
          <p14:sldIdLst>
            <p14:sldId id="577"/>
            <p14:sldId id="560"/>
          </p14:sldIdLst>
        </p14:section>
        <p14:section name="２．モデル性に係る実施計画" id="{938A7051-5781-401D-A60A-1BB026CF35C5}">
          <p14:sldIdLst/>
        </p14:section>
        <p14:section name="デジタル原則（構造改革のための基本原則）及び共助条件の遵守に向けた考え方" id="{49238F88-A5E2-4971-8BC6-A45B5DF0E265}">
          <p14:sldIdLst>
            <p14:sldId id="545"/>
            <p14:sldId id="561"/>
          </p14:sldIdLst>
        </p14:section>
        <p14:section name="データ連携基盤の構築及び相互運用性の確保に向けた考え方" id="{CB2F3C39-2A9A-405D-85AA-DFB26762CE91}">
          <p14:sldIdLst>
            <p14:sldId id="573"/>
            <p14:sldId id="575"/>
            <p14:sldId id="574"/>
            <p14:sldId id="562"/>
            <p14:sldId id="563"/>
            <p14:sldId id="564"/>
          </p14:sldIdLst>
        </p14:section>
        <p14:section name="サービス設計等の適切性" id="{75AF4862-3CD6-4732-A983-D596B2798297}">
          <p14:sldIdLst>
            <p14:sldId id="565"/>
            <p14:sldId id="308"/>
          </p14:sldIdLst>
        </p14:section>
        <p14:section name="データ連携による付加価値の創出" id="{7E529B3B-2ED1-4C5A-B2F9-3B0BEA3CE88F}">
          <p14:sldIdLst>
            <p14:sldId id="531"/>
            <p14:sldId id="595"/>
          </p14:sldIdLst>
        </p14:section>
        <p14:section name="中核的経営人材・セキュリティ" id="{601423D8-4216-4CC1-86EC-BBF99B8CC666}">
          <p14:sldIdLst>
            <p14:sldId id="507"/>
            <p14:sldId id="558"/>
          </p14:sldIdLst>
        </p14:section>
        <p14:section name="Well-being指標への協力" id="{065A4D28-97FC-40C9-941F-CC05048E24F1}">
          <p14:sldIdLst>
            <p14:sldId id="56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E23"/>
    <a:srgbClr val="DF7F7F"/>
    <a:srgbClr val="C00000"/>
    <a:srgbClr val="BBE0E3"/>
    <a:srgbClr val="7ABE47"/>
    <a:srgbClr val="E83378"/>
    <a:srgbClr val="1CA1A6"/>
    <a:srgbClr val="ECF5EA"/>
    <a:srgbClr val="BCDEB7"/>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247500-5E04-4648-8986-9B3DA376ECC4}" v="20" dt="2022-05-05T02:52:00.46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rgbClr val="00000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95758" autoAdjust="0"/>
  </p:normalViewPr>
  <p:slideViewPr>
    <p:cSldViewPr>
      <p:cViewPr varScale="1">
        <p:scale>
          <a:sx n="121" d="100"/>
          <a:sy n="121" d="100"/>
        </p:scale>
        <p:origin x="159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 name="Rectangle 2"/>
          <p:cNvSpPr>
            <a:spLocks noGrp="1" noChangeArrowheads="1"/>
          </p:cNvSpPr>
          <p:nvPr>
            <p:ph type="hdr" sz="quarter"/>
          </p:nvPr>
        </p:nvSpPr>
        <p:spPr>
          <a:xfrm>
            <a:off x="1" y="1"/>
            <a:ext cx="2922350" cy="459787"/>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lvl1pPr defTabSz="921081" eaLnBrk="1" hangingPunct="1">
              <a:defRPr sz="1200">
                <a:latin typeface="Arial" charset="0"/>
                <a:ea typeface="ＭＳ Ｐゴシック" pitchFamily="50" charset="-128"/>
              </a:defRPr>
            </a:lvl1pPr>
          </a:lstStyle>
          <a:p>
            <a:pPr>
              <a:defRPr/>
            </a:pPr>
            <a:endParaRPr lang="en-US" altLang="ja-JP"/>
          </a:p>
        </p:txBody>
      </p:sp>
      <p:sp>
        <p:nvSpPr>
          <p:cNvPr id="1219" name="Rectangle 3"/>
          <p:cNvSpPr>
            <a:spLocks noGrp="1" noChangeArrowheads="1"/>
          </p:cNvSpPr>
          <p:nvPr>
            <p:ph type="dt" sz="quarter" idx="1"/>
          </p:nvPr>
        </p:nvSpPr>
        <p:spPr>
          <a:xfrm>
            <a:off x="3845198" y="1"/>
            <a:ext cx="2922349" cy="459787"/>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lvl1pPr algn="r" defTabSz="921081" eaLnBrk="1" hangingPunct="1">
              <a:defRPr sz="1200">
                <a:latin typeface="Arial" charset="0"/>
                <a:ea typeface="ＭＳ Ｐゴシック" pitchFamily="50" charset="-128"/>
              </a:defRPr>
            </a:lvl1pPr>
          </a:lstStyle>
          <a:p>
            <a:pPr>
              <a:defRPr/>
            </a:pPr>
            <a:endParaRPr lang="en-US" altLang="ja-JP"/>
          </a:p>
        </p:txBody>
      </p:sp>
      <p:sp>
        <p:nvSpPr>
          <p:cNvPr id="1220" name="Rectangle 4"/>
          <p:cNvSpPr>
            <a:spLocks noGrp="1" noChangeArrowheads="1"/>
          </p:cNvSpPr>
          <p:nvPr>
            <p:ph type="ftr" sz="quarter" idx="2"/>
          </p:nvPr>
        </p:nvSpPr>
        <p:spPr>
          <a:xfrm>
            <a:off x="1" y="9430386"/>
            <a:ext cx="2922350" cy="459787"/>
          </a:xfrm>
          <a:prstGeom prst="rect">
            <a:avLst/>
          </a:prstGeom>
          <a:noFill/>
          <a:ln w="9525">
            <a:noFill/>
            <a:miter lim="800000"/>
            <a:headEnd/>
            <a:tailEnd/>
          </a:ln>
          <a:effectLst/>
        </p:spPr>
        <p:txBody>
          <a:bodyPr vert="horz" wrap="square" lIns="92100" tIns="46050" rIns="92100" bIns="46050" numCol="1" anchor="b" anchorCtr="0" compatLnSpc="1">
            <a:prstTxWarp prst="textNoShape">
              <a:avLst/>
            </a:prstTxWarp>
          </a:bodyPr>
          <a:lstStyle>
            <a:lvl1pPr defTabSz="921081" eaLnBrk="1" hangingPunct="1">
              <a:defRPr sz="1200">
                <a:latin typeface="Arial" charset="0"/>
                <a:ea typeface="ＭＳ Ｐゴシック" pitchFamily="50" charset="-128"/>
              </a:defRPr>
            </a:lvl1pPr>
          </a:lstStyle>
          <a:p>
            <a:pPr>
              <a:defRPr/>
            </a:pPr>
            <a:endParaRPr lang="en-US" altLang="ja-JP"/>
          </a:p>
        </p:txBody>
      </p:sp>
      <p:sp>
        <p:nvSpPr>
          <p:cNvPr id="1221" name="Rectangle 5"/>
          <p:cNvSpPr>
            <a:spLocks noGrp="1" noChangeArrowheads="1"/>
          </p:cNvSpPr>
          <p:nvPr>
            <p:ph type="sldNum" sz="quarter" idx="3"/>
          </p:nvPr>
        </p:nvSpPr>
        <p:spPr>
          <a:xfrm>
            <a:off x="3845198" y="9430386"/>
            <a:ext cx="2922349" cy="459787"/>
          </a:xfrm>
          <a:prstGeom prst="rect">
            <a:avLst/>
          </a:prstGeom>
          <a:noFill/>
          <a:ln w="9525">
            <a:noFill/>
            <a:miter lim="800000"/>
            <a:headEnd/>
            <a:tailEnd/>
          </a:ln>
          <a:effectLst/>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4B53F7E7-4D7A-4BA0-8145-D9EED7F0E647}" type="slidenum">
              <a:rPr lang="en-US" altLang="ja-JP"/>
              <a:pPr>
                <a:defRPr/>
              </a:pPr>
              <a:t>‹#›</a:t>
            </a:fld>
            <a:endParaRPr lang="en-US" altLang="ja-JP"/>
          </a:p>
        </p:txBody>
      </p:sp>
    </p:spTree>
    <p:extLst>
      <p:ext uri="{BB962C8B-B14F-4D97-AF65-F5344CB8AC3E}">
        <p14:creationId xmlns:p14="http://schemas.microsoft.com/office/powerpoint/2010/main" val="3364796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1" name="Rectangle 2"/>
          <p:cNvSpPr>
            <a:spLocks noGrp="1" noChangeArrowheads="1"/>
          </p:cNvSpPr>
          <p:nvPr>
            <p:ph type="hdr" sz="quarter"/>
          </p:nvPr>
        </p:nvSpPr>
        <p:spPr>
          <a:xfrm>
            <a:off x="0" y="0"/>
            <a:ext cx="2946135" cy="496253"/>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lvl1pPr defTabSz="921081" eaLnBrk="1" hangingPunct="1">
              <a:defRPr sz="1200">
                <a:latin typeface="Arial" charset="0"/>
                <a:ea typeface="ＭＳ Ｐゴシック" pitchFamily="50" charset="-128"/>
              </a:defRPr>
            </a:lvl1pPr>
          </a:lstStyle>
          <a:p>
            <a:pPr>
              <a:defRPr/>
            </a:pPr>
            <a:endParaRPr lang="en-US" altLang="ja-JP"/>
          </a:p>
        </p:txBody>
      </p:sp>
      <p:sp>
        <p:nvSpPr>
          <p:cNvPr id="1212" name="Rectangle 3"/>
          <p:cNvSpPr>
            <a:spLocks noGrp="1" noChangeArrowheads="1"/>
          </p:cNvSpPr>
          <p:nvPr>
            <p:ph type="dt" idx="1"/>
          </p:nvPr>
        </p:nvSpPr>
        <p:spPr>
          <a:xfrm>
            <a:off x="3849955" y="0"/>
            <a:ext cx="2946135" cy="496253"/>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lvl1pPr algn="r" defTabSz="921081" eaLnBrk="1" hangingPunct="1">
              <a:defRPr sz="1200">
                <a:latin typeface="Arial" charset="0"/>
                <a:ea typeface="ＭＳ Ｐゴシック" pitchFamily="50" charset="-128"/>
              </a:defRPr>
            </a:lvl1pPr>
          </a:lstStyle>
          <a:p>
            <a:pPr>
              <a:defRPr/>
            </a:pPr>
            <a:endParaRPr lang="en-US" altLang="ja-JP"/>
          </a:p>
        </p:txBody>
      </p:sp>
      <p:sp>
        <p:nvSpPr>
          <p:cNvPr id="1213" name="Rectangle 4"/>
          <p:cNvSpPr>
            <a:spLocks noGrp="1" noRot="1" noChangeAspect="1" noChangeArrowheads="1" noTextEdit="1"/>
          </p:cNvSpPr>
          <p:nvPr>
            <p:ph type="sldImg" idx="2"/>
          </p:nvPr>
        </p:nvSpPr>
        <p:spPr>
          <a:xfrm>
            <a:off x="915988" y="744538"/>
            <a:ext cx="4964112" cy="3722687"/>
          </a:xfrm>
          <a:prstGeom prst="rect">
            <a:avLst/>
          </a:prstGeom>
          <a:noFill/>
          <a:ln w="9525">
            <a:solidFill>
              <a:srgbClr val="000000"/>
            </a:solidFill>
            <a:miter lim="800000"/>
            <a:headEnd/>
            <a:tailEnd/>
          </a:ln>
        </p:spPr>
      </p:sp>
      <p:sp>
        <p:nvSpPr>
          <p:cNvPr id="1214" name="Rectangle 5"/>
          <p:cNvSpPr>
            <a:spLocks noGrp="1" noChangeArrowheads="1"/>
          </p:cNvSpPr>
          <p:nvPr>
            <p:ph type="body" sz="quarter" idx="3"/>
          </p:nvPr>
        </p:nvSpPr>
        <p:spPr>
          <a:xfrm>
            <a:off x="678658" y="4715193"/>
            <a:ext cx="5440360" cy="4467859"/>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215" name="Rectangle 6"/>
          <p:cNvSpPr>
            <a:spLocks noGrp="1" noChangeArrowheads="1"/>
          </p:cNvSpPr>
          <p:nvPr>
            <p:ph type="ftr" sz="quarter" idx="4"/>
          </p:nvPr>
        </p:nvSpPr>
        <p:spPr>
          <a:xfrm>
            <a:off x="0" y="9428800"/>
            <a:ext cx="2946135" cy="496252"/>
          </a:xfrm>
          <a:prstGeom prst="rect">
            <a:avLst/>
          </a:prstGeom>
          <a:noFill/>
          <a:ln w="9525">
            <a:noFill/>
            <a:miter lim="800000"/>
            <a:headEnd/>
            <a:tailEnd/>
          </a:ln>
          <a:effectLst/>
        </p:spPr>
        <p:txBody>
          <a:bodyPr vert="horz" wrap="square" lIns="92100" tIns="46050" rIns="92100" bIns="46050" numCol="1" anchor="b" anchorCtr="0" compatLnSpc="1">
            <a:prstTxWarp prst="textNoShape">
              <a:avLst/>
            </a:prstTxWarp>
          </a:bodyPr>
          <a:lstStyle>
            <a:lvl1pPr defTabSz="921081" eaLnBrk="1" hangingPunct="1">
              <a:defRPr sz="1200">
                <a:latin typeface="Arial" charset="0"/>
                <a:ea typeface="ＭＳ Ｐゴシック" pitchFamily="50" charset="-128"/>
              </a:defRPr>
            </a:lvl1pPr>
          </a:lstStyle>
          <a:p>
            <a:pPr>
              <a:defRPr/>
            </a:pPr>
            <a:endParaRPr lang="en-US" altLang="ja-JP"/>
          </a:p>
        </p:txBody>
      </p:sp>
      <p:sp>
        <p:nvSpPr>
          <p:cNvPr id="1216" name="Rectangle 7"/>
          <p:cNvSpPr>
            <a:spLocks noGrp="1" noChangeArrowheads="1"/>
          </p:cNvSpPr>
          <p:nvPr>
            <p:ph type="sldNum" sz="quarter" idx="5"/>
          </p:nvPr>
        </p:nvSpPr>
        <p:spPr>
          <a:xfrm>
            <a:off x="3849955" y="9428800"/>
            <a:ext cx="2946135" cy="496252"/>
          </a:xfrm>
          <a:prstGeom prst="rect">
            <a:avLst/>
          </a:prstGeom>
          <a:noFill/>
          <a:ln w="9525">
            <a:noFill/>
            <a:miter lim="800000"/>
            <a:headEnd/>
            <a:tailEnd/>
          </a:ln>
          <a:effectLst/>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pPr>
                <a:defRPr/>
              </a:pPr>
              <a:t>‹#›</a:t>
            </a:fld>
            <a:endParaRPr lang="en-US" altLang="ja-JP"/>
          </a:p>
        </p:txBody>
      </p:sp>
    </p:spTree>
    <p:extLst>
      <p:ext uri="{BB962C8B-B14F-4D97-AF65-F5344CB8AC3E}">
        <p14:creationId xmlns:p14="http://schemas.microsoft.com/office/powerpoint/2010/main" val="28348193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4</a:t>
            </a:fld>
            <a:endParaRPr lang="en-US" altLang="ja-JP">
              <a:ea typeface="ＭＳ Ｐゴシック" panose="020B0600070205080204" pitchFamily="50" charset="-128"/>
            </a:endParaRPr>
          </a:p>
        </p:txBody>
      </p:sp>
      <p:sp>
        <p:nvSpPr>
          <p:cNvPr id="1270" name="Rectangle 2"/>
          <p:cNvSpPr>
            <a:spLocks noGrp="1" noRot="1" noChangeAspect="1" noChangeArrowheads="1" noTextEdit="1"/>
          </p:cNvSpPr>
          <p:nvPr>
            <p:ph type="sldImg"/>
          </p:nvPr>
        </p:nvSpPr>
        <p:spPr>
          <a:ln/>
        </p:spPr>
      </p:sp>
      <p:sp>
        <p:nvSpPr>
          <p:cNvPr id="1271"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516840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13</a:t>
            </a:fld>
            <a:endParaRPr lang="en-US" altLang="ja-JP">
              <a:ea typeface="ＭＳ Ｐゴシック" panose="020B0600070205080204" pitchFamily="50" charset="-128"/>
            </a:endParaRPr>
          </a:p>
        </p:txBody>
      </p:sp>
      <p:sp>
        <p:nvSpPr>
          <p:cNvPr id="1270" name="Rectangle 2"/>
          <p:cNvSpPr>
            <a:spLocks noGrp="1" noRot="1" noChangeAspect="1" noChangeArrowheads="1" noTextEdit="1"/>
          </p:cNvSpPr>
          <p:nvPr>
            <p:ph type="sldImg"/>
          </p:nvPr>
        </p:nvSpPr>
        <p:spPr>
          <a:ln/>
        </p:spPr>
      </p:sp>
      <p:sp>
        <p:nvSpPr>
          <p:cNvPr id="1271" name="Rectangle 3"/>
          <p:cNvSpPr>
            <a:spLocks noGrp="1" noChangeArrowheads="1"/>
          </p:cNvSpPr>
          <p:nvPr>
            <p:ph type="body" idx="1"/>
          </p:nvPr>
        </p:nvSpPr>
        <p:spPr>
          <a:noFill/>
          <a:ln/>
        </p:spPr>
        <p:txBody>
          <a:bodyPr/>
          <a:lstStyle/>
          <a:p>
            <a:pPr eaLnBrk="1" hangingPunct="1"/>
            <a:r>
              <a:rPr lang="ja-JP" altLang="en-US" dirty="0">
                <a:latin typeface="Arial" panose="020B0604020202020204" pitchFamily="34" charset="0"/>
              </a:rPr>
              <a:t>本スライドも全くいじらず</a:t>
            </a:r>
            <a:endParaRPr lang="ja-JP" altLang="ja-JP" dirty="0">
              <a:latin typeface="Arial" panose="020B0604020202020204" pitchFamily="34" charset="0"/>
            </a:endParaRPr>
          </a:p>
        </p:txBody>
      </p:sp>
    </p:spTree>
    <p:extLst>
      <p:ext uri="{BB962C8B-B14F-4D97-AF65-F5344CB8AC3E}">
        <p14:creationId xmlns:p14="http://schemas.microsoft.com/office/powerpoint/2010/main" val="1941773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14</a:t>
            </a:fld>
            <a:endParaRPr lang="en-US" altLang="ja-JP">
              <a:ea typeface="ＭＳ Ｐゴシック" panose="020B0600070205080204" pitchFamily="50" charset="-128"/>
            </a:endParaRPr>
          </a:p>
        </p:txBody>
      </p:sp>
      <p:sp>
        <p:nvSpPr>
          <p:cNvPr id="1270" name="Rectangle 2"/>
          <p:cNvSpPr>
            <a:spLocks noGrp="1" noRot="1" noChangeAspect="1" noChangeArrowheads="1" noTextEdit="1"/>
          </p:cNvSpPr>
          <p:nvPr>
            <p:ph type="sldImg"/>
          </p:nvPr>
        </p:nvSpPr>
        <p:spPr>
          <a:ln/>
        </p:spPr>
      </p:sp>
      <p:sp>
        <p:nvSpPr>
          <p:cNvPr id="1271" name="Rectangle 3"/>
          <p:cNvSpPr>
            <a:spLocks noGrp="1" noChangeArrowheads="1"/>
          </p:cNvSpPr>
          <p:nvPr>
            <p:ph type="body" idx="1"/>
          </p:nvPr>
        </p:nvSpPr>
        <p:spPr>
          <a:noFill/>
          <a:ln/>
        </p:spPr>
        <p:txBody>
          <a:bodyPr/>
          <a:lstStyle/>
          <a:p>
            <a:pPr eaLnBrk="1" hangingPunct="1"/>
            <a:r>
              <a:rPr lang="ja-JP" altLang="en-US" dirty="0">
                <a:latin typeface="Arial" panose="020B0604020202020204" pitchFamily="34" charset="0"/>
              </a:rPr>
              <a:t>ヘルスケア２のスライドの最後の項目と被っている。こちらを生かしてヘルスケア２での表現を削ってよいと感じます。</a:t>
            </a:r>
            <a:endParaRPr lang="ja-JP" altLang="ja-JP" dirty="0">
              <a:latin typeface="Arial" panose="020B0604020202020204" pitchFamily="34" charset="0"/>
            </a:endParaRPr>
          </a:p>
        </p:txBody>
      </p:sp>
    </p:spTree>
    <p:extLst>
      <p:ext uri="{BB962C8B-B14F-4D97-AF65-F5344CB8AC3E}">
        <p14:creationId xmlns:p14="http://schemas.microsoft.com/office/powerpoint/2010/main" val="2029647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15</a:t>
            </a:fld>
            <a:endParaRPr lang="en-US" altLang="ja-JP">
              <a:ea typeface="ＭＳ Ｐゴシック" panose="020B0600070205080204" pitchFamily="50" charset="-128"/>
            </a:endParaRPr>
          </a:p>
        </p:txBody>
      </p:sp>
      <p:sp>
        <p:nvSpPr>
          <p:cNvPr id="1270" name="Rectangle 2"/>
          <p:cNvSpPr>
            <a:spLocks noGrp="1" noRot="1" noChangeAspect="1" noChangeArrowheads="1" noTextEdit="1"/>
          </p:cNvSpPr>
          <p:nvPr>
            <p:ph type="sldImg"/>
          </p:nvPr>
        </p:nvSpPr>
        <p:spPr>
          <a:ln/>
        </p:spPr>
      </p:sp>
      <p:sp>
        <p:nvSpPr>
          <p:cNvPr id="1271" name="Rectangle 3"/>
          <p:cNvSpPr>
            <a:spLocks noGrp="1" noChangeArrowheads="1"/>
          </p:cNvSpPr>
          <p:nvPr>
            <p:ph type="body" idx="1"/>
          </p:nvPr>
        </p:nvSpPr>
        <p:spPr>
          <a:noFill/>
          <a:ln/>
        </p:spPr>
        <p:txBody>
          <a:bodyPr/>
          <a:lstStyle/>
          <a:p>
            <a:pPr eaLnBrk="1" hangingPunct="1"/>
            <a:r>
              <a:rPr lang="ja-JP" altLang="en-US" dirty="0">
                <a:latin typeface="Arial" panose="020B0604020202020204" pitchFamily="34" charset="0"/>
              </a:rPr>
              <a:t>３番目の項目はスマホ予約と</a:t>
            </a:r>
            <a:r>
              <a:rPr lang="en-US" altLang="ja-JP" dirty="0">
                <a:latin typeface="Arial" panose="020B0604020202020204" pitchFamily="34" charset="0"/>
              </a:rPr>
              <a:t>TV</a:t>
            </a:r>
            <a:r>
              <a:rPr lang="ja-JP" altLang="en-US" dirty="0">
                <a:latin typeface="Arial" panose="020B0604020202020204" pitchFamily="34" charset="0"/>
              </a:rPr>
              <a:t>予約は別の項目に分けるべきと感じます。</a:t>
            </a:r>
            <a:endParaRPr lang="ja-JP" altLang="ja-JP" dirty="0">
              <a:latin typeface="Arial" panose="020B0604020202020204" pitchFamily="34" charset="0"/>
            </a:endParaRPr>
          </a:p>
        </p:txBody>
      </p:sp>
    </p:spTree>
    <p:extLst>
      <p:ext uri="{BB962C8B-B14F-4D97-AF65-F5344CB8AC3E}">
        <p14:creationId xmlns:p14="http://schemas.microsoft.com/office/powerpoint/2010/main" val="1503275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16</a:t>
            </a:fld>
            <a:endParaRPr lang="en-US" altLang="ja-JP">
              <a:ea typeface="ＭＳ Ｐゴシック" panose="020B0600070205080204" pitchFamily="50" charset="-128"/>
            </a:endParaRPr>
          </a:p>
        </p:txBody>
      </p:sp>
      <p:sp>
        <p:nvSpPr>
          <p:cNvPr id="1270" name="Rectangle 2"/>
          <p:cNvSpPr>
            <a:spLocks noGrp="1" noRot="1" noChangeAspect="1" noChangeArrowheads="1" noTextEdit="1"/>
          </p:cNvSpPr>
          <p:nvPr>
            <p:ph type="sldImg"/>
          </p:nvPr>
        </p:nvSpPr>
        <p:spPr>
          <a:ln/>
        </p:spPr>
      </p:sp>
      <p:sp>
        <p:nvSpPr>
          <p:cNvPr id="1271" name="Rectangle 3"/>
          <p:cNvSpPr>
            <a:spLocks noGrp="1" noChangeArrowheads="1"/>
          </p:cNvSpPr>
          <p:nvPr>
            <p:ph type="body" idx="1"/>
          </p:nvPr>
        </p:nvSpPr>
        <p:spPr>
          <a:noFill/>
          <a:ln/>
        </p:spPr>
        <p:txBody>
          <a:bodyPr/>
          <a:lstStyle/>
          <a:p>
            <a:pPr eaLnBrk="1" hangingPunct="1"/>
            <a:r>
              <a:rPr lang="ja-JP" altLang="en-US" dirty="0">
                <a:latin typeface="Arial" panose="020B0604020202020204" pitchFamily="34" charset="0"/>
              </a:rPr>
              <a:t>提案なければ消してよいと思います。</a:t>
            </a:r>
            <a:endParaRPr lang="ja-JP" altLang="ja-JP" dirty="0">
              <a:latin typeface="Arial" panose="020B0604020202020204" pitchFamily="34" charset="0"/>
            </a:endParaRPr>
          </a:p>
        </p:txBody>
      </p:sp>
    </p:spTree>
    <p:extLst>
      <p:ext uri="{BB962C8B-B14F-4D97-AF65-F5344CB8AC3E}">
        <p14:creationId xmlns:p14="http://schemas.microsoft.com/office/powerpoint/2010/main" val="273417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17</a:t>
            </a:fld>
            <a:endParaRPr lang="en-US" altLang="ja-JP">
              <a:ea typeface="ＭＳ Ｐゴシック" panose="020B0600070205080204" pitchFamily="50" charset="-128"/>
            </a:endParaRPr>
          </a:p>
        </p:txBody>
      </p:sp>
      <p:sp>
        <p:nvSpPr>
          <p:cNvPr id="1270" name="Rectangle 2"/>
          <p:cNvSpPr>
            <a:spLocks noGrp="1" noRot="1" noChangeAspect="1" noChangeArrowheads="1" noTextEdit="1"/>
          </p:cNvSpPr>
          <p:nvPr>
            <p:ph type="sldImg"/>
          </p:nvPr>
        </p:nvSpPr>
        <p:spPr>
          <a:ln/>
        </p:spPr>
      </p:sp>
      <p:sp>
        <p:nvSpPr>
          <p:cNvPr id="1271" name="Rectangle 3"/>
          <p:cNvSpPr>
            <a:spLocks noGrp="1" noChangeArrowheads="1"/>
          </p:cNvSpPr>
          <p:nvPr>
            <p:ph type="body" idx="1"/>
          </p:nvPr>
        </p:nvSpPr>
        <p:spPr>
          <a:noFill/>
          <a:ln/>
        </p:spPr>
        <p:txBody>
          <a:bodyPr/>
          <a:lstStyle/>
          <a:p>
            <a:pPr eaLnBrk="1" hangingPunct="1"/>
            <a:r>
              <a:rPr lang="ja-JP" altLang="en-US" dirty="0">
                <a:latin typeface="Arial" panose="020B0604020202020204" pitchFamily="34" charset="0"/>
              </a:rPr>
              <a:t>職員のみではなく、住民にアンケートを取り、不満点を救い上げて改善し続け、住民の満足度を上げることが重要なため追加しました。</a:t>
            </a:r>
            <a:endParaRPr lang="ja-JP" altLang="ja-JP" dirty="0">
              <a:latin typeface="Arial" panose="020B0604020202020204" pitchFamily="34" charset="0"/>
            </a:endParaRPr>
          </a:p>
        </p:txBody>
      </p:sp>
    </p:spTree>
    <p:extLst>
      <p:ext uri="{BB962C8B-B14F-4D97-AF65-F5344CB8AC3E}">
        <p14:creationId xmlns:p14="http://schemas.microsoft.com/office/powerpoint/2010/main" val="1020926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18</a:t>
            </a:fld>
            <a:endParaRPr lang="en-US" altLang="ja-JP">
              <a:ea typeface="ＭＳ Ｐゴシック" panose="020B0600070205080204" pitchFamily="50" charset="-128"/>
            </a:endParaRPr>
          </a:p>
        </p:txBody>
      </p:sp>
      <p:sp>
        <p:nvSpPr>
          <p:cNvPr id="1270" name="Rectangle 2"/>
          <p:cNvSpPr>
            <a:spLocks noGrp="1" noRot="1" noChangeAspect="1" noChangeArrowheads="1" noTextEdit="1"/>
          </p:cNvSpPr>
          <p:nvPr>
            <p:ph type="sldImg"/>
          </p:nvPr>
        </p:nvSpPr>
        <p:spPr>
          <a:ln/>
        </p:spPr>
      </p:sp>
      <p:sp>
        <p:nvSpPr>
          <p:cNvPr id="1271" name="Rectangle 3"/>
          <p:cNvSpPr>
            <a:spLocks noGrp="1" noChangeArrowheads="1"/>
          </p:cNvSpPr>
          <p:nvPr>
            <p:ph type="body" idx="1"/>
          </p:nvPr>
        </p:nvSpPr>
        <p:spPr>
          <a:noFill/>
          <a:ln/>
        </p:spPr>
        <p:txBody>
          <a:bodyPr/>
          <a:lstStyle/>
          <a:p>
            <a:pPr eaLnBrk="1" hangingPunct="1"/>
            <a:r>
              <a:rPr lang="ja-JP" altLang="en-US" dirty="0">
                <a:latin typeface="Arial" panose="020B0604020202020204" pitchFamily="34" charset="0"/>
              </a:rPr>
              <a:t>要配慮者と認定された方の自治体での把握が十分ではないこともあり得ると感じますが、その前提で大丈夫でしょうか？</a:t>
            </a:r>
            <a:br>
              <a:rPr lang="en-US" altLang="ja-JP" dirty="0">
                <a:latin typeface="Arial" panose="020B0604020202020204" pitchFamily="34" charset="0"/>
              </a:rPr>
            </a:br>
            <a:endParaRPr lang="ja-JP" altLang="ja-JP" dirty="0">
              <a:latin typeface="Arial" panose="020B0604020202020204" pitchFamily="34" charset="0"/>
            </a:endParaRPr>
          </a:p>
        </p:txBody>
      </p:sp>
    </p:spTree>
    <p:extLst>
      <p:ext uri="{BB962C8B-B14F-4D97-AF65-F5344CB8AC3E}">
        <p14:creationId xmlns:p14="http://schemas.microsoft.com/office/powerpoint/2010/main" val="2013697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1107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719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4"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23</a:t>
            </a:fld>
            <a:endParaRPr lang="en-US" altLang="ja-JP">
              <a:ea typeface="ＭＳ Ｐゴシック" panose="020B0600070205080204" pitchFamily="50" charset="-128"/>
            </a:endParaRPr>
          </a:p>
        </p:txBody>
      </p:sp>
      <p:sp>
        <p:nvSpPr>
          <p:cNvPr id="1395" name="Rectangle 2"/>
          <p:cNvSpPr>
            <a:spLocks noGrp="1" noRot="1" noChangeAspect="1" noChangeArrowheads="1" noTextEdit="1"/>
          </p:cNvSpPr>
          <p:nvPr>
            <p:ph type="sldImg"/>
          </p:nvPr>
        </p:nvSpPr>
        <p:spPr>
          <a:ln/>
        </p:spPr>
      </p:sp>
      <p:sp>
        <p:nvSpPr>
          <p:cNvPr id="1396"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965347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24</a:t>
            </a:fld>
            <a:endParaRPr lang="en-US" altLang="ja-JP">
              <a:ea typeface="ＭＳ Ｐゴシック" panose="020B0600070205080204" pitchFamily="50" charset="-128"/>
            </a:endParaRPr>
          </a:p>
        </p:txBody>
      </p:sp>
      <p:sp>
        <p:nvSpPr>
          <p:cNvPr id="1285" name="Rectangle 2"/>
          <p:cNvSpPr>
            <a:spLocks noGrp="1" noRot="1" noChangeAspect="1" noChangeArrowheads="1" noTextEdit="1"/>
          </p:cNvSpPr>
          <p:nvPr>
            <p:ph type="sldImg"/>
          </p:nvPr>
        </p:nvSpPr>
        <p:spPr>
          <a:ln/>
        </p:spPr>
      </p:sp>
      <p:sp>
        <p:nvSpPr>
          <p:cNvPr id="1286"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981895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5</a:t>
            </a:fld>
            <a:endParaRPr lang="en-US" altLang="ja-JP">
              <a:ea typeface="ＭＳ Ｐゴシック" panose="020B0600070205080204" pitchFamily="50" charset="-128"/>
            </a:endParaRPr>
          </a:p>
        </p:txBody>
      </p:sp>
      <p:sp>
        <p:nvSpPr>
          <p:cNvPr id="1270" name="Rectangle 2"/>
          <p:cNvSpPr>
            <a:spLocks noGrp="1" noRot="1" noChangeAspect="1" noChangeArrowheads="1" noTextEdit="1"/>
          </p:cNvSpPr>
          <p:nvPr>
            <p:ph type="sldImg"/>
          </p:nvPr>
        </p:nvSpPr>
        <p:spPr>
          <a:ln/>
        </p:spPr>
      </p:sp>
      <p:sp>
        <p:nvSpPr>
          <p:cNvPr id="1271"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483169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7"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25</a:t>
            </a:fld>
            <a:endParaRPr lang="en-US" altLang="ja-JP" dirty="0">
              <a:ea typeface="ＭＳ Ｐゴシック" panose="020B0600070205080204" pitchFamily="50" charset="-128"/>
            </a:endParaRPr>
          </a:p>
        </p:txBody>
      </p:sp>
      <p:sp>
        <p:nvSpPr>
          <p:cNvPr id="1298" name="Rectangle 2"/>
          <p:cNvSpPr>
            <a:spLocks noGrp="1" noRot="1" noChangeAspect="1" noChangeArrowheads="1" noTextEdit="1"/>
          </p:cNvSpPr>
          <p:nvPr>
            <p:ph type="sldImg"/>
          </p:nvPr>
        </p:nvSpPr>
        <p:spPr>
          <a:ln/>
        </p:spPr>
      </p:sp>
      <p:sp>
        <p:nvSpPr>
          <p:cNvPr id="1299"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982845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8679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4814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6594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1" name="Rectangle 7"/>
          <p:cNvSpPr>
            <a:spLocks noGrp="1" noChangeArrowheads="1"/>
          </p:cNvSpPr>
          <p:nvPr>
            <p:ph type="sldNum" sz="quarter" idx="5"/>
          </p:nvPr>
        </p:nvSpPr>
        <p:spPr>
          <a:noFill/>
          <a:ln/>
        </p:spPr>
        <p:txBody>
          <a:bodyPr/>
          <a:lstStyle>
            <a:lvl1pPr defTabSz="92780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354" indent="-287444" defTabSz="92780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977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968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959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950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416"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932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923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29</a:t>
            </a:fld>
            <a:endParaRPr lang="en-US" altLang="ja-JP" dirty="0">
              <a:solidFill>
                <a:srgbClr val="000000"/>
              </a:solidFill>
              <a:ea typeface="ＭＳ Ｐゴシック" panose="020B0600070205080204" pitchFamily="50" charset="-128"/>
            </a:endParaRPr>
          </a:p>
        </p:txBody>
      </p:sp>
      <p:sp>
        <p:nvSpPr>
          <p:cNvPr id="1422" name="Rectangle 2"/>
          <p:cNvSpPr>
            <a:spLocks noGrp="1" noRot="1" noChangeAspect="1" noChangeArrowheads="1" noTextEdit="1"/>
          </p:cNvSpPr>
          <p:nvPr>
            <p:ph type="sldImg"/>
          </p:nvPr>
        </p:nvSpPr>
        <p:spPr>
          <a:ln/>
        </p:spPr>
      </p:sp>
      <p:sp>
        <p:nvSpPr>
          <p:cNvPr id="1423"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455046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1" name="Rectangle 7"/>
          <p:cNvSpPr>
            <a:spLocks noGrp="1" noChangeArrowheads="1"/>
          </p:cNvSpPr>
          <p:nvPr>
            <p:ph type="sldNum" sz="quarter" idx="5"/>
          </p:nvPr>
        </p:nvSpPr>
        <p:spPr>
          <a:noFill/>
          <a:ln/>
        </p:spPr>
        <p:txBody>
          <a:bodyPr/>
          <a:lstStyle>
            <a:lvl1pPr defTabSz="92780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354" indent="-287444" defTabSz="92780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977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968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959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950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416"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932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923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30</a:t>
            </a:fld>
            <a:endParaRPr lang="en-US" altLang="ja-JP" dirty="0">
              <a:solidFill>
                <a:srgbClr val="000000"/>
              </a:solidFill>
              <a:ea typeface="ＭＳ Ｐゴシック" panose="020B0600070205080204" pitchFamily="50" charset="-128"/>
            </a:endParaRPr>
          </a:p>
        </p:txBody>
      </p:sp>
      <p:sp>
        <p:nvSpPr>
          <p:cNvPr id="1422" name="Rectangle 2"/>
          <p:cNvSpPr>
            <a:spLocks noGrp="1" noRot="1" noChangeAspect="1" noChangeArrowheads="1" noTextEdit="1"/>
          </p:cNvSpPr>
          <p:nvPr>
            <p:ph type="sldImg"/>
          </p:nvPr>
        </p:nvSpPr>
        <p:spPr>
          <a:ln/>
        </p:spPr>
      </p:sp>
      <p:sp>
        <p:nvSpPr>
          <p:cNvPr id="1423"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4274291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7"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35</a:t>
            </a:fld>
            <a:endParaRPr lang="en-US" altLang="ja-JP">
              <a:ea typeface="ＭＳ Ｐゴシック" panose="020B0600070205080204" pitchFamily="50" charset="-128"/>
            </a:endParaRPr>
          </a:p>
        </p:txBody>
      </p:sp>
      <p:sp>
        <p:nvSpPr>
          <p:cNvPr id="1298" name="Rectangle 2"/>
          <p:cNvSpPr>
            <a:spLocks noGrp="1" noRot="1" noChangeAspect="1" noChangeArrowheads="1" noTextEdit="1"/>
          </p:cNvSpPr>
          <p:nvPr>
            <p:ph type="sldImg"/>
          </p:nvPr>
        </p:nvSpPr>
        <p:spPr>
          <a:ln/>
        </p:spPr>
      </p:sp>
      <p:sp>
        <p:nvSpPr>
          <p:cNvPr id="1299"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41469521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7"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36</a:t>
            </a:fld>
            <a:endParaRPr lang="en-US" altLang="ja-JP">
              <a:ea typeface="ＭＳ Ｐゴシック" panose="020B0600070205080204" pitchFamily="50" charset="-128"/>
            </a:endParaRPr>
          </a:p>
        </p:txBody>
      </p:sp>
      <p:sp>
        <p:nvSpPr>
          <p:cNvPr id="1298" name="Rectangle 2"/>
          <p:cNvSpPr>
            <a:spLocks noGrp="1" noRot="1" noChangeAspect="1" noChangeArrowheads="1" noTextEdit="1"/>
          </p:cNvSpPr>
          <p:nvPr>
            <p:ph type="sldImg"/>
          </p:nvPr>
        </p:nvSpPr>
        <p:spPr>
          <a:ln/>
        </p:spPr>
      </p:sp>
      <p:sp>
        <p:nvSpPr>
          <p:cNvPr id="1299"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434670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7"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37</a:t>
            </a:fld>
            <a:endParaRPr lang="en-US" altLang="ja-JP">
              <a:ea typeface="ＭＳ Ｐゴシック" panose="020B0600070205080204" pitchFamily="50" charset="-128"/>
            </a:endParaRPr>
          </a:p>
        </p:txBody>
      </p:sp>
      <p:sp>
        <p:nvSpPr>
          <p:cNvPr id="1298" name="Rectangle 2"/>
          <p:cNvSpPr>
            <a:spLocks noGrp="1" noRot="1" noChangeAspect="1" noChangeArrowheads="1" noTextEdit="1"/>
          </p:cNvSpPr>
          <p:nvPr>
            <p:ph type="sldImg"/>
          </p:nvPr>
        </p:nvSpPr>
        <p:spPr>
          <a:ln/>
        </p:spPr>
      </p:sp>
      <p:sp>
        <p:nvSpPr>
          <p:cNvPr id="1299"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1897382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38</a:t>
            </a:fld>
            <a:endParaRPr lang="en-US" altLang="ja-JP">
              <a:ea typeface="ＭＳ Ｐゴシック" panose="020B0600070205080204" pitchFamily="50" charset="-128"/>
            </a:endParaRPr>
          </a:p>
        </p:txBody>
      </p:sp>
      <p:sp>
        <p:nvSpPr>
          <p:cNvPr id="1315" name="Rectangle 2"/>
          <p:cNvSpPr>
            <a:spLocks noGrp="1" noRot="1" noChangeAspect="1" noChangeArrowheads="1" noTextEdit="1"/>
          </p:cNvSpPr>
          <p:nvPr>
            <p:ph type="sldImg"/>
          </p:nvPr>
        </p:nvSpPr>
        <p:spPr>
          <a:ln/>
        </p:spPr>
      </p:sp>
      <p:sp>
        <p:nvSpPr>
          <p:cNvPr id="1316"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468691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6</a:t>
            </a:fld>
            <a:endParaRPr lang="en-US" altLang="ja-JP">
              <a:ea typeface="ＭＳ Ｐゴシック" panose="020B0600070205080204" pitchFamily="50" charset="-128"/>
            </a:endParaRPr>
          </a:p>
        </p:txBody>
      </p:sp>
      <p:sp>
        <p:nvSpPr>
          <p:cNvPr id="1270" name="Rectangle 2"/>
          <p:cNvSpPr>
            <a:spLocks noGrp="1" noRot="1" noChangeAspect="1" noChangeArrowheads="1" noTextEdit="1"/>
          </p:cNvSpPr>
          <p:nvPr>
            <p:ph type="sldImg"/>
          </p:nvPr>
        </p:nvSpPr>
        <p:spPr>
          <a:ln/>
        </p:spPr>
      </p:sp>
      <p:sp>
        <p:nvSpPr>
          <p:cNvPr id="1271"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108362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1"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41</a:t>
            </a:fld>
            <a:endParaRPr lang="en-US" altLang="ja-JP">
              <a:solidFill>
                <a:srgbClr val="000000"/>
              </a:solidFill>
              <a:ea typeface="ＭＳ Ｐゴシック" panose="020B0600070205080204" pitchFamily="50" charset="-128"/>
            </a:endParaRPr>
          </a:p>
        </p:txBody>
      </p:sp>
      <p:sp>
        <p:nvSpPr>
          <p:cNvPr id="2002" name="Rectangle 2"/>
          <p:cNvSpPr>
            <a:spLocks noGrp="1" noRot="1" noChangeAspect="1" noChangeArrowheads="1" noTextEdit="1"/>
          </p:cNvSpPr>
          <p:nvPr>
            <p:ph type="sldImg"/>
          </p:nvPr>
        </p:nvSpPr>
        <p:spPr>
          <a:ln/>
        </p:spPr>
      </p:sp>
      <p:sp>
        <p:nvSpPr>
          <p:cNvPr id="2003"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4099710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4"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42</a:t>
            </a:fld>
            <a:endParaRPr lang="en-US" altLang="ja-JP">
              <a:ea typeface="ＭＳ Ｐゴシック" panose="020B0600070205080204" pitchFamily="50" charset="-128"/>
            </a:endParaRPr>
          </a:p>
        </p:txBody>
      </p:sp>
      <p:sp>
        <p:nvSpPr>
          <p:cNvPr id="1395" name="Rectangle 2"/>
          <p:cNvSpPr>
            <a:spLocks noGrp="1" noRot="1" noChangeAspect="1" noChangeArrowheads="1" noTextEdit="1"/>
          </p:cNvSpPr>
          <p:nvPr>
            <p:ph type="sldImg"/>
          </p:nvPr>
        </p:nvSpPr>
        <p:spPr>
          <a:ln/>
        </p:spPr>
      </p:sp>
      <p:sp>
        <p:nvSpPr>
          <p:cNvPr id="1396"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374554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7"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43</a:t>
            </a:fld>
            <a:endParaRPr lang="en-US" altLang="ja-JP">
              <a:ea typeface="ＭＳ Ｐゴシック" panose="020B0600070205080204" pitchFamily="50" charset="-128"/>
            </a:endParaRPr>
          </a:p>
        </p:txBody>
      </p:sp>
      <p:sp>
        <p:nvSpPr>
          <p:cNvPr id="1298" name="Rectangle 2"/>
          <p:cNvSpPr>
            <a:spLocks noGrp="1" noRot="1" noChangeAspect="1" noChangeArrowheads="1" noTextEdit="1"/>
          </p:cNvSpPr>
          <p:nvPr>
            <p:ph type="sldImg"/>
          </p:nvPr>
        </p:nvSpPr>
        <p:spPr>
          <a:ln/>
        </p:spPr>
      </p:sp>
      <p:sp>
        <p:nvSpPr>
          <p:cNvPr id="1299"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705709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7</a:t>
            </a:fld>
            <a:endParaRPr lang="en-US" altLang="ja-JP">
              <a:ea typeface="ＭＳ Ｐゴシック" panose="020B0600070205080204" pitchFamily="50" charset="-128"/>
            </a:endParaRPr>
          </a:p>
        </p:txBody>
      </p:sp>
      <p:sp>
        <p:nvSpPr>
          <p:cNvPr id="1270" name="Rectangle 2"/>
          <p:cNvSpPr>
            <a:spLocks noGrp="1" noRot="1" noChangeAspect="1" noChangeArrowheads="1" noTextEdit="1"/>
          </p:cNvSpPr>
          <p:nvPr>
            <p:ph type="sldImg"/>
          </p:nvPr>
        </p:nvSpPr>
        <p:spPr>
          <a:ln/>
        </p:spPr>
      </p:sp>
      <p:sp>
        <p:nvSpPr>
          <p:cNvPr id="1271" name="Rectangle 3"/>
          <p:cNvSpPr>
            <a:spLocks noGrp="1" noChangeArrowheads="1"/>
          </p:cNvSpPr>
          <p:nvPr>
            <p:ph type="body" idx="1"/>
          </p:nvPr>
        </p:nvSpPr>
        <p:spPr>
          <a:noFill/>
          <a:ln/>
        </p:spPr>
        <p:txBody>
          <a:bodyPr/>
          <a:lstStyle/>
          <a:p>
            <a:pPr eaLnBrk="1" hangingPunct="1"/>
            <a:r>
              <a:rPr lang="ja-JP" altLang="en-US" b="0" i="0" dirty="0">
                <a:solidFill>
                  <a:srgbClr val="333333"/>
                </a:solidFill>
                <a:effectLst/>
                <a:latin typeface="游ゴシック" panose="020B0400000000000000" pitchFamily="50" charset="-128"/>
                <a:ea typeface="游ゴシック" panose="020B0400000000000000" pitchFamily="50" charset="-128"/>
              </a:rPr>
              <a:t>デジタル実装の</a:t>
            </a:r>
            <a:r>
              <a:rPr lang="en-US" altLang="ja-JP" b="0" i="0" dirty="0">
                <a:solidFill>
                  <a:srgbClr val="333333"/>
                </a:solidFill>
                <a:effectLst/>
                <a:latin typeface="游ゴシック" panose="020B0400000000000000" pitchFamily="50" charset="-128"/>
                <a:ea typeface="游ゴシック" panose="020B0400000000000000" pitchFamily="50" charset="-128"/>
              </a:rPr>
              <a:t>3</a:t>
            </a:r>
            <a:r>
              <a:rPr lang="ja-JP" altLang="en-US" b="0" i="0" dirty="0">
                <a:solidFill>
                  <a:srgbClr val="333333"/>
                </a:solidFill>
                <a:effectLst/>
                <a:latin typeface="游ゴシック" panose="020B0400000000000000" pitchFamily="50" charset="-128"/>
                <a:ea typeface="游ゴシック" panose="020B0400000000000000" pitchFamily="50" charset="-128"/>
              </a:rPr>
              <a:t>タイプに共通する要件は「事業を実効的・継続的に推進するための体制（地方公共団体、民間事業者、地域の団体、国、専門家など、地域内外の関係者が参加・連携する体制）が確立」されていること。さらに、成果を複数年にわたって計測するための</a:t>
            </a:r>
            <a:r>
              <a:rPr lang="en-US" altLang="ja-JP" b="0" i="0" dirty="0">
                <a:solidFill>
                  <a:srgbClr val="333333"/>
                </a:solidFill>
                <a:effectLst/>
                <a:latin typeface="游ゴシック" panose="020B0400000000000000" pitchFamily="50" charset="-128"/>
                <a:ea typeface="游ゴシック" panose="020B0400000000000000" pitchFamily="50" charset="-128"/>
              </a:rPr>
              <a:t>KPI</a:t>
            </a:r>
            <a:r>
              <a:rPr lang="ja-JP" altLang="en-US" b="0" i="0" dirty="0">
                <a:solidFill>
                  <a:srgbClr val="333333"/>
                </a:solidFill>
                <a:effectLst/>
                <a:latin typeface="游ゴシック" panose="020B0400000000000000" pitchFamily="50" charset="-128"/>
                <a:ea typeface="游ゴシック" panose="020B0400000000000000" pitchFamily="50" charset="-128"/>
              </a:rPr>
              <a:t>として、</a:t>
            </a:r>
            <a:endParaRPr lang="en-US" altLang="ja-JP" b="0" i="0" dirty="0">
              <a:solidFill>
                <a:srgbClr val="333333"/>
              </a:solidFill>
              <a:effectLst/>
              <a:latin typeface="游ゴシック" panose="020B0400000000000000" pitchFamily="50" charset="-128"/>
              <a:ea typeface="游ゴシック" panose="020B0400000000000000" pitchFamily="50" charset="-128"/>
            </a:endParaRPr>
          </a:p>
          <a:p>
            <a:pPr eaLnBrk="1" hangingPunct="1"/>
            <a:r>
              <a:rPr lang="ja-JP" altLang="en-US" b="0" i="0" dirty="0">
                <a:solidFill>
                  <a:srgbClr val="333333"/>
                </a:solidFill>
                <a:effectLst/>
                <a:latin typeface="游ゴシック" panose="020B0400000000000000" pitchFamily="50" charset="-128"/>
                <a:ea typeface="游ゴシック" panose="020B0400000000000000" pitchFamily="50" charset="-128"/>
              </a:rPr>
              <a:t>「アウトプット指標（活動指標）」と</a:t>
            </a:r>
            <a:endParaRPr lang="en-US" altLang="ja-JP" b="0" i="0" dirty="0">
              <a:solidFill>
                <a:srgbClr val="333333"/>
              </a:solidFill>
              <a:effectLst/>
              <a:latin typeface="游ゴシック" panose="020B0400000000000000" pitchFamily="50" charset="-128"/>
              <a:ea typeface="游ゴシック" panose="020B0400000000000000" pitchFamily="50" charset="-128"/>
            </a:endParaRPr>
          </a:p>
          <a:p>
            <a:pPr eaLnBrk="1" hangingPunct="1"/>
            <a:r>
              <a:rPr lang="ja-JP" altLang="en-US" b="0" i="0" dirty="0">
                <a:solidFill>
                  <a:srgbClr val="333333"/>
                </a:solidFill>
                <a:effectLst/>
                <a:latin typeface="游ゴシック" panose="020B0400000000000000" pitchFamily="50" charset="-128"/>
                <a:ea typeface="游ゴシック" panose="020B0400000000000000" pitchFamily="50" charset="-128"/>
              </a:rPr>
              <a:t>「アウトカム指標（成果指標）」を設定しなければならない。  </a:t>
            </a:r>
            <a:r>
              <a:rPr lang="en-US" altLang="ja-JP" b="0" i="0" dirty="0">
                <a:solidFill>
                  <a:srgbClr val="333333"/>
                </a:solidFill>
                <a:effectLst/>
                <a:latin typeface="游ゴシック" panose="020B0400000000000000" pitchFamily="50" charset="-128"/>
                <a:ea typeface="游ゴシック" panose="020B0400000000000000" pitchFamily="50" charset="-128"/>
              </a:rPr>
              <a:t>https://project.nikkeibp.co.jp/atclppp/PPP/report/012600308/?P=2</a:t>
            </a:r>
          </a:p>
          <a:p>
            <a:pPr eaLnBrk="1" hangingPunct="1"/>
            <a:endParaRPr lang="en-US" altLang="ja-JP" b="0" i="0" dirty="0">
              <a:solidFill>
                <a:srgbClr val="333333"/>
              </a:solidFill>
              <a:effectLst/>
              <a:latin typeface="游ゴシック" panose="020B0400000000000000" pitchFamily="50" charset="-128"/>
              <a:ea typeface="游ゴシック" panose="020B0400000000000000" pitchFamily="50" charset="-128"/>
            </a:endParaRPr>
          </a:p>
          <a:p>
            <a:pPr eaLnBrk="1" hangingPunct="1"/>
            <a:r>
              <a:rPr lang="en-US" altLang="ja-JP" b="0" i="0" dirty="0">
                <a:solidFill>
                  <a:srgbClr val="333333"/>
                </a:solidFill>
                <a:effectLst/>
                <a:latin typeface="游ゴシック" panose="020B0400000000000000" pitchFamily="50" charset="-128"/>
                <a:ea typeface="游ゴシック" panose="020B0400000000000000" pitchFamily="50" charset="-128"/>
              </a:rPr>
              <a:t>KPI</a:t>
            </a:r>
            <a:r>
              <a:rPr lang="ja-JP" altLang="en-US" b="0" i="0">
                <a:solidFill>
                  <a:srgbClr val="333333"/>
                </a:solidFill>
                <a:effectLst/>
                <a:latin typeface="游ゴシック" panose="020B0400000000000000" pitchFamily="50" charset="-128"/>
                <a:ea typeface="游ゴシック" panose="020B0400000000000000" pitchFamily="50" charset="-128"/>
              </a:rPr>
              <a:t>⑦はポイントで評価してよいと感じましたが記載の％にのっとって単位を％としました</a:t>
            </a:r>
            <a:endParaRPr lang="ja-JP" altLang="ja-JP" dirty="0">
              <a:latin typeface="Arial" panose="020B0604020202020204" pitchFamily="34" charset="0"/>
            </a:endParaRPr>
          </a:p>
        </p:txBody>
      </p:sp>
    </p:spTree>
    <p:extLst>
      <p:ext uri="{BB962C8B-B14F-4D97-AF65-F5344CB8AC3E}">
        <p14:creationId xmlns:p14="http://schemas.microsoft.com/office/powerpoint/2010/main" val="619308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8</a:t>
            </a:fld>
            <a:endParaRPr lang="en-US" altLang="ja-JP">
              <a:ea typeface="ＭＳ Ｐゴシック" panose="020B0600070205080204" pitchFamily="50" charset="-128"/>
            </a:endParaRPr>
          </a:p>
        </p:txBody>
      </p:sp>
      <p:sp>
        <p:nvSpPr>
          <p:cNvPr id="1270" name="Rectangle 2"/>
          <p:cNvSpPr>
            <a:spLocks noGrp="1" noRot="1" noChangeAspect="1" noChangeArrowheads="1" noTextEdit="1"/>
          </p:cNvSpPr>
          <p:nvPr>
            <p:ph type="sldImg"/>
          </p:nvPr>
        </p:nvSpPr>
        <p:spPr>
          <a:ln/>
        </p:spPr>
      </p:sp>
      <p:sp>
        <p:nvSpPr>
          <p:cNvPr id="1271" name="Rectangle 3"/>
          <p:cNvSpPr>
            <a:spLocks noGrp="1" noChangeArrowheads="1"/>
          </p:cNvSpPr>
          <p:nvPr>
            <p:ph type="body" idx="1"/>
          </p:nvPr>
        </p:nvSpPr>
        <p:spPr>
          <a:noFill/>
          <a:ln/>
        </p:spPr>
        <p:txBody>
          <a:bodyPr/>
          <a:lstStyle/>
          <a:p>
            <a:pPr eaLnBrk="1" hangingPunct="1"/>
            <a:r>
              <a:rPr lang="ja-JP" altLang="en-US" dirty="0">
                <a:latin typeface="Arial" panose="020B0604020202020204" pitchFamily="34" charset="0"/>
              </a:rPr>
              <a:t>ヘルスケア１ー１　平均歩数は絶対力の％で評価することも、</a:t>
            </a:r>
            <a:r>
              <a:rPr lang="en-US" altLang="ja-JP" dirty="0">
                <a:latin typeface="Arial" panose="020B0604020202020204" pitchFamily="34" charset="0"/>
              </a:rPr>
              <a:t>BMI</a:t>
            </a:r>
            <a:r>
              <a:rPr lang="ja-JP" altLang="en-US" dirty="0">
                <a:latin typeface="Arial" panose="020B0604020202020204" pitchFamily="34" charset="0"/>
              </a:rPr>
              <a:t>で評価することも、腹囲の減少</a:t>
            </a:r>
            <a:r>
              <a:rPr lang="en-US" altLang="ja-JP" dirty="0">
                <a:latin typeface="Arial" panose="020B0604020202020204" pitchFamily="34" charset="0"/>
              </a:rPr>
              <a:t>CM</a:t>
            </a:r>
            <a:r>
              <a:rPr lang="ja-JP" altLang="en-US" dirty="0">
                <a:latin typeface="Arial" panose="020B0604020202020204" pitchFamily="34" charset="0"/>
              </a:rPr>
              <a:t>数でも、腹囲の減少率でも評価することもできるとは思います。</a:t>
            </a:r>
            <a:br>
              <a:rPr lang="en-US" altLang="ja-JP" dirty="0">
                <a:latin typeface="Arial" panose="020B0604020202020204" pitchFamily="34" charset="0"/>
              </a:rPr>
            </a:br>
            <a:r>
              <a:rPr lang="ja-JP" altLang="en-US" dirty="0">
                <a:latin typeface="Arial" panose="020B0604020202020204" pitchFamily="34" charset="0"/>
              </a:rPr>
              <a:t>ヘルスケア１－２　人数だけで満足度は概略しか見えず、脱落した人もいるはずなので、毎回のアンケートで満足度調査をしてその絶対数と改善による脱落からの回復などがみえるとよいのですが。</a:t>
            </a:r>
            <a:br>
              <a:rPr lang="en-US" altLang="ja-JP" dirty="0">
                <a:latin typeface="Arial" panose="020B0604020202020204" pitchFamily="34" charset="0"/>
              </a:rPr>
            </a:br>
            <a:r>
              <a:rPr lang="ja-JP" altLang="en-US" dirty="0">
                <a:latin typeface="Arial" panose="020B0604020202020204" pitchFamily="34" charset="0"/>
              </a:rPr>
              <a:t>ヘルスケア１－３　単なるアンケートの回答数よりも満足度を上げることと改善による不満からの回復と、健康状態の客観的数値との相関関係が気になるところです。</a:t>
            </a:r>
            <a:endParaRPr lang="ja-JP" altLang="ja-JP" dirty="0">
              <a:latin typeface="Arial" panose="020B0604020202020204" pitchFamily="34" charset="0"/>
            </a:endParaRPr>
          </a:p>
        </p:txBody>
      </p:sp>
    </p:spTree>
    <p:extLst>
      <p:ext uri="{BB962C8B-B14F-4D97-AF65-F5344CB8AC3E}">
        <p14:creationId xmlns:p14="http://schemas.microsoft.com/office/powerpoint/2010/main" val="3315232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9</a:t>
            </a:fld>
            <a:endParaRPr lang="en-US" altLang="ja-JP">
              <a:ea typeface="ＭＳ Ｐゴシック" panose="020B0600070205080204" pitchFamily="50" charset="-128"/>
            </a:endParaRPr>
          </a:p>
        </p:txBody>
      </p:sp>
      <p:sp>
        <p:nvSpPr>
          <p:cNvPr id="1270" name="Rectangle 2"/>
          <p:cNvSpPr>
            <a:spLocks noGrp="1" noRot="1" noChangeAspect="1" noChangeArrowheads="1" noTextEdit="1"/>
          </p:cNvSpPr>
          <p:nvPr>
            <p:ph type="sldImg"/>
          </p:nvPr>
        </p:nvSpPr>
        <p:spPr>
          <a:ln/>
        </p:spPr>
      </p:sp>
      <p:sp>
        <p:nvSpPr>
          <p:cNvPr id="1271" name="Rectangle 3"/>
          <p:cNvSpPr>
            <a:spLocks noGrp="1" noChangeArrowheads="1"/>
          </p:cNvSpPr>
          <p:nvPr>
            <p:ph type="body" idx="1"/>
          </p:nvPr>
        </p:nvSpPr>
        <p:spPr>
          <a:noFill/>
          <a:ln/>
        </p:spPr>
        <p:txBody>
          <a:bodyPr/>
          <a:lstStyle/>
          <a:p>
            <a:pPr eaLnBrk="1" hangingPunct="1"/>
            <a:r>
              <a:rPr lang="ja-JP" altLang="en-US" dirty="0">
                <a:latin typeface="Arial" panose="020B0604020202020204" pitchFamily="34" charset="0"/>
              </a:rPr>
              <a:t>ヘルスケアサービス２ー１　改善効果とは漠然としすぎてどのように出すのかわからず客観的数値になりえないため、体重と胸囲で二つに分けました。効果が</a:t>
            </a:r>
            <a:r>
              <a:rPr lang="en-US" altLang="ja-JP" dirty="0">
                <a:latin typeface="Arial" panose="020B0604020202020204" pitchFamily="34" charset="0"/>
              </a:rPr>
              <a:t>%</a:t>
            </a:r>
            <a:r>
              <a:rPr lang="ja-JP" altLang="en-US" dirty="0">
                <a:latin typeface="Arial" panose="020B0604020202020204" pitchFamily="34" charset="0"/>
              </a:rPr>
              <a:t>での表現もおかしいので参加者中の割合としましたので単位は％にすべきかもしれません。</a:t>
            </a:r>
            <a:br>
              <a:rPr lang="en-US" altLang="ja-JP" dirty="0">
                <a:latin typeface="Arial" panose="020B0604020202020204" pitchFamily="34" charset="0"/>
              </a:rPr>
            </a:br>
            <a:br>
              <a:rPr lang="en-US" altLang="ja-JP" dirty="0">
                <a:latin typeface="Arial" panose="020B0604020202020204" pitchFamily="34" charset="0"/>
              </a:rPr>
            </a:br>
            <a:r>
              <a:rPr lang="ja-JP" altLang="en-US" dirty="0">
                <a:latin typeface="Arial" panose="020B0604020202020204" pitchFamily="34" charset="0"/>
              </a:rPr>
              <a:t>ヘルスケアの項目に地域通貨の内容があることもおかしい気がします。</a:t>
            </a:r>
            <a:endParaRPr lang="en-US" altLang="ja-JP" dirty="0">
              <a:latin typeface="Arial" panose="020B0604020202020204" pitchFamily="34" charset="0"/>
            </a:endParaRPr>
          </a:p>
        </p:txBody>
      </p:sp>
    </p:spTree>
    <p:extLst>
      <p:ext uri="{BB962C8B-B14F-4D97-AF65-F5344CB8AC3E}">
        <p14:creationId xmlns:p14="http://schemas.microsoft.com/office/powerpoint/2010/main" val="756703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10</a:t>
            </a:fld>
            <a:endParaRPr lang="en-US" altLang="ja-JP">
              <a:ea typeface="ＭＳ Ｐゴシック" panose="020B0600070205080204" pitchFamily="50" charset="-128"/>
            </a:endParaRPr>
          </a:p>
        </p:txBody>
      </p:sp>
      <p:sp>
        <p:nvSpPr>
          <p:cNvPr id="1270" name="Rectangle 2"/>
          <p:cNvSpPr>
            <a:spLocks noGrp="1" noRot="1" noChangeAspect="1" noChangeArrowheads="1" noTextEdit="1"/>
          </p:cNvSpPr>
          <p:nvPr>
            <p:ph type="sldImg"/>
          </p:nvPr>
        </p:nvSpPr>
        <p:spPr>
          <a:ln/>
        </p:spPr>
      </p:sp>
      <p:sp>
        <p:nvSpPr>
          <p:cNvPr id="1271" name="Rectangle 3"/>
          <p:cNvSpPr>
            <a:spLocks noGrp="1" noChangeArrowheads="1"/>
          </p:cNvSpPr>
          <p:nvPr>
            <p:ph type="body" idx="1"/>
          </p:nvPr>
        </p:nvSpPr>
        <p:spPr>
          <a:noFill/>
          <a:ln/>
        </p:spPr>
        <p:txBody>
          <a:bodyPr/>
          <a:lstStyle/>
          <a:p>
            <a:pPr eaLnBrk="1" hangingPunct="1"/>
            <a:r>
              <a:rPr lang="ja-JP" altLang="en-US" dirty="0">
                <a:latin typeface="Arial" panose="020B0604020202020204" pitchFamily="34" charset="0"/>
              </a:rPr>
              <a:t>本スライドはほぼまったく変更せず。</a:t>
            </a:r>
            <a:endParaRPr lang="en-US" altLang="ja-JP" dirty="0">
              <a:latin typeface="Arial" panose="020B0604020202020204" pitchFamily="34" charset="0"/>
            </a:endParaRPr>
          </a:p>
          <a:p>
            <a:pPr eaLnBrk="1" hangingPunct="1"/>
            <a:r>
              <a:rPr lang="ja-JP" altLang="en-US" dirty="0">
                <a:latin typeface="Arial" panose="020B0604020202020204" pitchFamily="34" charset="0"/>
              </a:rPr>
              <a:t>ただし、②は利用者が子育て世代と限らないので本来は子育てサービスとしての利用者人数に絞るべき</a:t>
            </a:r>
            <a:endParaRPr lang="ja-JP" altLang="ja-JP" dirty="0">
              <a:latin typeface="Arial" panose="020B0604020202020204" pitchFamily="34" charset="0"/>
            </a:endParaRPr>
          </a:p>
        </p:txBody>
      </p:sp>
    </p:spTree>
    <p:extLst>
      <p:ext uri="{BB962C8B-B14F-4D97-AF65-F5344CB8AC3E}">
        <p14:creationId xmlns:p14="http://schemas.microsoft.com/office/powerpoint/2010/main" val="1134516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11</a:t>
            </a:fld>
            <a:endParaRPr lang="en-US" altLang="ja-JP">
              <a:ea typeface="ＭＳ Ｐゴシック" panose="020B0600070205080204" pitchFamily="50" charset="-128"/>
            </a:endParaRPr>
          </a:p>
        </p:txBody>
      </p:sp>
      <p:sp>
        <p:nvSpPr>
          <p:cNvPr id="1270" name="Rectangle 2"/>
          <p:cNvSpPr>
            <a:spLocks noGrp="1" noRot="1" noChangeAspect="1" noChangeArrowheads="1" noTextEdit="1"/>
          </p:cNvSpPr>
          <p:nvPr>
            <p:ph type="sldImg"/>
          </p:nvPr>
        </p:nvSpPr>
        <p:spPr>
          <a:ln/>
        </p:spPr>
      </p:sp>
      <p:sp>
        <p:nvSpPr>
          <p:cNvPr id="1271" name="Rectangle 3"/>
          <p:cNvSpPr>
            <a:spLocks noGrp="1" noChangeArrowheads="1"/>
          </p:cNvSpPr>
          <p:nvPr>
            <p:ph type="body" idx="1"/>
          </p:nvPr>
        </p:nvSpPr>
        <p:spPr>
          <a:noFill/>
          <a:ln/>
        </p:spPr>
        <p:txBody>
          <a:bodyPr/>
          <a:lstStyle/>
          <a:p>
            <a:pPr eaLnBrk="1" hangingPunct="1"/>
            <a:r>
              <a:rPr lang="ja-JP" altLang="en-US" dirty="0">
                <a:latin typeface="Arial" panose="020B0604020202020204" pitchFamily="34" charset="0"/>
              </a:rPr>
              <a:t>本スライドは全くいじらず</a:t>
            </a:r>
            <a:endParaRPr lang="ja-JP" altLang="ja-JP" dirty="0">
              <a:latin typeface="Arial" panose="020B0604020202020204" pitchFamily="34" charset="0"/>
            </a:endParaRPr>
          </a:p>
        </p:txBody>
      </p:sp>
    </p:spTree>
    <p:extLst>
      <p:ext uri="{BB962C8B-B14F-4D97-AF65-F5344CB8AC3E}">
        <p14:creationId xmlns:p14="http://schemas.microsoft.com/office/powerpoint/2010/main" val="2265363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12</a:t>
            </a:fld>
            <a:endParaRPr lang="en-US" altLang="ja-JP">
              <a:ea typeface="ＭＳ Ｐゴシック" panose="020B0600070205080204" pitchFamily="50" charset="-128"/>
            </a:endParaRPr>
          </a:p>
        </p:txBody>
      </p:sp>
      <p:sp>
        <p:nvSpPr>
          <p:cNvPr id="1270" name="Rectangle 2"/>
          <p:cNvSpPr>
            <a:spLocks noGrp="1" noRot="1" noChangeAspect="1" noChangeArrowheads="1" noTextEdit="1"/>
          </p:cNvSpPr>
          <p:nvPr>
            <p:ph type="sldImg"/>
          </p:nvPr>
        </p:nvSpPr>
        <p:spPr>
          <a:ln/>
        </p:spPr>
      </p:sp>
      <p:sp>
        <p:nvSpPr>
          <p:cNvPr id="1271" name="Rectangle 3"/>
          <p:cNvSpPr>
            <a:spLocks noGrp="1" noChangeArrowheads="1"/>
          </p:cNvSpPr>
          <p:nvPr>
            <p:ph type="body" idx="1"/>
          </p:nvPr>
        </p:nvSpPr>
        <p:spPr>
          <a:noFill/>
          <a:ln/>
        </p:spPr>
        <p:txBody>
          <a:bodyPr/>
          <a:lstStyle/>
          <a:p>
            <a:pPr eaLnBrk="1" hangingPunct="1"/>
            <a:r>
              <a:rPr lang="ja-JP" altLang="en-US" dirty="0">
                <a:latin typeface="Arial" panose="020B0604020202020204" pitchFamily="34" charset="0"/>
              </a:rPr>
              <a:t>本スライドも全くいじらず</a:t>
            </a:r>
            <a:endParaRPr lang="ja-JP" altLang="ja-JP" dirty="0">
              <a:latin typeface="Arial" panose="020B0604020202020204" pitchFamily="34" charset="0"/>
            </a:endParaRPr>
          </a:p>
        </p:txBody>
      </p:sp>
    </p:spTree>
    <p:extLst>
      <p:ext uri="{BB962C8B-B14F-4D97-AF65-F5344CB8AC3E}">
        <p14:creationId xmlns:p14="http://schemas.microsoft.com/office/powerpoint/2010/main" val="3437091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1032"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103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3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35" name="Rectangle 6"/>
          <p:cNvSpPr>
            <a:spLocks noGrp="1" noChangeArrowheads="1"/>
          </p:cNvSpPr>
          <p:nvPr>
            <p:ph type="sldNum" sz="quarter" idx="12"/>
          </p:nvPr>
        </p:nvSpPr>
        <p:spPr>
          <a:ln/>
        </p:spPr>
        <p:txBody>
          <a:bodyPr/>
          <a:lstStyle>
            <a:lvl1pPr>
              <a:defRPr/>
            </a:lvl1pPr>
          </a:lstStyle>
          <a:p>
            <a:pPr>
              <a:defRPr/>
            </a:pPr>
            <a:fld id="{367FCEB3-C420-400D-9DF3-AABFEA07EB20}" type="slidenum">
              <a:rPr lang="en-US" altLang="ja-JP"/>
              <a:pPr>
                <a:defRPr/>
              </a:pPr>
              <a:t>‹#›</a:t>
            </a:fld>
            <a:endParaRPr lang="en-US" altLang="ja-JP"/>
          </a:p>
        </p:txBody>
      </p:sp>
    </p:spTree>
    <p:extLst>
      <p:ext uri="{BB962C8B-B14F-4D97-AF65-F5344CB8AC3E}">
        <p14:creationId xmlns:p14="http://schemas.microsoft.com/office/powerpoint/2010/main" val="195874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041" name="Rectangle 6"/>
          <p:cNvSpPr>
            <a:spLocks noGrp="1" noChangeArrowheads="1"/>
          </p:cNvSpPr>
          <p:nvPr>
            <p:ph type="sldNum" sz="quarter" idx="12"/>
          </p:nvPr>
        </p:nvSpPr>
        <p:spPr>
          <a:xfrm>
            <a:off x="8655332" y="107107"/>
            <a:ext cx="464400" cy="347925"/>
          </a:xfrm>
          <a:solidFill>
            <a:schemeClr val="bg1"/>
          </a:solidFill>
          <a:ln>
            <a:solidFill>
              <a:schemeClr val="tx1"/>
            </a:solidFill>
          </a:ln>
        </p:spPr>
        <p:txBody>
          <a:bodyPr anchor="ctr"/>
          <a:lstStyle>
            <a:lvl1pPr algn="ctr">
              <a:defRPr/>
            </a:lvl1pPr>
          </a:lstStyle>
          <a:p>
            <a:pPr>
              <a:defRPr/>
            </a:pPr>
            <a:fld id="{ED70751B-34C4-41F7-9A42-B8AF8614956A}" type="slidenum">
              <a:rPr lang="en-US" altLang="ja-JP" smtClean="0"/>
              <a:pPr>
                <a:defRPr/>
              </a:pPr>
              <a:t>‹#›</a:t>
            </a:fld>
            <a:endParaRPr lang="en-US" altLang="ja-JP" dirty="0"/>
          </a:p>
        </p:txBody>
      </p:sp>
    </p:spTree>
    <p:extLst>
      <p:ext uri="{BB962C8B-B14F-4D97-AF65-F5344CB8AC3E}">
        <p14:creationId xmlns:p14="http://schemas.microsoft.com/office/powerpoint/2010/main" val="20337813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2"/>
          <p:cNvSpPr>
            <a:spLocks noGrp="1" noChangeArrowheads="1"/>
          </p:cNvSpPr>
          <p:nvPr>
            <p:ph type="title"/>
          </p:nvPr>
        </p:nvSpPr>
        <p:spPr>
          <a:xfrm>
            <a:off x="457200" y="274638"/>
            <a:ext cx="8229600" cy="114300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6" name="Rectangle 3"/>
          <p:cNvSpPr>
            <a:spLocks noGrp="1" noChangeArrowheads="1"/>
          </p:cNvSpPr>
          <p:nvPr>
            <p:ph type="body" idx="1"/>
          </p:nvPr>
        </p:nvSpPr>
        <p:spPr>
          <a:xfrm>
            <a:off x="457200" y="1600200"/>
            <a:ext cx="82296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7" name="Rectangle 4"/>
          <p:cNvSpPr>
            <a:spLocks noGrp="1" noChangeArrowheads="1"/>
          </p:cNvSpPr>
          <p:nvPr>
            <p:ph type="dt" sz="half" idx="2"/>
          </p:nvPr>
        </p:nvSpPr>
        <p:spPr>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50" charset="-128"/>
              </a:defRPr>
            </a:lvl1pPr>
          </a:lstStyle>
          <a:p>
            <a:pPr>
              <a:defRPr/>
            </a:pPr>
            <a:endParaRPr lang="en-US" altLang="ja-JP"/>
          </a:p>
        </p:txBody>
      </p:sp>
      <p:sp>
        <p:nvSpPr>
          <p:cNvPr id="1028" name="Rectangle 5"/>
          <p:cNvSpPr>
            <a:spLocks noGrp="1" noChangeArrowheads="1"/>
          </p:cNvSpPr>
          <p:nvPr>
            <p:ph type="ftr" sz="quarter" idx="3"/>
          </p:nvPr>
        </p:nvSpPr>
        <p:spPr>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50" charset="-128"/>
              </a:defRPr>
            </a:lvl1pPr>
          </a:lstStyle>
          <a:p>
            <a:pPr>
              <a:defRPr/>
            </a:pPr>
            <a:endParaRPr lang="en-US" altLang="ja-JP"/>
          </a:p>
        </p:txBody>
      </p:sp>
      <p:sp>
        <p:nvSpPr>
          <p:cNvPr id="1029" name="Rectangle 6"/>
          <p:cNvSpPr>
            <a:spLocks noGrp="1" noChangeArrowheads="1"/>
          </p:cNvSpPr>
          <p:nvPr>
            <p:ph type="sldNum" sz="quarter" idx="4"/>
          </p:nvPr>
        </p:nvSpPr>
        <p:spPr>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FD9BB62-D0E4-4F2F-9365-A85B5DD33C1B}"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ria.ee/en/cyber-security/it-baseline-security-system-iske.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3" name="表 3"/>
          <p:cNvGraphicFramePr>
            <a:graphicFrameLocks noGrp="1"/>
          </p:cNvGraphicFramePr>
          <p:nvPr>
            <p:extLst>
              <p:ext uri="{D42A27DB-BD31-4B8C-83A1-F6EECF244321}">
                <p14:modId xmlns:p14="http://schemas.microsoft.com/office/powerpoint/2010/main" val="1141062025"/>
              </p:ext>
            </p:extLst>
          </p:nvPr>
        </p:nvGraphicFramePr>
        <p:xfrm>
          <a:off x="797348" y="1305917"/>
          <a:ext cx="7549303" cy="5108486"/>
        </p:xfrm>
        <a:graphic>
          <a:graphicData uri="http://schemas.openxmlformats.org/drawingml/2006/table">
            <a:tbl>
              <a:tblPr>
                <a:tableStyleId>{073A0DAA-6AF3-43AB-8588-CEC1D06C72B9}</a:tableStyleId>
              </a:tblPr>
              <a:tblGrid>
                <a:gridCol w="2406500">
                  <a:extLst>
                    <a:ext uri="{9D8B030D-6E8A-4147-A177-3AD203B41FA5}">
                      <a16:colId xmlns:a16="http://schemas.microsoft.com/office/drawing/2014/main" val="20001"/>
                    </a:ext>
                  </a:extLst>
                </a:gridCol>
                <a:gridCol w="5142803">
                  <a:extLst>
                    <a:ext uri="{9D8B030D-6E8A-4147-A177-3AD203B41FA5}">
                      <a16:colId xmlns:a16="http://schemas.microsoft.com/office/drawing/2014/main" val="20002"/>
                    </a:ext>
                  </a:extLst>
                </a:gridCol>
              </a:tblGrid>
              <a:tr h="471895">
                <a:tc>
                  <a:txBody>
                    <a:bodyPr/>
                    <a:lstStyle/>
                    <a:p>
                      <a:pPr algn="just">
                        <a:spcAft>
                          <a:spcPts val="0"/>
                        </a:spcAft>
                      </a:pPr>
                      <a:r>
                        <a:rPr kumimoji="1" lang="ja-JP" altLang="en-US" sz="1200" kern="1200" dirty="0">
                          <a:solidFill>
                            <a:schemeClr val="tx1"/>
                          </a:solidFill>
                          <a:latin typeface="+mn-ea"/>
                          <a:ea typeface="+mn-ea"/>
                          <a:cs typeface="+mn-cs"/>
                        </a:rPr>
                        <a:t>都道府県名</a:t>
                      </a:r>
                      <a:endParaRPr kumimoji="1" lang="ja-JP" sz="1200" kern="1200" dirty="0">
                        <a:solidFill>
                          <a:schemeClr val="tx1"/>
                        </a:solidFill>
                        <a:latin typeface="+mn-ea"/>
                        <a:ea typeface="+mn-ea"/>
                        <a:cs typeface="+mn-cs"/>
                      </a:endParaRPr>
                    </a:p>
                  </a:txBody>
                  <a:tcPr marL="54002" marR="54002" marT="0" marB="0" anchor="ctr"/>
                </a:tc>
                <a:tc>
                  <a:txBody>
                    <a:bodyPr/>
                    <a:lstStyle/>
                    <a:p>
                      <a:pPr algn="just">
                        <a:spcAft>
                          <a:spcPts val="0"/>
                        </a:spcAft>
                      </a:pP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大阪府</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0"/>
                  </a:ext>
                </a:extLst>
              </a:tr>
              <a:tr h="505039">
                <a:tc>
                  <a:txBody>
                    <a:bodyPr/>
                    <a:lstStyle/>
                    <a:p>
                      <a:pPr algn="just">
                        <a:spcAft>
                          <a:spcPts val="0"/>
                        </a:spcAft>
                      </a:pPr>
                      <a:r>
                        <a:rPr kumimoji="1" lang="ja-JP" altLang="en-US" sz="1200" kern="1200" dirty="0">
                          <a:solidFill>
                            <a:schemeClr val="tx1"/>
                          </a:solidFill>
                          <a:latin typeface="+mn-ea"/>
                          <a:ea typeface="+mn-ea"/>
                          <a:cs typeface="+mn-cs"/>
                        </a:rPr>
                        <a:t>市区町村等名</a:t>
                      </a:r>
                      <a:endParaRPr kumimoji="1" lang="ja-JP" sz="1200" kern="1200" dirty="0">
                        <a:solidFill>
                          <a:schemeClr val="tx1"/>
                        </a:solidFill>
                        <a:latin typeface="+mn-ea"/>
                        <a:ea typeface="+mn-ea"/>
                        <a:cs typeface="+mn-cs"/>
                      </a:endParaRPr>
                    </a:p>
                  </a:txBody>
                  <a:tcPr marL="54002" marR="54002" marT="0" marB="0" anchor="ctr"/>
                </a:tc>
                <a:tc>
                  <a:txBody>
                    <a:bodyPr/>
                    <a:lstStyle/>
                    <a:p>
                      <a:pPr algn="just">
                        <a:spcAft>
                          <a:spcPts val="0"/>
                        </a:spcAft>
                      </a:pP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豊能町</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1"/>
                  </a:ext>
                </a:extLst>
              </a:tr>
              <a:tr h="431065">
                <a:tc>
                  <a:txBody>
                    <a:bodyPr/>
                    <a:lstStyle/>
                    <a:p>
                      <a:pPr algn="just">
                        <a:spcAft>
                          <a:spcPts val="0"/>
                        </a:spcAft>
                      </a:pPr>
                      <a:r>
                        <a:rPr kumimoji="1" lang="ja-JP" altLang="en-US" sz="1200" kern="1200" dirty="0">
                          <a:solidFill>
                            <a:schemeClr val="tx1"/>
                          </a:solidFill>
                          <a:latin typeface="+mn-ea"/>
                          <a:ea typeface="+mn-ea"/>
                          <a:cs typeface="+mn-cs"/>
                        </a:rPr>
                        <a:t>地方公共団体コード</a:t>
                      </a:r>
                      <a:endParaRPr kumimoji="1" lang="ja-JP" sz="1200" kern="1200" dirty="0">
                        <a:solidFill>
                          <a:schemeClr val="tx1"/>
                        </a:solidFill>
                        <a:latin typeface="+mn-ea"/>
                        <a:ea typeface="+mn-ea"/>
                        <a:cs typeface="+mn-cs"/>
                      </a:endParaRPr>
                    </a:p>
                  </a:txBody>
                  <a:tcPr marL="54002" marR="54002" marT="0" marB="0" anchor="ctr"/>
                </a:tc>
                <a:tc>
                  <a:txBody>
                    <a:bodyPr/>
                    <a:lstStyle/>
                    <a:p>
                      <a:pPr algn="just">
                        <a:spcAft>
                          <a:spcPts val="0"/>
                        </a:spcAft>
                      </a:pPr>
                      <a:r>
                        <a:rPr lang="en-US" sz="1200" kern="100" dirty="0">
                          <a:effectLst/>
                        </a:rPr>
                        <a:t> 273210</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2"/>
                  </a:ext>
                </a:extLst>
              </a:tr>
              <a:tr h="52864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ea"/>
                          <a:ea typeface="+mn-ea"/>
                          <a:cs typeface="+mn-cs"/>
                        </a:rPr>
                        <a:t>担当部局名</a:t>
                      </a:r>
                      <a:endParaRPr kumimoji="1" lang="ja-JP" altLang="ja-JP" sz="1200" kern="1200" dirty="0">
                        <a:solidFill>
                          <a:schemeClr val="tx1"/>
                        </a:solidFill>
                        <a:latin typeface="+mn-ea"/>
                        <a:ea typeface="+mn-ea"/>
                        <a:cs typeface="+mn-cs"/>
                      </a:endParaRPr>
                    </a:p>
                  </a:txBody>
                  <a:tcPr marL="54002" marR="54002" marT="0" marB="0" anchor="ctr"/>
                </a:tc>
                <a:tc>
                  <a:txBody>
                    <a:bodyPr/>
                    <a:lstStyle/>
                    <a:p>
                      <a:pPr algn="just">
                        <a:spcAft>
                          <a:spcPts val="0"/>
                        </a:spcAft>
                      </a:pPr>
                      <a:r>
                        <a:rPr lang="en-US" sz="1200" kern="100" dirty="0">
                          <a:effectLst/>
                        </a:rPr>
                        <a:t> </a:t>
                      </a:r>
                      <a:r>
                        <a:rPr lang="ja-JP" altLang="en-US" sz="1200" kern="100" dirty="0">
                          <a:effectLst/>
                        </a:rPr>
                        <a:t>まちづくり創造課</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3"/>
                  </a:ext>
                </a:extLst>
              </a:tr>
              <a:tr h="528641">
                <a:tc>
                  <a:txBody>
                    <a:bodyPr/>
                    <a:lstStyle/>
                    <a:p>
                      <a:pPr algn="just">
                        <a:spcAft>
                          <a:spcPts val="0"/>
                        </a:spcAft>
                      </a:pPr>
                      <a:r>
                        <a:rPr kumimoji="1" lang="ja-JP" altLang="en-US" sz="1200" kern="1200" dirty="0">
                          <a:solidFill>
                            <a:schemeClr val="tx1"/>
                          </a:solidFill>
                          <a:latin typeface="+mn-ea"/>
                          <a:ea typeface="+mn-ea"/>
                          <a:cs typeface="+mn-cs"/>
                        </a:rPr>
                        <a:t>責任者</a:t>
                      </a:r>
                      <a:r>
                        <a:rPr kumimoji="1" lang="ja-JP" altLang="ja-JP" sz="1200" kern="1200" dirty="0">
                          <a:solidFill>
                            <a:schemeClr val="tx1"/>
                          </a:solidFill>
                          <a:latin typeface="+mn-ea"/>
                          <a:ea typeface="+mn-ea"/>
                          <a:cs typeface="+mn-cs"/>
                        </a:rPr>
                        <a:t>名（ふりがな）</a:t>
                      </a:r>
                      <a:endParaRPr kumimoji="1" lang="ja-JP" sz="1200" kern="1200" dirty="0">
                        <a:solidFill>
                          <a:schemeClr val="tx1"/>
                        </a:solidFill>
                        <a:latin typeface="+mn-ea"/>
                        <a:ea typeface="+mn-ea"/>
                        <a:cs typeface="+mn-cs"/>
                      </a:endParaRPr>
                    </a:p>
                  </a:txBody>
                  <a:tcPr marL="54002" marR="54002" marT="0" marB="0" anchor="ctr"/>
                </a:tc>
                <a:tc>
                  <a:txBody>
                    <a:bodyPr/>
                    <a:lstStyle/>
                    <a:p>
                      <a:pPr algn="just">
                        <a:spcAft>
                          <a:spcPts val="0"/>
                        </a:spcAft>
                      </a:pPr>
                      <a:r>
                        <a:rPr lang="en-US" sz="1200" kern="100" dirty="0">
                          <a:effectLst/>
                        </a:rPr>
                        <a:t> </a:t>
                      </a:r>
                      <a:r>
                        <a:rPr lang="ja-JP" altLang="en-US" sz="1200" kern="100" dirty="0">
                          <a:effectLst/>
                        </a:rPr>
                        <a:t>田中 久志</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4"/>
                  </a:ext>
                </a:extLst>
              </a:tr>
              <a:tr h="528641">
                <a:tc>
                  <a:txBody>
                    <a:bodyPr/>
                    <a:lstStyle/>
                    <a:p>
                      <a:pPr algn="just">
                        <a:spcAft>
                          <a:spcPts val="0"/>
                        </a:spcAft>
                      </a:pPr>
                      <a:r>
                        <a:rPr kumimoji="1" lang="ja-JP" altLang="en-US" sz="1200" kern="1200" dirty="0">
                          <a:solidFill>
                            <a:schemeClr val="tx1"/>
                          </a:solidFill>
                          <a:latin typeface="+mn-ea"/>
                          <a:ea typeface="+mn-ea"/>
                          <a:cs typeface="+mn-cs"/>
                        </a:rPr>
                        <a:t>責任者</a:t>
                      </a:r>
                      <a:r>
                        <a:rPr kumimoji="1" lang="ja-JP" sz="1200" kern="1200" dirty="0">
                          <a:solidFill>
                            <a:schemeClr val="tx1"/>
                          </a:solidFill>
                          <a:latin typeface="+mn-ea"/>
                          <a:ea typeface="+mn-ea"/>
                          <a:cs typeface="+mn-cs"/>
                        </a:rPr>
                        <a:t>役職</a:t>
                      </a:r>
                    </a:p>
                  </a:txBody>
                  <a:tcPr marL="54002" marR="54002" marT="0" marB="0" anchor="ctr"/>
                </a:tc>
                <a:tc>
                  <a:txBody>
                    <a:bodyPr/>
                    <a:lstStyle/>
                    <a:p>
                      <a:pPr algn="just">
                        <a:spcAft>
                          <a:spcPts val="0"/>
                        </a:spcAft>
                      </a:pPr>
                      <a:r>
                        <a:rPr lang="en-US" sz="1200" kern="100" dirty="0">
                          <a:effectLst/>
                        </a:rPr>
                        <a:t> </a:t>
                      </a:r>
                      <a:r>
                        <a:rPr lang="ja-JP" altLang="en-US" sz="1200" kern="100" dirty="0">
                          <a:effectLst/>
                        </a:rPr>
                        <a:t>課長</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5"/>
                  </a:ext>
                </a:extLst>
              </a:tr>
              <a:tr h="528641">
                <a:tc>
                  <a:txBody>
                    <a:bodyPr/>
                    <a:lstStyle/>
                    <a:p>
                      <a:pPr algn="just">
                        <a:spcAft>
                          <a:spcPts val="0"/>
                        </a:spcAft>
                      </a:pPr>
                      <a:r>
                        <a:rPr kumimoji="1" lang="ja-JP" altLang="en-US" sz="1200" kern="1200" dirty="0">
                          <a:solidFill>
                            <a:schemeClr val="tx1"/>
                          </a:solidFill>
                          <a:latin typeface="+mn-ea"/>
                          <a:ea typeface="+mn-ea"/>
                          <a:cs typeface="+mn-cs"/>
                        </a:rPr>
                        <a:t>担当者名（ふりがな）</a:t>
                      </a:r>
                      <a:endParaRPr kumimoji="1" lang="ja-JP" sz="1200" kern="1200" dirty="0">
                        <a:solidFill>
                          <a:schemeClr val="tx1"/>
                        </a:solidFill>
                        <a:latin typeface="+mn-ea"/>
                        <a:ea typeface="+mn-ea"/>
                        <a:cs typeface="+mn-cs"/>
                      </a:endParaRPr>
                    </a:p>
                  </a:txBody>
                  <a:tcPr marL="54002" marR="54002" marT="0" marB="0" anchor="ctr"/>
                </a:tc>
                <a:tc>
                  <a:txBody>
                    <a:bodyPr/>
                    <a:lstStyle/>
                    <a:p>
                      <a:pPr algn="just">
                        <a:spcAft>
                          <a:spcPts val="0"/>
                        </a:spcAft>
                      </a:pP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たなか　ひさし</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3557269104"/>
                  </a:ext>
                </a:extLst>
              </a:tr>
              <a:tr h="528641">
                <a:tc>
                  <a:txBody>
                    <a:bodyPr/>
                    <a:lstStyle/>
                    <a:p>
                      <a:pPr algn="just">
                        <a:spcAft>
                          <a:spcPts val="0"/>
                        </a:spcAft>
                      </a:pPr>
                      <a:r>
                        <a:rPr kumimoji="1" lang="ja-JP" sz="1200" kern="1200" dirty="0">
                          <a:solidFill>
                            <a:schemeClr val="tx1"/>
                          </a:solidFill>
                          <a:latin typeface="+mn-ea"/>
                          <a:ea typeface="+mn-ea"/>
                          <a:cs typeface="+mn-cs"/>
                        </a:rPr>
                        <a:t>電話番号（代表・直通）</a:t>
                      </a:r>
                    </a:p>
                  </a:txBody>
                  <a:tcPr marL="54002" marR="54002" marT="0" marB="0" anchor="ctr"/>
                </a:tc>
                <a:tc>
                  <a:txBody>
                    <a:bodyPr/>
                    <a:lstStyle/>
                    <a:p>
                      <a:pPr algn="just">
                        <a:spcAft>
                          <a:spcPts val="0"/>
                        </a:spcAft>
                      </a:pPr>
                      <a:r>
                        <a:rPr lang="en-US" sz="1200" kern="100" dirty="0">
                          <a:effectLst/>
                        </a:rPr>
                        <a:t> </a:t>
                      </a:r>
                    </a:p>
                    <a:p>
                      <a:pPr algn="just">
                        <a:spcAft>
                          <a:spcPts val="0"/>
                        </a:spcAft>
                      </a:pPr>
                      <a:r>
                        <a:rPr lang="en-US" sz="1200" kern="100" dirty="0">
                          <a:effectLst/>
                        </a:rPr>
                        <a:t>072-739-3412</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6"/>
                  </a:ext>
                </a:extLst>
              </a:tr>
              <a:tr h="528641">
                <a:tc>
                  <a:txBody>
                    <a:bodyPr/>
                    <a:lstStyle/>
                    <a:p>
                      <a:pPr algn="just">
                        <a:spcAft>
                          <a:spcPts val="0"/>
                        </a:spcAft>
                      </a:pPr>
                      <a:r>
                        <a:rPr kumimoji="1" lang="ja-JP" altLang="en-US" sz="1200" kern="1200" dirty="0">
                          <a:solidFill>
                            <a:schemeClr val="tx1"/>
                          </a:solidFill>
                          <a:latin typeface="+mn-ea"/>
                          <a:ea typeface="+mn-ea"/>
                          <a:cs typeface="+mn-cs"/>
                        </a:rPr>
                        <a:t>メールアドレス</a:t>
                      </a:r>
                      <a:endParaRPr kumimoji="1" lang="ja-JP" sz="1200" kern="1200" dirty="0">
                        <a:solidFill>
                          <a:schemeClr val="tx1"/>
                        </a:solidFill>
                        <a:latin typeface="+mn-ea"/>
                        <a:ea typeface="+mn-ea"/>
                        <a:cs typeface="+mn-cs"/>
                      </a:endParaRPr>
                    </a:p>
                  </a:txBody>
                  <a:tcPr marL="54002" marR="54002" marT="0" marB="0" anchor="ctr"/>
                </a:tc>
                <a:tc>
                  <a:txBody>
                    <a:bodyPr/>
                    <a:lstStyle/>
                    <a:p>
                      <a:pPr algn="just">
                        <a:spcAft>
                          <a:spcPts val="0"/>
                        </a:spcAft>
                      </a:pPr>
                      <a:r>
                        <a:rPr lang="en-US" sz="1200" kern="100" dirty="0">
                          <a:effectLst/>
                        </a:rPr>
                        <a:t> machisouzou@town.toyono.osaka.jp</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7"/>
                  </a:ext>
                </a:extLst>
              </a:tr>
              <a:tr h="528641">
                <a:tc>
                  <a:txBody>
                    <a:bodyPr/>
                    <a:lstStyle/>
                    <a:p>
                      <a:pPr algn="just">
                        <a:spcAft>
                          <a:spcPts val="0"/>
                        </a:spcAft>
                      </a:pPr>
                      <a:r>
                        <a:rPr kumimoji="1" lang="ja-JP" altLang="en-US" sz="1200" kern="1200" dirty="0">
                          <a:solidFill>
                            <a:schemeClr val="tx1"/>
                          </a:solidFill>
                          <a:latin typeface="+mn-ea"/>
                          <a:ea typeface="+mn-ea"/>
                          <a:cs typeface="+mn-cs"/>
                        </a:rPr>
                        <a:t>申請タイプ（</a:t>
                      </a:r>
                      <a:r>
                        <a:rPr kumimoji="1" lang="en-US" altLang="ja-JP" sz="1200" kern="1200" dirty="0">
                          <a:solidFill>
                            <a:schemeClr val="tx1"/>
                          </a:solidFill>
                          <a:latin typeface="+mn-ea"/>
                          <a:ea typeface="+mn-ea"/>
                          <a:cs typeface="+mn-cs"/>
                        </a:rPr>
                        <a:t>TYPE2</a:t>
                      </a:r>
                      <a:r>
                        <a:rPr kumimoji="1" lang="ja-JP" altLang="en-US" sz="1200" kern="1200" dirty="0">
                          <a:solidFill>
                            <a:schemeClr val="tx1"/>
                          </a:solidFill>
                          <a:latin typeface="+mn-ea"/>
                          <a:ea typeface="+mn-ea"/>
                          <a:cs typeface="+mn-cs"/>
                        </a:rPr>
                        <a:t>／</a:t>
                      </a:r>
                      <a:r>
                        <a:rPr kumimoji="1" lang="en-US" altLang="ja-JP" sz="1200" kern="1200" dirty="0">
                          <a:solidFill>
                            <a:schemeClr val="tx1"/>
                          </a:solidFill>
                          <a:latin typeface="+mn-ea"/>
                          <a:ea typeface="+mn-ea"/>
                          <a:cs typeface="+mn-cs"/>
                        </a:rPr>
                        <a:t>TYPE3</a:t>
                      </a:r>
                      <a:r>
                        <a:rPr kumimoji="1" lang="ja-JP" altLang="en-US" sz="1200" kern="1200" dirty="0">
                          <a:solidFill>
                            <a:schemeClr val="tx1"/>
                          </a:solidFill>
                          <a:latin typeface="+mn-ea"/>
                          <a:ea typeface="+mn-ea"/>
                          <a:cs typeface="+mn-cs"/>
                        </a:rPr>
                        <a:t>）</a:t>
                      </a:r>
                      <a:endParaRPr kumimoji="1" lang="ja-JP" sz="1200" kern="1200" dirty="0">
                        <a:solidFill>
                          <a:schemeClr val="tx1"/>
                        </a:solidFill>
                        <a:latin typeface="+mn-ea"/>
                        <a:ea typeface="+mn-ea"/>
                        <a:cs typeface="+mn-cs"/>
                      </a:endParaRPr>
                    </a:p>
                  </a:txBody>
                  <a:tcPr marL="54002" marR="54002" marT="0" marB="0" anchor="ctr"/>
                </a:tc>
                <a:tc>
                  <a:txBody>
                    <a:bodyPr/>
                    <a:lstStyle/>
                    <a:p>
                      <a:pPr algn="just">
                        <a:spcAft>
                          <a:spcPts val="0"/>
                        </a:spcAft>
                      </a:pPr>
                      <a:r>
                        <a:rPr lang="en-US"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TYPE3</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2631578187"/>
                  </a:ext>
                </a:extLst>
              </a:tr>
            </a:tbl>
          </a:graphicData>
        </a:graphic>
      </p:graphicFrame>
      <p:sp>
        <p:nvSpPr>
          <p:cNvPr id="1224" name="Rectangle 67"/>
          <p:cNvSpPr>
            <a:spLocks noChangeArrowheads="1"/>
          </p:cNvSpPr>
          <p:nvPr/>
        </p:nvSpPr>
        <p:spPr>
          <a:xfrm>
            <a:off x="0" y="452899"/>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chemeClr val="bg1"/>
                </a:solidFill>
                <a:latin typeface="ＭＳ Ｐゴシック" panose="020B0600070205080204" pitchFamily="50" charset="-128"/>
              </a:rPr>
              <a:t>申請者情報　</a:t>
            </a:r>
          </a:p>
        </p:txBody>
      </p:sp>
      <p:sp>
        <p:nvSpPr>
          <p:cNvPr id="1226" name="テキスト 981"/>
          <p:cNvSpPr txBox="1"/>
          <p:nvPr/>
        </p:nvSpPr>
        <p:spPr>
          <a:xfrm>
            <a:off x="0" y="45357"/>
            <a:ext cx="8028384" cy="400110"/>
          </a:xfrm>
          <a:prstGeom prst="rect">
            <a:avLst/>
          </a:prstGeom>
        </p:spPr>
        <p:txBody>
          <a:bodyPr wrap="square">
            <a:spAutoFit/>
          </a:bodyPr>
          <a:lstStyle/>
          <a:p>
            <a:pPr algn="l"/>
            <a:r>
              <a:rPr lang="ja-JP" altLang="en-US" sz="2000" b="1" dirty="0"/>
              <a:t>別紙１　デジタル実装タイプ</a:t>
            </a:r>
            <a:r>
              <a:rPr lang="en-US" altLang="ja-JP" sz="2000" b="1" dirty="0"/>
              <a:t>TYPE2/3</a:t>
            </a:r>
            <a:r>
              <a:rPr lang="ja-JP" altLang="en-US" sz="2000" b="1" dirty="0"/>
              <a:t>実施計画</a:t>
            </a:r>
            <a:endParaRPr sz="2000" b="1" dirty="0"/>
          </a:p>
        </p:txBody>
      </p:sp>
      <p:sp>
        <p:nvSpPr>
          <p:cNvPr id="3" name="スライド番号プレースホルダー 2">
            <a:extLst>
              <a:ext uri="{FF2B5EF4-FFF2-40B4-BE49-F238E27FC236}">
                <a16:creationId xmlns:a16="http://schemas.microsoft.com/office/drawing/2014/main" id="{9CC1C640-D413-45BB-82FC-479BFD55E4DE}"/>
              </a:ext>
            </a:extLst>
          </p:cNvPr>
          <p:cNvSpPr>
            <a:spLocks noGrp="1"/>
          </p:cNvSpPr>
          <p:nvPr>
            <p:ph type="sldNum" sz="quarter" idx="12"/>
          </p:nvPr>
        </p:nvSpPr>
        <p:spPr>
          <a:xfrm>
            <a:off x="8604448" y="565480"/>
            <a:ext cx="464400" cy="347925"/>
          </a:xfrm>
        </p:spPr>
        <p:txBody>
          <a:bodyPr/>
          <a:lstStyle/>
          <a:p>
            <a:pPr>
              <a:defRPr/>
            </a:pPr>
            <a:fld id="{ED70751B-34C4-41F7-9A42-B8AF8614956A}" type="slidenum">
              <a:rPr lang="en-US" altLang="ja-JP" smtClean="0"/>
              <a:pPr>
                <a:defRPr/>
              </a:pPr>
              <a:t>1</a:t>
            </a:fld>
            <a:endParaRPr lang="en-US" altLang="ja-JP" dirty="0"/>
          </a:p>
        </p:txBody>
      </p:sp>
      <p:sp>
        <p:nvSpPr>
          <p:cNvPr id="2" name="テキスト ボックス 1"/>
          <p:cNvSpPr txBox="1"/>
          <p:nvPr/>
        </p:nvSpPr>
        <p:spPr>
          <a:xfrm>
            <a:off x="755576" y="6430350"/>
            <a:ext cx="3126177" cy="261610"/>
          </a:xfrm>
          <a:prstGeom prst="rect">
            <a:avLst/>
          </a:prstGeom>
          <a:noFill/>
        </p:spPr>
        <p:txBody>
          <a:bodyPr wrap="none" rtlCol="0">
            <a:spAutoFit/>
          </a:bodyPr>
          <a:lstStyle/>
          <a:p>
            <a:r>
              <a:rPr kumimoji="1" lang="en-US" altLang="ja-JP" sz="1100" dirty="0"/>
              <a:t>※</a:t>
            </a:r>
            <a:r>
              <a:rPr kumimoji="1" lang="ja-JP" altLang="en-US" sz="1100" dirty="0"/>
              <a:t>広域連携事業の場合は主申請者の情報を記載</a:t>
            </a:r>
          </a:p>
        </p:txBody>
      </p:sp>
    </p:spTree>
    <p:extLst>
      <p:ext uri="{BB962C8B-B14F-4D97-AF65-F5344CB8AC3E}">
        <p14:creationId xmlns:p14="http://schemas.microsoft.com/office/powerpoint/2010/main" val="106876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7">
            <a:extLst>
              <a:ext uri="{FF2B5EF4-FFF2-40B4-BE49-F238E27FC236}">
                <a16:creationId xmlns:a16="http://schemas.microsoft.com/office/drawing/2014/main" id="{FFD9E7D1-E16A-4713-A0C4-86527B1ECA68}"/>
              </a:ext>
            </a:extLst>
          </p:cNvPr>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chemeClr val="bg1"/>
                </a:solidFill>
                <a:latin typeface="ＭＳ Ｐゴシック" panose="020B0600070205080204" pitchFamily="50" charset="-128"/>
              </a:rPr>
              <a:t>政策目的</a:t>
            </a:r>
            <a:endParaRPr lang="ja-JP" altLang="en-US" sz="1400" b="1" dirty="0">
              <a:solidFill>
                <a:schemeClr val="bg1"/>
              </a:solidFill>
              <a:latin typeface="ＭＳ Ｐゴシック" panose="020B0600070205080204" pitchFamily="50" charset="-128"/>
            </a:endParaRPr>
          </a:p>
        </p:txBody>
      </p:sp>
      <p:sp>
        <p:nvSpPr>
          <p:cNvPr id="1263" name="Text Box 4"/>
          <p:cNvSpPr txBox="1">
            <a:spLocks noChangeArrowheads="1"/>
          </p:cNvSpPr>
          <p:nvPr/>
        </p:nvSpPr>
        <p:spPr>
          <a:xfrm>
            <a:off x="66892" y="627600"/>
            <a:ext cx="7961492" cy="338554"/>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1600" b="1" dirty="0">
                <a:latin typeface="+mn-ea"/>
                <a:ea typeface="+mn-ea"/>
              </a:rPr>
              <a:t>事業の成果を複数年にわたって計測するための</a:t>
            </a:r>
            <a:r>
              <a:rPr lang="en-US" altLang="ja-JP" sz="1600" b="1" dirty="0">
                <a:latin typeface="+mn-ea"/>
                <a:ea typeface="+mn-ea"/>
              </a:rPr>
              <a:t>KPI</a:t>
            </a:r>
            <a:r>
              <a:rPr lang="ja-JP" altLang="en-US" sz="1600" b="1" dirty="0">
                <a:latin typeface="+mn-ea"/>
                <a:ea typeface="+mn-ea"/>
              </a:rPr>
              <a:t>（３カ年分）</a:t>
            </a:r>
          </a:p>
        </p:txBody>
      </p:sp>
      <p:graphicFrame>
        <p:nvGraphicFramePr>
          <p:cNvPr id="13" name="表 12">
            <a:extLst>
              <a:ext uri="{FF2B5EF4-FFF2-40B4-BE49-F238E27FC236}">
                <a16:creationId xmlns:a16="http://schemas.microsoft.com/office/drawing/2014/main" id="{1F0547A2-930D-4CB1-9525-60AA24F1EEE1}"/>
              </a:ext>
            </a:extLst>
          </p:cNvPr>
          <p:cNvGraphicFramePr>
            <a:graphicFrameLocks noGrp="1"/>
          </p:cNvGraphicFramePr>
          <p:nvPr>
            <p:extLst>
              <p:ext uri="{D42A27DB-BD31-4B8C-83A1-F6EECF244321}">
                <p14:modId xmlns:p14="http://schemas.microsoft.com/office/powerpoint/2010/main" val="276574152"/>
              </p:ext>
            </p:extLst>
          </p:nvPr>
        </p:nvGraphicFramePr>
        <p:xfrm>
          <a:off x="420743" y="2204864"/>
          <a:ext cx="8051342" cy="1263015"/>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167640">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KPI①</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とよのんコンシェルジュアプリの予約利用累計数</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アウトプット</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予約数</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0">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子育てサービスを提供するためのよとのんコンシェルジュから予約された累計数。</a:t>
                      </a:r>
                      <a:b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予約数にて確認し測定する。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0">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サービスを利用するためにはアプリから予約申請し利用するため。（現状予約なしで解放）</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167640">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257175">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2,000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4,000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sp>
        <p:nvSpPr>
          <p:cNvPr id="2" name="スライド番号プレースホルダー 1">
            <a:extLst>
              <a:ext uri="{FF2B5EF4-FFF2-40B4-BE49-F238E27FC236}">
                <a16:creationId xmlns:a16="http://schemas.microsoft.com/office/drawing/2014/main" id="{B5F82322-2D35-43D2-8AD4-30DA41086097}"/>
              </a:ext>
            </a:extLst>
          </p:cNvPr>
          <p:cNvSpPr>
            <a:spLocks noGrp="1"/>
          </p:cNvSpPr>
          <p:nvPr>
            <p:ph type="sldNum" sz="quarter" idx="12"/>
          </p:nvPr>
        </p:nvSpPr>
        <p:spPr/>
        <p:txBody>
          <a:bodyPr/>
          <a:lstStyle/>
          <a:p>
            <a:pPr>
              <a:defRPr/>
            </a:pPr>
            <a:fld id="{ED70751B-34C4-41F7-9A42-B8AF8614956A}" type="slidenum">
              <a:rPr lang="en-US" altLang="ja-JP" smtClean="0"/>
              <a:pPr>
                <a:defRPr/>
              </a:pPr>
              <a:t>10</a:t>
            </a:fld>
            <a:endParaRPr lang="en-US" altLang="ja-JP" dirty="0"/>
          </a:p>
        </p:txBody>
      </p:sp>
      <p:graphicFrame>
        <p:nvGraphicFramePr>
          <p:cNvPr id="12" name="表 11">
            <a:extLst>
              <a:ext uri="{FF2B5EF4-FFF2-40B4-BE49-F238E27FC236}">
                <a16:creationId xmlns:a16="http://schemas.microsoft.com/office/drawing/2014/main" id="{221E5855-D954-424B-9993-122CF53D6DF8}"/>
              </a:ext>
            </a:extLst>
          </p:cNvPr>
          <p:cNvGraphicFramePr>
            <a:graphicFrameLocks noGrp="1"/>
          </p:cNvGraphicFramePr>
          <p:nvPr>
            <p:extLst>
              <p:ext uri="{D42A27DB-BD31-4B8C-83A1-F6EECF244321}">
                <p14:modId xmlns:p14="http://schemas.microsoft.com/office/powerpoint/2010/main" val="229225177"/>
              </p:ext>
            </p:extLst>
          </p:nvPr>
        </p:nvGraphicFramePr>
        <p:xfrm>
          <a:off x="420743" y="3533050"/>
          <a:ext cx="8051342" cy="1278255"/>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167640">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②</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リビングラボ平均利用者数</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アウトプット</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人</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0">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週間単位でのリビングラボ利用者の平均人数。</a:t>
                      </a:r>
                      <a:b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予約利用者数を測定する。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0">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リビングラボサービスを利用した人数が多ければ多いほど、子育て世代が街に増え、新しいコミュニティが形成されると考えられるため。</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月間の平均人数を測定する。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167640">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257175">
                <a:tc gridSpan="3">
                  <a:txBody>
                    <a:bodyPr/>
                    <a:lstStyle/>
                    <a:p>
                      <a:pPr algn="ctr" fontAlgn="ctr"/>
                      <a:r>
                        <a:rPr lang="en-US" altLang="ja-JP" sz="11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graphicFrame>
        <p:nvGraphicFramePr>
          <p:cNvPr id="14" name="表 13">
            <a:extLst>
              <a:ext uri="{FF2B5EF4-FFF2-40B4-BE49-F238E27FC236}">
                <a16:creationId xmlns:a16="http://schemas.microsoft.com/office/drawing/2014/main" id="{1A1AFAB3-5A3D-482C-B71A-A62C54B569DC}"/>
              </a:ext>
            </a:extLst>
          </p:cNvPr>
          <p:cNvGraphicFramePr>
            <a:graphicFrameLocks noGrp="1"/>
          </p:cNvGraphicFramePr>
          <p:nvPr>
            <p:extLst>
              <p:ext uri="{D42A27DB-BD31-4B8C-83A1-F6EECF244321}">
                <p14:modId xmlns:p14="http://schemas.microsoft.com/office/powerpoint/2010/main" val="1053142194"/>
              </p:ext>
            </p:extLst>
          </p:nvPr>
        </p:nvGraphicFramePr>
        <p:xfrm>
          <a:off x="420743" y="4861235"/>
          <a:ext cx="8051342" cy="1278255"/>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167640">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③</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ja-JP" altLang="en-US" sz="1050" b="0" i="0" u="none" strike="noStrike" dirty="0">
                          <a:solidFill>
                            <a:srgbClr val="FF0000"/>
                          </a:solidFill>
                          <a:effectLst/>
                          <a:latin typeface="ＭＳ Ｐゴシック" panose="020B0600070205080204" pitchFamily="50" charset="-128"/>
                          <a:ea typeface="ＭＳ Ｐゴシック" panose="020B0600070205080204" pitchFamily="50" charset="-128"/>
                        </a:rPr>
                        <a:t>子育て</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サービスの満足度</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アウトカム</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ポイント</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0">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リビングラボサービスを利用した人の</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段階評価満足度の平均値。</a:t>
                      </a:r>
                      <a:b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月に</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度アンケート画面を表示し、利用者に入力してもらうことで測定する。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0">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サービスを利用し満足した人数が多ければ多いほど、子育てしやすい街としてに効果があると考えられるため。また、アンケート画面にて、任意で不満な点を記入してもらうことで、サービスの改善を図る。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167640">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257175">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2.8</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3.2</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sp>
        <p:nvSpPr>
          <p:cNvPr id="10" name="テキスト ボックス 9">
            <a:extLst>
              <a:ext uri="{FF2B5EF4-FFF2-40B4-BE49-F238E27FC236}">
                <a16:creationId xmlns:a16="http://schemas.microsoft.com/office/drawing/2014/main" id="{EA82B56E-26A9-42F4-A7AC-D69918E5B909}"/>
              </a:ext>
            </a:extLst>
          </p:cNvPr>
          <p:cNvSpPr txBox="1"/>
          <p:nvPr/>
        </p:nvSpPr>
        <p:spPr>
          <a:xfrm>
            <a:off x="0" y="980728"/>
            <a:ext cx="5918079" cy="307777"/>
          </a:xfrm>
          <a:prstGeom prst="rect">
            <a:avLst/>
          </a:prstGeom>
          <a:noFill/>
        </p:spPr>
        <p:txBody>
          <a:bodyPr wrap="square">
            <a:spAutoFit/>
          </a:bodyPr>
          <a:lstStyle/>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40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rPr>
              <a:t>＜子育てサービス＞</a:t>
            </a:r>
            <a:endParaRPr kumimoji="1" lang="en-US" altLang="ja-JP" sz="140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endParaRPr>
          </a:p>
        </p:txBody>
      </p:sp>
      <p:sp>
        <p:nvSpPr>
          <p:cNvPr id="11" name="テキスト ボックス 10">
            <a:extLst>
              <a:ext uri="{FF2B5EF4-FFF2-40B4-BE49-F238E27FC236}">
                <a16:creationId xmlns:a16="http://schemas.microsoft.com/office/drawing/2014/main" id="{749EAD8B-CDAC-4FC3-98EB-FE287BF22222}"/>
              </a:ext>
            </a:extLst>
          </p:cNvPr>
          <p:cNvSpPr txBox="1"/>
          <p:nvPr/>
        </p:nvSpPr>
        <p:spPr>
          <a:xfrm>
            <a:off x="173685" y="1257182"/>
            <a:ext cx="8796629" cy="769441"/>
          </a:xfrm>
          <a:prstGeom prst="rect">
            <a:avLst/>
          </a:prstGeom>
          <a:noFill/>
        </p:spPr>
        <p:txBody>
          <a:bodyPr wrap="square">
            <a:spAutoFit/>
          </a:bodyPr>
          <a:lstStyle/>
          <a:p>
            <a:r>
              <a:rPr lang="ja-JP" altLang="en-US" sz="1100" dirty="0"/>
              <a:t>・未就学児を中心にリビングラボでの保育を中心に、主婦の空いた時間で、買い物支援や高齢者支援サービスができる環境の整備を行います。</a:t>
            </a:r>
            <a:br>
              <a:rPr lang="ja-JP" altLang="en-US" sz="1100" dirty="0"/>
            </a:br>
            <a:r>
              <a:rPr lang="ja-JP" altLang="en-US" sz="1100" dirty="0"/>
              <a:t>・リビングラボに子育て中の親にリモートワークでの就労支援環境の整備を行います。</a:t>
            </a:r>
          </a:p>
          <a:p>
            <a:r>
              <a:rPr lang="ja-JP" altLang="en-US" sz="1100" dirty="0"/>
              <a:t>・</a:t>
            </a:r>
            <a:r>
              <a:rPr lang="en-US" altLang="ja-JP" sz="1100" dirty="0"/>
              <a:t>GIGA</a:t>
            </a:r>
            <a:r>
              <a:rPr lang="ja-JP" altLang="en-US" sz="1100" dirty="0"/>
              <a:t>スクールに合わせて、リビングラボ利用者に</a:t>
            </a:r>
            <a:r>
              <a:rPr lang="en-US" altLang="ja-JP" sz="1100" dirty="0" err="1"/>
              <a:t>NoCode</a:t>
            </a:r>
            <a:r>
              <a:rPr lang="ja-JP" altLang="en-US" sz="1100" dirty="0"/>
              <a:t>プログラミング教室やハッカソンを行い、親子で</a:t>
            </a:r>
            <a:r>
              <a:rPr lang="en-US" altLang="ja-JP" sz="1100" dirty="0"/>
              <a:t>IT</a:t>
            </a:r>
            <a:r>
              <a:rPr lang="ja-JP" altLang="en-US" sz="1100" dirty="0"/>
              <a:t>に慣れ親しむ環境の整備を行います。</a:t>
            </a:r>
          </a:p>
          <a:p>
            <a:r>
              <a:rPr lang="ja-JP" altLang="en-US" sz="1100" dirty="0"/>
              <a:t>・住民同士の新しいコミュニティの場としても活用を行います。</a:t>
            </a:r>
          </a:p>
        </p:txBody>
      </p:sp>
    </p:spTree>
    <p:extLst>
      <p:ext uri="{BB962C8B-B14F-4D97-AF65-F5344CB8AC3E}">
        <p14:creationId xmlns:p14="http://schemas.microsoft.com/office/powerpoint/2010/main" val="3646426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7">
            <a:extLst>
              <a:ext uri="{FF2B5EF4-FFF2-40B4-BE49-F238E27FC236}">
                <a16:creationId xmlns:a16="http://schemas.microsoft.com/office/drawing/2014/main" id="{FFD9E7D1-E16A-4713-A0C4-86527B1ECA68}"/>
              </a:ext>
            </a:extLst>
          </p:cNvPr>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chemeClr val="bg1"/>
                </a:solidFill>
                <a:latin typeface="ＭＳ Ｐゴシック" panose="020B0600070205080204" pitchFamily="50" charset="-128"/>
              </a:rPr>
              <a:t>政策目的</a:t>
            </a:r>
            <a:endParaRPr lang="ja-JP" altLang="en-US" sz="1400" b="1" dirty="0">
              <a:solidFill>
                <a:schemeClr val="bg1"/>
              </a:solidFill>
              <a:latin typeface="ＭＳ Ｐゴシック" panose="020B0600070205080204" pitchFamily="50" charset="-128"/>
            </a:endParaRPr>
          </a:p>
        </p:txBody>
      </p:sp>
      <p:sp>
        <p:nvSpPr>
          <p:cNvPr id="1263" name="Text Box 4"/>
          <p:cNvSpPr txBox="1">
            <a:spLocks noChangeArrowheads="1"/>
          </p:cNvSpPr>
          <p:nvPr/>
        </p:nvSpPr>
        <p:spPr>
          <a:xfrm>
            <a:off x="66892" y="627600"/>
            <a:ext cx="7961492" cy="338554"/>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1600" b="1" dirty="0">
                <a:latin typeface="+mn-ea"/>
                <a:ea typeface="+mn-ea"/>
              </a:rPr>
              <a:t>事業の成果を複数年にわたって計測するための</a:t>
            </a:r>
            <a:r>
              <a:rPr lang="en-US" altLang="ja-JP" sz="1600" b="1" dirty="0">
                <a:latin typeface="+mn-ea"/>
                <a:ea typeface="+mn-ea"/>
              </a:rPr>
              <a:t>KPI</a:t>
            </a:r>
            <a:r>
              <a:rPr lang="ja-JP" altLang="en-US" sz="1600" b="1" dirty="0">
                <a:latin typeface="+mn-ea"/>
                <a:ea typeface="+mn-ea"/>
              </a:rPr>
              <a:t>（３カ年分）</a:t>
            </a:r>
          </a:p>
        </p:txBody>
      </p:sp>
      <p:graphicFrame>
        <p:nvGraphicFramePr>
          <p:cNvPr id="13" name="表 12">
            <a:extLst>
              <a:ext uri="{FF2B5EF4-FFF2-40B4-BE49-F238E27FC236}">
                <a16:creationId xmlns:a16="http://schemas.microsoft.com/office/drawing/2014/main" id="{1F0547A2-930D-4CB1-9525-60AA24F1EEE1}"/>
              </a:ext>
            </a:extLst>
          </p:cNvPr>
          <p:cNvGraphicFramePr>
            <a:graphicFrameLocks noGrp="1"/>
          </p:cNvGraphicFramePr>
          <p:nvPr>
            <p:extLst>
              <p:ext uri="{D42A27DB-BD31-4B8C-83A1-F6EECF244321}">
                <p14:modId xmlns:p14="http://schemas.microsoft.com/office/powerpoint/2010/main" val="4015013747"/>
              </p:ext>
            </p:extLst>
          </p:nvPr>
        </p:nvGraphicFramePr>
        <p:xfrm>
          <a:off x="420743" y="1772816"/>
          <a:ext cx="8051342" cy="1278255"/>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167640">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KPI①</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とよのんコンシェルジュアプリの予約利用累計数</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アウトプット</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予約数</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0">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スマホ教室などのサービスを提供するためのよとのんコンシェルジュから予約された累計数。</a:t>
                      </a:r>
                      <a:b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予約数にて確認し測定する。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0">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サービスを利用するためにはアプリから申請し利用する必要があるため。また、アプリは本事業でのみ使用しているため、本事業の成果測定に適している。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167640">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257175">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1200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2400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sp>
        <p:nvSpPr>
          <p:cNvPr id="2" name="スライド番号プレースホルダー 1">
            <a:extLst>
              <a:ext uri="{FF2B5EF4-FFF2-40B4-BE49-F238E27FC236}">
                <a16:creationId xmlns:a16="http://schemas.microsoft.com/office/drawing/2014/main" id="{B5F82322-2D35-43D2-8AD4-30DA41086097}"/>
              </a:ext>
            </a:extLst>
          </p:cNvPr>
          <p:cNvSpPr>
            <a:spLocks noGrp="1"/>
          </p:cNvSpPr>
          <p:nvPr>
            <p:ph type="sldNum" sz="quarter" idx="12"/>
          </p:nvPr>
        </p:nvSpPr>
        <p:spPr/>
        <p:txBody>
          <a:bodyPr/>
          <a:lstStyle/>
          <a:p>
            <a:pPr>
              <a:defRPr/>
            </a:pPr>
            <a:fld id="{ED70751B-34C4-41F7-9A42-B8AF8614956A}" type="slidenum">
              <a:rPr lang="en-US" altLang="ja-JP" smtClean="0"/>
              <a:pPr>
                <a:defRPr/>
              </a:pPr>
              <a:t>11</a:t>
            </a:fld>
            <a:endParaRPr lang="en-US" altLang="ja-JP" dirty="0"/>
          </a:p>
        </p:txBody>
      </p:sp>
      <p:graphicFrame>
        <p:nvGraphicFramePr>
          <p:cNvPr id="12" name="表 11">
            <a:extLst>
              <a:ext uri="{FF2B5EF4-FFF2-40B4-BE49-F238E27FC236}">
                <a16:creationId xmlns:a16="http://schemas.microsoft.com/office/drawing/2014/main" id="{221E5855-D954-424B-9993-122CF53D6DF8}"/>
              </a:ext>
            </a:extLst>
          </p:cNvPr>
          <p:cNvGraphicFramePr>
            <a:graphicFrameLocks noGrp="1"/>
          </p:cNvGraphicFramePr>
          <p:nvPr>
            <p:extLst>
              <p:ext uri="{D42A27DB-BD31-4B8C-83A1-F6EECF244321}">
                <p14:modId xmlns:p14="http://schemas.microsoft.com/office/powerpoint/2010/main" val="1166458054"/>
              </p:ext>
            </p:extLst>
          </p:nvPr>
        </p:nvGraphicFramePr>
        <p:xfrm>
          <a:off x="420743" y="3198824"/>
          <a:ext cx="8051342" cy="1278255"/>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167640">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②</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スマホ教室平均利用者数</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アウトプット</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人</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0">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月間単位でのスマホ教室を利用した平均人数。</a:t>
                      </a:r>
                      <a:b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予約とアンケートで利用者数を測定する。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0">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サービスを利用した人数が多ければ多いほど、スマートシティサービスを使える人が増えていると考えられるため、</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週間の平均人数を測定する。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167640">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257175">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120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140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graphicFrame>
        <p:nvGraphicFramePr>
          <p:cNvPr id="14" name="表 13">
            <a:extLst>
              <a:ext uri="{FF2B5EF4-FFF2-40B4-BE49-F238E27FC236}">
                <a16:creationId xmlns:a16="http://schemas.microsoft.com/office/drawing/2014/main" id="{1A1AFAB3-5A3D-482C-B71A-A62C54B569DC}"/>
              </a:ext>
            </a:extLst>
          </p:cNvPr>
          <p:cNvGraphicFramePr>
            <a:graphicFrameLocks noGrp="1"/>
          </p:cNvGraphicFramePr>
          <p:nvPr>
            <p:extLst>
              <p:ext uri="{D42A27DB-BD31-4B8C-83A1-F6EECF244321}">
                <p14:modId xmlns:p14="http://schemas.microsoft.com/office/powerpoint/2010/main" val="3062976461"/>
              </p:ext>
            </p:extLst>
          </p:nvPr>
        </p:nvGraphicFramePr>
        <p:xfrm>
          <a:off x="420743" y="4599017"/>
          <a:ext cx="8051342" cy="1278255"/>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167640">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③</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スマホ教室サービスの満足度</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アウトカム</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ポイント</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0">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サービスを利用した人の</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段階評価満足度の平均値。</a:t>
                      </a:r>
                      <a:b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サービスを利用した後にアンケート画面を表示し、利用者に入力してもらうことで測定する。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0">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サービスを利用し満足した人数が多ければ多いほど、～に効果があると考えられるため。また、アンケート画面にて、任意で不満な点を記入してもらうことで、サービスの改善を図る。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167640">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257175">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2.8</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3.5</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4.2</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sp>
        <p:nvSpPr>
          <p:cNvPr id="10" name="テキスト ボックス 9">
            <a:extLst>
              <a:ext uri="{FF2B5EF4-FFF2-40B4-BE49-F238E27FC236}">
                <a16:creationId xmlns:a16="http://schemas.microsoft.com/office/drawing/2014/main" id="{EA82B56E-26A9-42F4-A7AC-D69918E5B909}"/>
              </a:ext>
            </a:extLst>
          </p:cNvPr>
          <p:cNvSpPr txBox="1"/>
          <p:nvPr/>
        </p:nvSpPr>
        <p:spPr>
          <a:xfrm>
            <a:off x="0" y="980728"/>
            <a:ext cx="5918079" cy="307777"/>
          </a:xfrm>
          <a:prstGeom prst="rect">
            <a:avLst/>
          </a:prstGeom>
          <a:noFill/>
        </p:spPr>
        <p:txBody>
          <a:bodyPr wrap="square">
            <a:spAutoFit/>
          </a:bodyPr>
          <a:lstStyle/>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40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rPr>
              <a:t>＜デジタル教育サービス＞</a:t>
            </a:r>
            <a:endParaRPr kumimoji="1" lang="en-US" altLang="ja-JP" sz="140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endParaRPr>
          </a:p>
        </p:txBody>
      </p:sp>
      <p:sp>
        <p:nvSpPr>
          <p:cNvPr id="11" name="テキスト ボックス 10">
            <a:extLst>
              <a:ext uri="{FF2B5EF4-FFF2-40B4-BE49-F238E27FC236}">
                <a16:creationId xmlns:a16="http://schemas.microsoft.com/office/drawing/2014/main" id="{C4B7F1EE-6A2F-4695-9F27-CEFED04F3B1F}"/>
              </a:ext>
            </a:extLst>
          </p:cNvPr>
          <p:cNvSpPr txBox="1"/>
          <p:nvPr/>
        </p:nvSpPr>
        <p:spPr>
          <a:xfrm>
            <a:off x="237496" y="1247851"/>
            <a:ext cx="8882236" cy="276999"/>
          </a:xfrm>
          <a:prstGeom prst="rect">
            <a:avLst/>
          </a:prstGeom>
          <a:noFill/>
        </p:spPr>
        <p:txBody>
          <a:bodyPr wrap="square">
            <a:spAutoFit/>
          </a:bodyPr>
          <a:lstStyle/>
          <a:p>
            <a:r>
              <a:rPr lang="ja-JP" altLang="en-US" sz="1200" dirty="0"/>
              <a:t>・高齢者を中心にスマホなどのデジタルデバイド教育を通信キャリアや地域企業と協力しながら、サービスを受けれる環境を提供します。</a:t>
            </a:r>
          </a:p>
        </p:txBody>
      </p:sp>
    </p:spTree>
    <p:extLst>
      <p:ext uri="{BB962C8B-B14F-4D97-AF65-F5344CB8AC3E}">
        <p14:creationId xmlns:p14="http://schemas.microsoft.com/office/powerpoint/2010/main" val="475817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7">
            <a:extLst>
              <a:ext uri="{FF2B5EF4-FFF2-40B4-BE49-F238E27FC236}">
                <a16:creationId xmlns:a16="http://schemas.microsoft.com/office/drawing/2014/main" id="{FFD9E7D1-E16A-4713-A0C4-86527B1ECA68}"/>
              </a:ext>
            </a:extLst>
          </p:cNvPr>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chemeClr val="bg1"/>
                </a:solidFill>
                <a:latin typeface="ＭＳ Ｐゴシック" panose="020B0600070205080204" pitchFamily="50" charset="-128"/>
              </a:rPr>
              <a:t>政策目的</a:t>
            </a:r>
            <a:endParaRPr lang="ja-JP" altLang="en-US" sz="1400" b="1" dirty="0">
              <a:solidFill>
                <a:schemeClr val="bg1"/>
              </a:solidFill>
              <a:latin typeface="ＭＳ Ｐゴシック" panose="020B0600070205080204" pitchFamily="50" charset="-128"/>
            </a:endParaRPr>
          </a:p>
        </p:txBody>
      </p:sp>
      <p:sp>
        <p:nvSpPr>
          <p:cNvPr id="1263" name="Text Box 4"/>
          <p:cNvSpPr txBox="1">
            <a:spLocks noChangeArrowheads="1"/>
          </p:cNvSpPr>
          <p:nvPr/>
        </p:nvSpPr>
        <p:spPr>
          <a:xfrm>
            <a:off x="66892" y="627600"/>
            <a:ext cx="7961492" cy="338554"/>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1600" b="1" dirty="0">
                <a:latin typeface="+mn-ea"/>
                <a:ea typeface="+mn-ea"/>
              </a:rPr>
              <a:t>事業の成果を複数年にわたって計測するための</a:t>
            </a:r>
            <a:r>
              <a:rPr lang="en-US" altLang="ja-JP" sz="1600" b="1" dirty="0">
                <a:latin typeface="+mn-ea"/>
                <a:ea typeface="+mn-ea"/>
              </a:rPr>
              <a:t>KPI</a:t>
            </a:r>
            <a:r>
              <a:rPr lang="ja-JP" altLang="en-US" sz="1600" b="1" dirty="0">
                <a:latin typeface="+mn-ea"/>
                <a:ea typeface="+mn-ea"/>
              </a:rPr>
              <a:t>（３カ年分）</a:t>
            </a:r>
          </a:p>
        </p:txBody>
      </p:sp>
      <p:graphicFrame>
        <p:nvGraphicFramePr>
          <p:cNvPr id="13" name="表 12">
            <a:extLst>
              <a:ext uri="{FF2B5EF4-FFF2-40B4-BE49-F238E27FC236}">
                <a16:creationId xmlns:a16="http://schemas.microsoft.com/office/drawing/2014/main" id="{1F0547A2-930D-4CB1-9525-60AA24F1EEE1}"/>
              </a:ext>
            </a:extLst>
          </p:cNvPr>
          <p:cNvGraphicFramePr>
            <a:graphicFrameLocks noGrp="1"/>
          </p:cNvGraphicFramePr>
          <p:nvPr>
            <p:extLst>
              <p:ext uri="{D42A27DB-BD31-4B8C-83A1-F6EECF244321}">
                <p14:modId xmlns:p14="http://schemas.microsoft.com/office/powerpoint/2010/main" val="1235584615"/>
              </p:ext>
            </p:extLst>
          </p:nvPr>
        </p:nvGraphicFramePr>
        <p:xfrm>
          <a:off x="420743" y="1772816"/>
          <a:ext cx="8051342" cy="1278255"/>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167640">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KPI①</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おてつたびからの予約数累計</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アウトプット</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予約数</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0">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おてつたびサービスを提供するためのウェブサイトからの予約累計数。</a:t>
                      </a:r>
                      <a:b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予約情報を確認し測定する。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0">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おてつたびサービスを利用するためにはウェブサイト申請し利用する必要があるため。また、ウェブサイトから予約先が分かるため、本事業の成果測定に適している。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167640">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257175">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24</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36</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sp>
        <p:nvSpPr>
          <p:cNvPr id="2" name="スライド番号プレースホルダー 1">
            <a:extLst>
              <a:ext uri="{FF2B5EF4-FFF2-40B4-BE49-F238E27FC236}">
                <a16:creationId xmlns:a16="http://schemas.microsoft.com/office/drawing/2014/main" id="{B5F82322-2D35-43D2-8AD4-30DA41086097}"/>
              </a:ext>
            </a:extLst>
          </p:cNvPr>
          <p:cNvSpPr>
            <a:spLocks noGrp="1"/>
          </p:cNvSpPr>
          <p:nvPr>
            <p:ph type="sldNum" sz="quarter" idx="12"/>
          </p:nvPr>
        </p:nvSpPr>
        <p:spPr/>
        <p:txBody>
          <a:bodyPr/>
          <a:lstStyle/>
          <a:p>
            <a:pPr>
              <a:defRPr/>
            </a:pPr>
            <a:fld id="{ED70751B-34C4-41F7-9A42-B8AF8614956A}" type="slidenum">
              <a:rPr lang="en-US" altLang="ja-JP" smtClean="0"/>
              <a:pPr>
                <a:defRPr/>
              </a:pPr>
              <a:t>12</a:t>
            </a:fld>
            <a:endParaRPr lang="en-US" altLang="ja-JP" dirty="0"/>
          </a:p>
        </p:txBody>
      </p:sp>
      <p:graphicFrame>
        <p:nvGraphicFramePr>
          <p:cNvPr id="12" name="表 11">
            <a:extLst>
              <a:ext uri="{FF2B5EF4-FFF2-40B4-BE49-F238E27FC236}">
                <a16:creationId xmlns:a16="http://schemas.microsoft.com/office/drawing/2014/main" id="{221E5855-D954-424B-9993-122CF53D6DF8}"/>
              </a:ext>
            </a:extLst>
          </p:cNvPr>
          <p:cNvGraphicFramePr>
            <a:graphicFrameLocks noGrp="1"/>
          </p:cNvGraphicFramePr>
          <p:nvPr>
            <p:extLst>
              <p:ext uri="{D42A27DB-BD31-4B8C-83A1-F6EECF244321}">
                <p14:modId xmlns:p14="http://schemas.microsoft.com/office/powerpoint/2010/main" val="48581691"/>
              </p:ext>
            </p:extLst>
          </p:nvPr>
        </p:nvGraphicFramePr>
        <p:xfrm>
          <a:off x="420743" y="3101002"/>
          <a:ext cx="8051342" cy="1278255"/>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167640">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②</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おてつたび豊能町サイトからの平均利用者数</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アウトプット</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人</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0">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月単位でおてつたびを利用して豊能町に訪れた平均人数。</a:t>
                      </a:r>
                      <a:b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受け入れ先とアンケートで利用者数を測定する。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0">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サービスを利用した人数が多ければ多いほど、豊能町に興味を持つ間接人口がいると考えられるため。</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月間の平均人数を測定する。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167640">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257175">
                <a:tc gridSpan="3">
                  <a:txBody>
                    <a:bodyPr/>
                    <a:lstStyle/>
                    <a:p>
                      <a:pPr algn="ctr" fontAlgn="ctr"/>
                      <a:r>
                        <a:rPr lang="en-US" altLang="ja-JP" sz="1100" b="0" i="0" u="none" strike="noStrike" dirty="0">
                          <a:solidFill>
                            <a:schemeClr val="tx1"/>
                          </a:solidFill>
                          <a:effectLst/>
                          <a:latin typeface="ＭＳ Ｐゴシック" panose="020B0600070205080204" pitchFamily="50" charset="-128"/>
                          <a:ea typeface="ＭＳ Ｐゴシック" panose="020B0600070205080204" pitchFamily="50" charset="-128"/>
                        </a:rPr>
                        <a:t>1</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chemeClr val="tx1"/>
                          </a:solidFill>
                          <a:effectLst/>
                          <a:latin typeface="ＭＳ Ｐゴシック" panose="020B0600070205080204" pitchFamily="50" charset="-128"/>
                          <a:ea typeface="ＭＳ Ｐゴシック" panose="020B0600070205080204" pitchFamily="50" charset="-128"/>
                        </a:rPr>
                        <a:t>2</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chemeClr val="tx1"/>
                          </a:solidFill>
                          <a:effectLst/>
                          <a:latin typeface="ＭＳ Ｐゴシック" panose="020B0600070205080204" pitchFamily="50" charset="-128"/>
                          <a:ea typeface="ＭＳ Ｐゴシック" panose="020B0600070205080204" pitchFamily="50" charset="-128"/>
                        </a:rPr>
                        <a:t>3</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graphicFrame>
        <p:nvGraphicFramePr>
          <p:cNvPr id="14" name="表 13">
            <a:extLst>
              <a:ext uri="{FF2B5EF4-FFF2-40B4-BE49-F238E27FC236}">
                <a16:creationId xmlns:a16="http://schemas.microsoft.com/office/drawing/2014/main" id="{1A1AFAB3-5A3D-482C-B71A-A62C54B569DC}"/>
              </a:ext>
            </a:extLst>
          </p:cNvPr>
          <p:cNvGraphicFramePr>
            <a:graphicFrameLocks noGrp="1"/>
          </p:cNvGraphicFramePr>
          <p:nvPr>
            <p:extLst>
              <p:ext uri="{D42A27DB-BD31-4B8C-83A1-F6EECF244321}">
                <p14:modId xmlns:p14="http://schemas.microsoft.com/office/powerpoint/2010/main" val="60390906"/>
              </p:ext>
            </p:extLst>
          </p:nvPr>
        </p:nvGraphicFramePr>
        <p:xfrm>
          <a:off x="420743" y="4429187"/>
          <a:ext cx="8051342" cy="1278255"/>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167640">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③</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サービスの満足度</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アウトカム</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ポイント</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0">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サービスを利用した人の</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段階評価満足度の平均値。</a:t>
                      </a:r>
                      <a:b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サービスを利用した後にアンケート画面を表示し、利用者に入力してもらうことで測定する。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0">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サービスを利用し満足した人数が多ければ多いほど、豊能町の若者世代が増えるに効果があると考えられるため。また、アンケート画面にて、任意で不満な点を記入してもらうことで、サービスの改善を図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167640">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257175">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3.5</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sp>
        <p:nvSpPr>
          <p:cNvPr id="10" name="テキスト ボックス 9">
            <a:extLst>
              <a:ext uri="{FF2B5EF4-FFF2-40B4-BE49-F238E27FC236}">
                <a16:creationId xmlns:a16="http://schemas.microsoft.com/office/drawing/2014/main" id="{EA82B56E-26A9-42F4-A7AC-D69918E5B909}"/>
              </a:ext>
            </a:extLst>
          </p:cNvPr>
          <p:cNvSpPr txBox="1"/>
          <p:nvPr/>
        </p:nvSpPr>
        <p:spPr>
          <a:xfrm>
            <a:off x="0" y="980728"/>
            <a:ext cx="5918079" cy="307777"/>
          </a:xfrm>
          <a:prstGeom prst="rect">
            <a:avLst/>
          </a:prstGeom>
          <a:noFill/>
        </p:spPr>
        <p:txBody>
          <a:bodyPr wrap="square">
            <a:spAutoFit/>
          </a:bodyPr>
          <a:lstStyle/>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40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rPr>
              <a:t>＜観光サービス＞</a:t>
            </a:r>
            <a:endParaRPr kumimoji="1" lang="en-US" altLang="ja-JP" sz="140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endParaRPr>
          </a:p>
        </p:txBody>
      </p:sp>
      <p:sp>
        <p:nvSpPr>
          <p:cNvPr id="11" name="テキスト ボックス 10">
            <a:extLst>
              <a:ext uri="{FF2B5EF4-FFF2-40B4-BE49-F238E27FC236}">
                <a16:creationId xmlns:a16="http://schemas.microsoft.com/office/drawing/2014/main" id="{9348F528-2341-4982-ACA0-F478FFE53B1D}"/>
              </a:ext>
            </a:extLst>
          </p:cNvPr>
          <p:cNvSpPr txBox="1"/>
          <p:nvPr/>
        </p:nvSpPr>
        <p:spPr>
          <a:xfrm>
            <a:off x="402946" y="1373794"/>
            <a:ext cx="8252386" cy="276999"/>
          </a:xfrm>
          <a:prstGeom prst="rect">
            <a:avLst/>
          </a:prstGeom>
          <a:noFill/>
        </p:spPr>
        <p:txBody>
          <a:bodyPr wrap="square">
            <a:spAutoFit/>
          </a:bodyPr>
          <a:lstStyle/>
          <a:p>
            <a:r>
              <a:rPr lang="ja-JP" altLang="en-US" sz="1200" dirty="0"/>
              <a:t>・間接人口を増やすために、おてつたびなどを利用し町外住民の職業体験や観光を行うサービスを提供します。</a:t>
            </a:r>
          </a:p>
        </p:txBody>
      </p:sp>
    </p:spTree>
    <p:extLst>
      <p:ext uri="{BB962C8B-B14F-4D97-AF65-F5344CB8AC3E}">
        <p14:creationId xmlns:p14="http://schemas.microsoft.com/office/powerpoint/2010/main" val="48862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7">
            <a:extLst>
              <a:ext uri="{FF2B5EF4-FFF2-40B4-BE49-F238E27FC236}">
                <a16:creationId xmlns:a16="http://schemas.microsoft.com/office/drawing/2014/main" id="{FFD9E7D1-E16A-4713-A0C4-86527B1ECA68}"/>
              </a:ext>
            </a:extLst>
          </p:cNvPr>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chemeClr val="bg1"/>
                </a:solidFill>
                <a:latin typeface="ＭＳ Ｐゴシック" panose="020B0600070205080204" pitchFamily="50" charset="-128"/>
              </a:rPr>
              <a:t>政策目的</a:t>
            </a:r>
            <a:endParaRPr lang="ja-JP" altLang="en-US" sz="1400" b="1" dirty="0">
              <a:solidFill>
                <a:schemeClr val="bg1"/>
              </a:solidFill>
              <a:latin typeface="ＭＳ Ｐゴシック" panose="020B0600070205080204" pitchFamily="50" charset="-128"/>
            </a:endParaRPr>
          </a:p>
        </p:txBody>
      </p:sp>
      <p:sp>
        <p:nvSpPr>
          <p:cNvPr id="1263" name="Text Box 4"/>
          <p:cNvSpPr txBox="1">
            <a:spLocks noChangeArrowheads="1"/>
          </p:cNvSpPr>
          <p:nvPr/>
        </p:nvSpPr>
        <p:spPr>
          <a:xfrm>
            <a:off x="66892" y="627600"/>
            <a:ext cx="7961492" cy="338554"/>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1600" b="1" dirty="0">
                <a:latin typeface="+mn-ea"/>
                <a:ea typeface="+mn-ea"/>
              </a:rPr>
              <a:t>事業の成果を複数年にわたって計測するための</a:t>
            </a:r>
            <a:r>
              <a:rPr lang="en-US" altLang="ja-JP" sz="1600" b="1" dirty="0">
                <a:latin typeface="+mn-ea"/>
                <a:ea typeface="+mn-ea"/>
              </a:rPr>
              <a:t>KPI</a:t>
            </a:r>
            <a:r>
              <a:rPr lang="ja-JP" altLang="en-US" sz="1600" b="1" dirty="0">
                <a:latin typeface="+mn-ea"/>
                <a:ea typeface="+mn-ea"/>
              </a:rPr>
              <a:t>（３カ年分）</a:t>
            </a:r>
          </a:p>
        </p:txBody>
      </p:sp>
      <p:graphicFrame>
        <p:nvGraphicFramePr>
          <p:cNvPr id="13" name="表 12">
            <a:extLst>
              <a:ext uri="{FF2B5EF4-FFF2-40B4-BE49-F238E27FC236}">
                <a16:creationId xmlns:a16="http://schemas.microsoft.com/office/drawing/2014/main" id="{1F0547A2-930D-4CB1-9525-60AA24F1EEE1}"/>
              </a:ext>
            </a:extLst>
          </p:cNvPr>
          <p:cNvGraphicFramePr>
            <a:graphicFrameLocks noGrp="1"/>
          </p:cNvGraphicFramePr>
          <p:nvPr>
            <p:extLst>
              <p:ext uri="{D42A27DB-BD31-4B8C-83A1-F6EECF244321}">
                <p14:modId xmlns:p14="http://schemas.microsoft.com/office/powerpoint/2010/main" val="1396601338"/>
              </p:ext>
            </p:extLst>
          </p:nvPr>
        </p:nvGraphicFramePr>
        <p:xfrm>
          <a:off x="420743" y="1628800"/>
          <a:ext cx="8051342" cy="1278255"/>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167640">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KPI①</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とよのんウォレットのダウンロード累計数</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アウトプット</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ダウンロード数</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0">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サービスを提供するためのスマートフォンアプリがダウンロードされた累計数。</a:t>
                      </a:r>
                      <a:b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利用登録数にて確認し測定する。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0">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サービスを利用するためには～アプリから申請し利用する必要があるため。また、アプリは本事業でのみ使用しているため、本事業の成果測定に適している。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167640">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257175">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2,000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4,000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8,000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sp>
        <p:nvSpPr>
          <p:cNvPr id="2" name="スライド番号プレースホルダー 1">
            <a:extLst>
              <a:ext uri="{FF2B5EF4-FFF2-40B4-BE49-F238E27FC236}">
                <a16:creationId xmlns:a16="http://schemas.microsoft.com/office/drawing/2014/main" id="{B5F82322-2D35-43D2-8AD4-30DA41086097}"/>
              </a:ext>
            </a:extLst>
          </p:cNvPr>
          <p:cNvSpPr>
            <a:spLocks noGrp="1"/>
          </p:cNvSpPr>
          <p:nvPr>
            <p:ph type="sldNum" sz="quarter" idx="12"/>
          </p:nvPr>
        </p:nvSpPr>
        <p:spPr/>
        <p:txBody>
          <a:bodyPr/>
          <a:lstStyle/>
          <a:p>
            <a:pPr>
              <a:defRPr/>
            </a:pPr>
            <a:fld id="{ED70751B-34C4-41F7-9A42-B8AF8614956A}" type="slidenum">
              <a:rPr lang="en-US" altLang="ja-JP" smtClean="0"/>
              <a:pPr>
                <a:defRPr/>
              </a:pPr>
              <a:t>13</a:t>
            </a:fld>
            <a:endParaRPr lang="en-US" altLang="ja-JP" dirty="0"/>
          </a:p>
        </p:txBody>
      </p:sp>
      <p:graphicFrame>
        <p:nvGraphicFramePr>
          <p:cNvPr id="12" name="表 11">
            <a:extLst>
              <a:ext uri="{FF2B5EF4-FFF2-40B4-BE49-F238E27FC236}">
                <a16:creationId xmlns:a16="http://schemas.microsoft.com/office/drawing/2014/main" id="{221E5855-D954-424B-9993-122CF53D6DF8}"/>
              </a:ext>
            </a:extLst>
          </p:cNvPr>
          <p:cNvGraphicFramePr>
            <a:graphicFrameLocks noGrp="1"/>
          </p:cNvGraphicFramePr>
          <p:nvPr>
            <p:extLst>
              <p:ext uri="{D42A27DB-BD31-4B8C-83A1-F6EECF244321}">
                <p14:modId xmlns:p14="http://schemas.microsoft.com/office/powerpoint/2010/main" val="889382372"/>
              </p:ext>
            </p:extLst>
          </p:nvPr>
        </p:nvGraphicFramePr>
        <p:xfrm>
          <a:off x="420743" y="2942833"/>
          <a:ext cx="8051342" cy="1278255"/>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167640">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②</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とよのんウォレット月単位の平均利用者数</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アウトプット</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人</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0">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月間単位でのとよのんウォレットを利用した平均人数。</a:t>
                      </a:r>
                      <a:b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利用者データから利用者数を測定する。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0">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サービスを利用した人数が多ければ多いほど、地域経済が活性化しているといえる。</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月間の平均人数を測定する。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167640">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257175">
                <a:tc gridSpan="3">
                  <a:txBody>
                    <a:bodyPr/>
                    <a:lstStyle/>
                    <a:p>
                      <a:pPr algn="ctr" fontAlgn="ctr"/>
                      <a:r>
                        <a:rPr lang="en-US" altLang="ja-JP" sz="11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chemeClr val="tx1"/>
                          </a:solidFill>
                          <a:effectLst/>
                          <a:latin typeface="ＭＳ Ｐゴシック" panose="020B0600070205080204" pitchFamily="50" charset="-128"/>
                          <a:ea typeface="ＭＳ Ｐゴシック" panose="020B0600070205080204" pitchFamily="50" charset="-128"/>
                        </a:rPr>
                        <a:t>1,000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graphicFrame>
        <p:nvGraphicFramePr>
          <p:cNvPr id="14" name="表 13">
            <a:extLst>
              <a:ext uri="{FF2B5EF4-FFF2-40B4-BE49-F238E27FC236}">
                <a16:creationId xmlns:a16="http://schemas.microsoft.com/office/drawing/2014/main" id="{1A1AFAB3-5A3D-482C-B71A-A62C54B569DC}"/>
              </a:ext>
            </a:extLst>
          </p:cNvPr>
          <p:cNvGraphicFramePr>
            <a:graphicFrameLocks noGrp="1"/>
          </p:cNvGraphicFramePr>
          <p:nvPr>
            <p:extLst>
              <p:ext uri="{D42A27DB-BD31-4B8C-83A1-F6EECF244321}">
                <p14:modId xmlns:p14="http://schemas.microsoft.com/office/powerpoint/2010/main" val="2687935160"/>
              </p:ext>
            </p:extLst>
          </p:nvPr>
        </p:nvGraphicFramePr>
        <p:xfrm>
          <a:off x="420743" y="4238977"/>
          <a:ext cx="8051342" cy="1278255"/>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167640">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③</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アンケート結果</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アウトカム</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ポイント</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0">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とよのんウォレットを利用した人の</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段階評価満足度の平均値。</a:t>
                      </a:r>
                      <a:b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とよのんコンシェルジュのアンケート機能を活用し、利用者に入力してもらうことで測定する。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0">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とよのんウォレットを利用し満足した人数が多ければ多いほど、利用者数の</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DL</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数増加に効果があると考えられるため。また、アンケート画面にて、任意で不満な点を記入してもらうことで、サービスの改善を図る。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167640">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257175">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3.5</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sp>
        <p:nvSpPr>
          <p:cNvPr id="10" name="テキスト ボックス 9">
            <a:extLst>
              <a:ext uri="{FF2B5EF4-FFF2-40B4-BE49-F238E27FC236}">
                <a16:creationId xmlns:a16="http://schemas.microsoft.com/office/drawing/2014/main" id="{EA82B56E-26A9-42F4-A7AC-D69918E5B909}"/>
              </a:ext>
            </a:extLst>
          </p:cNvPr>
          <p:cNvSpPr txBox="1"/>
          <p:nvPr/>
        </p:nvSpPr>
        <p:spPr>
          <a:xfrm>
            <a:off x="0" y="908720"/>
            <a:ext cx="5918079" cy="307777"/>
          </a:xfrm>
          <a:prstGeom prst="rect">
            <a:avLst/>
          </a:prstGeom>
          <a:noFill/>
        </p:spPr>
        <p:txBody>
          <a:bodyPr wrap="square">
            <a:spAutoFit/>
          </a:bodyPr>
          <a:lstStyle/>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40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rPr>
              <a:t>＜地域経済サービス＞</a:t>
            </a:r>
            <a:endParaRPr kumimoji="1" lang="en-US" altLang="ja-JP" sz="140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endParaRPr>
          </a:p>
        </p:txBody>
      </p:sp>
      <p:sp>
        <p:nvSpPr>
          <p:cNvPr id="11" name="テキスト ボックス 10">
            <a:extLst>
              <a:ext uri="{FF2B5EF4-FFF2-40B4-BE49-F238E27FC236}">
                <a16:creationId xmlns:a16="http://schemas.microsoft.com/office/drawing/2014/main" id="{02ABA82F-F950-48FE-96E4-8F9B2C887009}"/>
              </a:ext>
            </a:extLst>
          </p:cNvPr>
          <p:cNvSpPr txBox="1"/>
          <p:nvPr/>
        </p:nvSpPr>
        <p:spPr>
          <a:xfrm>
            <a:off x="413388" y="1185409"/>
            <a:ext cx="8335075" cy="461665"/>
          </a:xfrm>
          <a:prstGeom prst="rect">
            <a:avLst/>
          </a:prstGeom>
          <a:noFill/>
        </p:spPr>
        <p:txBody>
          <a:bodyPr wrap="square">
            <a:spAutoFit/>
          </a:bodyPr>
          <a:lstStyle/>
          <a:p>
            <a:r>
              <a:rPr kumimoji="1" lang="ja-JP" altLang="en-US" sz="1200" dirty="0">
                <a:solidFill>
                  <a:schemeClr val="tx1"/>
                </a:solidFill>
              </a:rPr>
              <a:t>・地域経済循環率は、</a:t>
            </a:r>
            <a:r>
              <a:rPr kumimoji="1" lang="en-US" altLang="ja-JP" sz="1200" dirty="0">
                <a:solidFill>
                  <a:schemeClr val="tx1"/>
                </a:solidFill>
              </a:rPr>
              <a:t>38.2%</a:t>
            </a:r>
            <a:r>
              <a:rPr kumimoji="1" lang="ja-JP" altLang="en-US" sz="1200" dirty="0">
                <a:solidFill>
                  <a:schemeClr val="tx1"/>
                </a:solidFill>
              </a:rPr>
              <a:t>で域外での消費を域内で循環させる地域通貨・ポイントの構築が不可欠である。地域経済と地域コミュニティを活性化させる。</a:t>
            </a:r>
            <a:endParaRPr kumimoji="1" lang="en-US" altLang="ja-JP" sz="1200" dirty="0">
              <a:solidFill>
                <a:schemeClr val="tx1"/>
              </a:solidFill>
            </a:endParaRPr>
          </a:p>
        </p:txBody>
      </p:sp>
      <p:graphicFrame>
        <p:nvGraphicFramePr>
          <p:cNvPr id="16" name="表 15">
            <a:extLst>
              <a:ext uri="{FF2B5EF4-FFF2-40B4-BE49-F238E27FC236}">
                <a16:creationId xmlns:a16="http://schemas.microsoft.com/office/drawing/2014/main" id="{BE31C0B3-B267-4544-8F73-C7E337398A61}"/>
              </a:ext>
            </a:extLst>
          </p:cNvPr>
          <p:cNvGraphicFramePr>
            <a:graphicFrameLocks noGrp="1"/>
          </p:cNvGraphicFramePr>
          <p:nvPr>
            <p:extLst>
              <p:ext uri="{D42A27DB-BD31-4B8C-83A1-F6EECF244321}">
                <p14:modId xmlns:p14="http://schemas.microsoft.com/office/powerpoint/2010/main" val="547182360"/>
              </p:ext>
            </p:extLst>
          </p:nvPr>
        </p:nvGraphicFramePr>
        <p:xfrm>
          <a:off x="413388" y="5535121"/>
          <a:ext cx="8051342" cy="1278255"/>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167640">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②</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とよのんウォレットアプリの関連サービス数</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アウトプット</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個</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0">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とよのんウォレットのアプリと接続するサービスの数。データ連携基盤を経由してとよのんウォレットと繋がるサービス数をカウント。</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0">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とよのんウォレットと接続するサービスの利用、或いは参加により、豊能町内の加盟店で使えるポイントを発行。関連するサービスが増えれば</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①の数値にも連動することが推測される。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167640">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257175">
                <a:tc gridSpan="3">
                  <a:txBody>
                    <a:bodyPr/>
                    <a:lstStyle/>
                    <a:p>
                      <a:pPr algn="ctr" fontAlgn="ctr"/>
                      <a:r>
                        <a:rPr lang="en-US" altLang="ja-JP" sz="1100" b="0" i="0" u="none" strike="noStrike" dirty="0">
                          <a:solidFill>
                            <a:schemeClr val="bg2">
                              <a:lumMod val="50000"/>
                            </a:schemeClr>
                          </a:solidFill>
                          <a:effectLst/>
                          <a:latin typeface="ＭＳ Ｐゴシック" panose="020B0600070205080204" pitchFamily="50" charset="-128"/>
                          <a:ea typeface="ＭＳ Ｐゴシック" panose="020B0600070205080204" pitchFamily="50" charset="-128"/>
                        </a:rPr>
                        <a:t>2</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chemeClr val="bg2">
                              <a:lumMod val="50000"/>
                            </a:schemeClr>
                          </a:solidFill>
                          <a:effectLst/>
                          <a:latin typeface="ＭＳ Ｐゴシック" panose="020B0600070205080204" pitchFamily="50" charset="-128"/>
                          <a:ea typeface="ＭＳ Ｐゴシック" panose="020B0600070205080204" pitchFamily="50" charset="-128"/>
                        </a:rPr>
                        <a:t>3</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chemeClr val="bg2">
                              <a:lumMod val="50000"/>
                            </a:schemeClr>
                          </a:solidFill>
                          <a:effectLst/>
                          <a:latin typeface="ＭＳ Ｐゴシック" panose="020B0600070205080204" pitchFamily="50" charset="-128"/>
                          <a:ea typeface="ＭＳ Ｐゴシック" panose="020B0600070205080204" pitchFamily="50" charset="-128"/>
                        </a:rPr>
                        <a:t>4</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spTree>
    <p:extLst>
      <p:ext uri="{BB962C8B-B14F-4D97-AF65-F5344CB8AC3E}">
        <p14:creationId xmlns:p14="http://schemas.microsoft.com/office/powerpoint/2010/main" val="3177947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7">
            <a:extLst>
              <a:ext uri="{FF2B5EF4-FFF2-40B4-BE49-F238E27FC236}">
                <a16:creationId xmlns:a16="http://schemas.microsoft.com/office/drawing/2014/main" id="{FFD9E7D1-E16A-4713-A0C4-86527B1ECA68}"/>
              </a:ext>
            </a:extLst>
          </p:cNvPr>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chemeClr val="bg1"/>
                </a:solidFill>
                <a:latin typeface="ＭＳ Ｐゴシック" panose="020B0600070205080204" pitchFamily="50" charset="-128"/>
              </a:rPr>
              <a:t>政策目的</a:t>
            </a:r>
            <a:endParaRPr lang="ja-JP" altLang="en-US" sz="1400" b="1" dirty="0">
              <a:solidFill>
                <a:schemeClr val="bg1"/>
              </a:solidFill>
              <a:latin typeface="ＭＳ Ｐゴシック" panose="020B0600070205080204" pitchFamily="50" charset="-128"/>
            </a:endParaRPr>
          </a:p>
        </p:txBody>
      </p:sp>
      <p:sp>
        <p:nvSpPr>
          <p:cNvPr id="1263" name="Text Box 4"/>
          <p:cNvSpPr txBox="1">
            <a:spLocks noChangeArrowheads="1"/>
          </p:cNvSpPr>
          <p:nvPr/>
        </p:nvSpPr>
        <p:spPr>
          <a:xfrm>
            <a:off x="66892" y="627600"/>
            <a:ext cx="7961492" cy="338554"/>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1600" b="1" dirty="0">
                <a:latin typeface="+mn-ea"/>
                <a:ea typeface="+mn-ea"/>
              </a:rPr>
              <a:t>事業の成果を複数年にわたって計測するための</a:t>
            </a:r>
            <a:r>
              <a:rPr lang="en-US" altLang="ja-JP" sz="1600" b="1" dirty="0">
                <a:latin typeface="+mn-ea"/>
                <a:ea typeface="+mn-ea"/>
              </a:rPr>
              <a:t>KPI</a:t>
            </a:r>
            <a:r>
              <a:rPr lang="ja-JP" altLang="en-US" sz="1600" b="1" dirty="0">
                <a:latin typeface="+mn-ea"/>
                <a:ea typeface="+mn-ea"/>
              </a:rPr>
              <a:t>（３カ年分）</a:t>
            </a:r>
          </a:p>
        </p:txBody>
      </p:sp>
      <p:sp>
        <p:nvSpPr>
          <p:cNvPr id="2" name="スライド番号プレースホルダー 1">
            <a:extLst>
              <a:ext uri="{FF2B5EF4-FFF2-40B4-BE49-F238E27FC236}">
                <a16:creationId xmlns:a16="http://schemas.microsoft.com/office/drawing/2014/main" id="{B5F82322-2D35-43D2-8AD4-30DA41086097}"/>
              </a:ext>
            </a:extLst>
          </p:cNvPr>
          <p:cNvSpPr>
            <a:spLocks noGrp="1"/>
          </p:cNvSpPr>
          <p:nvPr>
            <p:ph type="sldNum" sz="quarter" idx="12"/>
          </p:nvPr>
        </p:nvSpPr>
        <p:spPr/>
        <p:txBody>
          <a:bodyPr/>
          <a:lstStyle/>
          <a:p>
            <a:pPr>
              <a:defRPr/>
            </a:pPr>
            <a:fld id="{ED70751B-34C4-41F7-9A42-B8AF8614956A}" type="slidenum">
              <a:rPr lang="en-US" altLang="ja-JP" smtClean="0"/>
              <a:pPr>
                <a:defRPr/>
              </a:pPr>
              <a:t>14</a:t>
            </a:fld>
            <a:endParaRPr lang="en-US" altLang="ja-JP" dirty="0"/>
          </a:p>
        </p:txBody>
      </p:sp>
      <p:sp>
        <p:nvSpPr>
          <p:cNvPr id="10" name="テキスト ボックス 9">
            <a:extLst>
              <a:ext uri="{FF2B5EF4-FFF2-40B4-BE49-F238E27FC236}">
                <a16:creationId xmlns:a16="http://schemas.microsoft.com/office/drawing/2014/main" id="{EA82B56E-26A9-42F4-A7AC-D69918E5B909}"/>
              </a:ext>
            </a:extLst>
          </p:cNvPr>
          <p:cNvSpPr txBox="1"/>
          <p:nvPr/>
        </p:nvSpPr>
        <p:spPr>
          <a:xfrm>
            <a:off x="0" y="908720"/>
            <a:ext cx="5918079" cy="307777"/>
          </a:xfrm>
          <a:prstGeom prst="rect">
            <a:avLst/>
          </a:prstGeom>
          <a:noFill/>
        </p:spPr>
        <p:txBody>
          <a:bodyPr wrap="square">
            <a:spAutoFit/>
          </a:bodyPr>
          <a:lstStyle/>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40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rPr>
              <a:t>＜地域経済サービス２＞</a:t>
            </a:r>
            <a:endParaRPr kumimoji="1" lang="en-US" altLang="ja-JP" sz="140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endParaRPr>
          </a:p>
        </p:txBody>
      </p:sp>
      <p:sp>
        <p:nvSpPr>
          <p:cNvPr id="11" name="テキスト ボックス 10">
            <a:extLst>
              <a:ext uri="{FF2B5EF4-FFF2-40B4-BE49-F238E27FC236}">
                <a16:creationId xmlns:a16="http://schemas.microsoft.com/office/drawing/2014/main" id="{02ABA82F-F950-48FE-96E4-8F9B2C887009}"/>
              </a:ext>
            </a:extLst>
          </p:cNvPr>
          <p:cNvSpPr txBox="1"/>
          <p:nvPr/>
        </p:nvSpPr>
        <p:spPr>
          <a:xfrm>
            <a:off x="413388" y="1185409"/>
            <a:ext cx="8335075" cy="461665"/>
          </a:xfrm>
          <a:prstGeom prst="rect">
            <a:avLst/>
          </a:prstGeom>
          <a:noFill/>
        </p:spPr>
        <p:txBody>
          <a:bodyPr wrap="square">
            <a:spAutoFit/>
          </a:bodyPr>
          <a:lstStyle/>
          <a:p>
            <a:r>
              <a:rPr kumimoji="1" lang="ja-JP" altLang="en-US" sz="1200" dirty="0">
                <a:solidFill>
                  <a:schemeClr val="tx1"/>
                </a:solidFill>
              </a:rPr>
              <a:t>・地域経済循環率は、</a:t>
            </a:r>
            <a:r>
              <a:rPr kumimoji="1" lang="en-US" altLang="ja-JP" sz="1200" dirty="0">
                <a:solidFill>
                  <a:schemeClr val="tx1"/>
                </a:solidFill>
              </a:rPr>
              <a:t>38.2%</a:t>
            </a:r>
            <a:r>
              <a:rPr kumimoji="1" lang="ja-JP" altLang="en-US" sz="1200" dirty="0">
                <a:solidFill>
                  <a:schemeClr val="tx1"/>
                </a:solidFill>
              </a:rPr>
              <a:t>で域外での消費を域内で循環させる地域通貨・ポイントの構築が不可欠である。地域経済と地域コミュニティを活性化させる。</a:t>
            </a:r>
            <a:endParaRPr kumimoji="1" lang="en-US" altLang="ja-JP" sz="1200" dirty="0">
              <a:solidFill>
                <a:schemeClr val="tx1"/>
              </a:solidFill>
            </a:endParaRPr>
          </a:p>
        </p:txBody>
      </p:sp>
      <p:graphicFrame>
        <p:nvGraphicFramePr>
          <p:cNvPr id="16" name="表 15">
            <a:extLst>
              <a:ext uri="{FF2B5EF4-FFF2-40B4-BE49-F238E27FC236}">
                <a16:creationId xmlns:a16="http://schemas.microsoft.com/office/drawing/2014/main" id="{EDE58474-43D5-4074-B75D-553D74CCEA5A}"/>
              </a:ext>
            </a:extLst>
          </p:cNvPr>
          <p:cNvGraphicFramePr>
            <a:graphicFrameLocks noGrp="1"/>
          </p:cNvGraphicFramePr>
          <p:nvPr>
            <p:extLst>
              <p:ext uri="{D42A27DB-BD31-4B8C-83A1-F6EECF244321}">
                <p14:modId xmlns:p14="http://schemas.microsoft.com/office/powerpoint/2010/main" val="469091766"/>
              </p:ext>
            </p:extLst>
          </p:nvPr>
        </p:nvGraphicFramePr>
        <p:xfrm>
          <a:off x="413253" y="4941168"/>
          <a:ext cx="8051342" cy="1110615"/>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167640">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③</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地域経済循環率</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アウトカム</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0">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地域経済循環率の基本効果測定</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0">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地域経済循環率の基本効果測定</a:t>
                      </a:r>
                    </a:p>
                    <a:p>
                      <a:pPr algn="l" fontAlgn="t"/>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167640">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257175">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38.2%</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sp>
        <p:nvSpPr>
          <p:cNvPr id="17" name="四角形: 角を丸くする 16">
            <a:extLst>
              <a:ext uri="{FF2B5EF4-FFF2-40B4-BE49-F238E27FC236}">
                <a16:creationId xmlns:a16="http://schemas.microsoft.com/office/drawing/2014/main" id="{1EE8DAAD-C96D-4379-AACA-D6381EA98EC9}"/>
              </a:ext>
            </a:extLst>
          </p:cNvPr>
          <p:cNvSpPr/>
          <p:nvPr/>
        </p:nvSpPr>
        <p:spPr>
          <a:xfrm>
            <a:off x="7015324" y="5807607"/>
            <a:ext cx="1872208" cy="872601"/>
          </a:xfrm>
          <a:prstGeom prst="roundRect">
            <a:avLst/>
          </a:prstGeom>
          <a:solidFill>
            <a:srgbClr val="FFC000"/>
          </a:solidFill>
          <a:ln>
            <a:solidFill>
              <a:srgbClr val="EF8E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豊能町と決める</a:t>
            </a:r>
          </a:p>
        </p:txBody>
      </p:sp>
      <p:graphicFrame>
        <p:nvGraphicFramePr>
          <p:cNvPr id="18" name="表 17">
            <a:extLst>
              <a:ext uri="{FF2B5EF4-FFF2-40B4-BE49-F238E27FC236}">
                <a16:creationId xmlns:a16="http://schemas.microsoft.com/office/drawing/2014/main" id="{0F857820-FD5E-4188-8289-0270384A2FC3}"/>
              </a:ext>
            </a:extLst>
          </p:cNvPr>
          <p:cNvGraphicFramePr>
            <a:graphicFrameLocks noGrp="1"/>
          </p:cNvGraphicFramePr>
          <p:nvPr>
            <p:extLst>
              <p:ext uri="{D42A27DB-BD31-4B8C-83A1-F6EECF244321}">
                <p14:modId xmlns:p14="http://schemas.microsoft.com/office/powerpoint/2010/main" val="2602737414"/>
              </p:ext>
            </p:extLst>
          </p:nvPr>
        </p:nvGraphicFramePr>
        <p:xfrm>
          <a:off x="395536" y="1675856"/>
          <a:ext cx="8051342" cy="1110615"/>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167640">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①</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地域店舗でのチェックイン数</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アウトカム</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アクセス数</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0">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アプリから</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QR</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コードを読み取りチェックインした数を測定</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0">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本人認証済みのアカウント（訪問者を特定）で町外から来た集客人数を把握することできることで、どのような取り組みが効果的で、好まれる店舗やサービスのニーズもわかるため</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167640">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257175">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3,000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5,000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graphicFrame>
        <p:nvGraphicFramePr>
          <p:cNvPr id="19" name="表 18">
            <a:extLst>
              <a:ext uri="{FF2B5EF4-FFF2-40B4-BE49-F238E27FC236}">
                <a16:creationId xmlns:a16="http://schemas.microsoft.com/office/drawing/2014/main" id="{97CE5D54-DA4C-4ADC-AD45-EA340192F361}"/>
              </a:ext>
            </a:extLst>
          </p:cNvPr>
          <p:cNvGraphicFramePr>
            <a:graphicFrameLocks noGrp="1"/>
          </p:cNvGraphicFramePr>
          <p:nvPr>
            <p:extLst>
              <p:ext uri="{D42A27DB-BD31-4B8C-83A1-F6EECF244321}">
                <p14:modId xmlns:p14="http://schemas.microsoft.com/office/powerpoint/2010/main" val="4080622853"/>
              </p:ext>
            </p:extLst>
          </p:nvPr>
        </p:nvGraphicFramePr>
        <p:xfrm>
          <a:off x="395536" y="3068960"/>
          <a:ext cx="8051342" cy="1456551"/>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167640">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②</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地域通貨が付与された金額の消化率</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アウトカム</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521196">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サービス提供会社及び地域通貨発行体から提供される金額</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0">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付与された地域通貨は、地域で消費されることで経済効果がわかり、利用者の満足度もあがり、リピーターになることが期待できるため</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167640">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257175">
                <a:tc gridSpan="3">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地域通貨　消化率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地域通貨　消化率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70%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地域通貨　消化率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80%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spTree>
    <p:extLst>
      <p:ext uri="{BB962C8B-B14F-4D97-AF65-F5344CB8AC3E}">
        <p14:creationId xmlns:p14="http://schemas.microsoft.com/office/powerpoint/2010/main" val="2390198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7">
            <a:extLst>
              <a:ext uri="{FF2B5EF4-FFF2-40B4-BE49-F238E27FC236}">
                <a16:creationId xmlns:a16="http://schemas.microsoft.com/office/drawing/2014/main" id="{FFD9E7D1-E16A-4713-A0C4-86527B1ECA68}"/>
              </a:ext>
            </a:extLst>
          </p:cNvPr>
          <p:cNvSpPr>
            <a:spLocks noChangeArrowheads="1"/>
          </p:cNvSpPr>
          <p:nvPr/>
        </p:nvSpPr>
        <p:spPr>
          <a:xfrm>
            <a:off x="0" y="0"/>
            <a:ext cx="9144000" cy="338554"/>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chemeClr val="bg1"/>
                </a:solidFill>
                <a:latin typeface="ＭＳ Ｐゴシック" panose="020B0600070205080204" pitchFamily="50" charset="-128"/>
              </a:rPr>
              <a:t>政策目的</a:t>
            </a:r>
            <a:endParaRPr lang="ja-JP" altLang="en-US" sz="1400" b="1" dirty="0">
              <a:solidFill>
                <a:schemeClr val="bg1"/>
              </a:solidFill>
              <a:latin typeface="ＭＳ Ｐゴシック" panose="020B0600070205080204" pitchFamily="50" charset="-128"/>
            </a:endParaRPr>
          </a:p>
        </p:txBody>
      </p:sp>
      <p:sp>
        <p:nvSpPr>
          <p:cNvPr id="1263" name="Text Box 4"/>
          <p:cNvSpPr txBox="1">
            <a:spLocks noChangeArrowheads="1"/>
          </p:cNvSpPr>
          <p:nvPr/>
        </p:nvSpPr>
        <p:spPr>
          <a:xfrm>
            <a:off x="24268" y="324952"/>
            <a:ext cx="7961492" cy="338554"/>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1600" b="1" dirty="0">
                <a:latin typeface="+mn-ea"/>
                <a:ea typeface="+mn-ea"/>
              </a:rPr>
              <a:t>事業の成果を複数年にわたって計測するための</a:t>
            </a:r>
            <a:r>
              <a:rPr lang="en-US" altLang="ja-JP" sz="1600" b="1" dirty="0">
                <a:latin typeface="+mn-ea"/>
                <a:ea typeface="+mn-ea"/>
              </a:rPr>
              <a:t>KPI</a:t>
            </a:r>
            <a:r>
              <a:rPr lang="ja-JP" altLang="en-US" sz="1600" b="1" dirty="0">
                <a:latin typeface="+mn-ea"/>
                <a:ea typeface="+mn-ea"/>
              </a:rPr>
              <a:t>（３カ年分）</a:t>
            </a:r>
          </a:p>
        </p:txBody>
      </p:sp>
      <p:graphicFrame>
        <p:nvGraphicFramePr>
          <p:cNvPr id="13" name="表 12">
            <a:extLst>
              <a:ext uri="{FF2B5EF4-FFF2-40B4-BE49-F238E27FC236}">
                <a16:creationId xmlns:a16="http://schemas.microsoft.com/office/drawing/2014/main" id="{1F0547A2-930D-4CB1-9525-60AA24F1EEE1}"/>
              </a:ext>
            </a:extLst>
          </p:cNvPr>
          <p:cNvGraphicFramePr>
            <a:graphicFrameLocks noGrp="1"/>
          </p:cNvGraphicFramePr>
          <p:nvPr>
            <p:extLst>
              <p:ext uri="{D42A27DB-BD31-4B8C-83A1-F6EECF244321}">
                <p14:modId xmlns:p14="http://schemas.microsoft.com/office/powerpoint/2010/main" val="3273250334"/>
              </p:ext>
            </p:extLst>
          </p:nvPr>
        </p:nvGraphicFramePr>
        <p:xfrm>
          <a:off x="420743" y="954142"/>
          <a:ext cx="8051342" cy="1196340"/>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71743">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KPI①</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AI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オンデマンドアプリのダウンロード累計数</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アウトプット</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ダウンロード数</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146746">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サービスを提供するためのスマートフォンアプリがダウンロードされた累計数。</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登録者数にて確認し測定する。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146746">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サービスを利用するためにはアプリから申請し利用する必要があるため。また、アプリは本事業でのみ使用しているため、本事業の成果測定に適している。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71743">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75004">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sp>
        <p:nvSpPr>
          <p:cNvPr id="2" name="スライド番号プレースホルダー 1">
            <a:extLst>
              <a:ext uri="{FF2B5EF4-FFF2-40B4-BE49-F238E27FC236}">
                <a16:creationId xmlns:a16="http://schemas.microsoft.com/office/drawing/2014/main" id="{B5F82322-2D35-43D2-8AD4-30DA41086097}"/>
              </a:ext>
            </a:extLst>
          </p:cNvPr>
          <p:cNvSpPr>
            <a:spLocks noGrp="1"/>
          </p:cNvSpPr>
          <p:nvPr>
            <p:ph type="sldNum" sz="quarter" idx="12"/>
          </p:nvPr>
        </p:nvSpPr>
        <p:spPr/>
        <p:txBody>
          <a:bodyPr/>
          <a:lstStyle/>
          <a:p>
            <a:pPr>
              <a:defRPr/>
            </a:pPr>
            <a:fld id="{ED70751B-34C4-41F7-9A42-B8AF8614956A}" type="slidenum">
              <a:rPr lang="en-US" altLang="ja-JP" smtClean="0"/>
              <a:pPr>
                <a:defRPr/>
              </a:pPr>
              <a:t>15</a:t>
            </a:fld>
            <a:endParaRPr lang="en-US" altLang="ja-JP" dirty="0"/>
          </a:p>
        </p:txBody>
      </p:sp>
      <p:graphicFrame>
        <p:nvGraphicFramePr>
          <p:cNvPr id="12" name="表 11">
            <a:extLst>
              <a:ext uri="{FF2B5EF4-FFF2-40B4-BE49-F238E27FC236}">
                <a16:creationId xmlns:a16="http://schemas.microsoft.com/office/drawing/2014/main" id="{221E5855-D954-424B-9993-122CF53D6DF8}"/>
              </a:ext>
            </a:extLst>
          </p:cNvPr>
          <p:cNvGraphicFramePr>
            <a:graphicFrameLocks noGrp="1"/>
          </p:cNvGraphicFramePr>
          <p:nvPr>
            <p:extLst>
              <p:ext uri="{D42A27DB-BD31-4B8C-83A1-F6EECF244321}">
                <p14:modId xmlns:p14="http://schemas.microsoft.com/office/powerpoint/2010/main" val="2052378232"/>
              </p:ext>
            </p:extLst>
          </p:nvPr>
        </p:nvGraphicFramePr>
        <p:xfrm>
          <a:off x="420743" y="2134066"/>
          <a:ext cx="8051342" cy="1196340"/>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71743">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②</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自動運転</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オンデマンド交通～車の週単位の平均利用者数</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アウトプット</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人</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146746">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週間単位での自動運転～車を利用した平均人数。</a:t>
                      </a:r>
                      <a:b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車内に搭載した</a:t>
                      </a:r>
                      <a:r>
                        <a:rPr lang="en-US" altLang="ja-JP" sz="1100" b="0" i="0" u="none" strike="noStrike" dirty="0" err="1">
                          <a:solidFill>
                            <a:srgbClr val="000000"/>
                          </a:solidFill>
                          <a:effectLst/>
                          <a:latin typeface="ＭＳ Ｐゴシック" panose="020B0600070205080204" pitchFamily="50" charset="-128"/>
                          <a:ea typeface="ＭＳ Ｐゴシック" panose="020B0600070205080204" pitchFamily="50" charset="-128"/>
                        </a:rPr>
                        <a:t>WiFi</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アクセスモジュールにて、利用者数を測定する。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146746">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サービスを利用した人数が多ければ多いほど、自家用車を利用する人数が削減すると考えられるため。また、平日と休日で利用傾向が異なることが考えられるため、</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週間の平均人数を測定する。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71743">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75004">
                <a:tc gridSpan="3">
                  <a:txBody>
                    <a:bodyPr/>
                    <a:lstStyle/>
                    <a:p>
                      <a:pPr algn="ctr" fontAlgn="ctr"/>
                      <a:r>
                        <a:rPr lang="en-US" altLang="ja-JP" sz="11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chemeClr val="tx1"/>
                          </a:solidFill>
                          <a:effectLst/>
                          <a:latin typeface="ＭＳ Ｐゴシック" panose="020B0600070205080204" pitchFamily="50" charset="-128"/>
                          <a:ea typeface="ＭＳ Ｐゴシック" panose="020B0600070205080204" pitchFamily="50" charset="-128"/>
                        </a:rPr>
                        <a:t>300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graphicFrame>
        <p:nvGraphicFramePr>
          <p:cNvPr id="14" name="表 13">
            <a:extLst>
              <a:ext uri="{FF2B5EF4-FFF2-40B4-BE49-F238E27FC236}">
                <a16:creationId xmlns:a16="http://schemas.microsoft.com/office/drawing/2014/main" id="{1A1AFAB3-5A3D-482C-B71A-A62C54B569DC}"/>
              </a:ext>
            </a:extLst>
          </p:cNvPr>
          <p:cNvGraphicFramePr>
            <a:graphicFrameLocks noGrp="1"/>
          </p:cNvGraphicFramePr>
          <p:nvPr>
            <p:extLst>
              <p:ext uri="{D42A27DB-BD31-4B8C-83A1-F6EECF244321}">
                <p14:modId xmlns:p14="http://schemas.microsoft.com/office/powerpoint/2010/main" val="2724210611"/>
              </p:ext>
            </p:extLst>
          </p:nvPr>
        </p:nvGraphicFramePr>
        <p:xfrm>
          <a:off x="420743" y="3330406"/>
          <a:ext cx="8051342" cy="1196340"/>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71743">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③</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サービスの満足度</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アウトカム</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ポイント</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146746">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サービスを利用した人の</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段階評価満足度の平均値。</a:t>
                      </a:r>
                      <a:b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サービスを利用した後にアンケート画面を表示し、利用者に入力してもらうことで測定する。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146746">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サービスを利用し満足した人数が多ければ多いほど、～に効果があると考えられるため。また、アンケート画面にて、任意で不満な点を記入してもらうことで、サービスの改善を図る。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71743">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75004">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2.8</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3.5</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4.2</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sp>
        <p:nvSpPr>
          <p:cNvPr id="10" name="テキスト ボックス 9">
            <a:extLst>
              <a:ext uri="{FF2B5EF4-FFF2-40B4-BE49-F238E27FC236}">
                <a16:creationId xmlns:a16="http://schemas.microsoft.com/office/drawing/2014/main" id="{EA82B56E-26A9-42F4-A7AC-D69918E5B909}"/>
              </a:ext>
            </a:extLst>
          </p:cNvPr>
          <p:cNvSpPr txBox="1"/>
          <p:nvPr/>
        </p:nvSpPr>
        <p:spPr>
          <a:xfrm>
            <a:off x="0" y="522094"/>
            <a:ext cx="5918079" cy="307777"/>
          </a:xfrm>
          <a:prstGeom prst="rect">
            <a:avLst/>
          </a:prstGeom>
          <a:noFill/>
        </p:spPr>
        <p:txBody>
          <a:bodyPr wrap="square">
            <a:spAutoFit/>
          </a:bodyPr>
          <a:lstStyle/>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40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rPr>
              <a:t>＜モビリティサービス＞</a:t>
            </a:r>
            <a:endParaRPr kumimoji="1" lang="en-US" altLang="ja-JP" sz="140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endParaRPr>
          </a:p>
        </p:txBody>
      </p:sp>
      <p:sp>
        <p:nvSpPr>
          <p:cNvPr id="11" name="テキスト ボックス 10">
            <a:extLst>
              <a:ext uri="{FF2B5EF4-FFF2-40B4-BE49-F238E27FC236}">
                <a16:creationId xmlns:a16="http://schemas.microsoft.com/office/drawing/2014/main" id="{DE814327-1565-47BD-BC44-33569DDEAA40}"/>
              </a:ext>
            </a:extLst>
          </p:cNvPr>
          <p:cNvSpPr txBox="1"/>
          <p:nvPr/>
        </p:nvSpPr>
        <p:spPr>
          <a:xfrm>
            <a:off x="179513" y="749151"/>
            <a:ext cx="8475820" cy="276999"/>
          </a:xfrm>
          <a:prstGeom prst="rect">
            <a:avLst/>
          </a:prstGeom>
          <a:noFill/>
        </p:spPr>
        <p:txBody>
          <a:bodyPr wrap="square">
            <a:spAutoFit/>
          </a:bodyPr>
          <a:lstStyle/>
          <a:p>
            <a:r>
              <a:rPr lang="ja-JP" altLang="en-US" sz="1200" dirty="0"/>
              <a:t>・地域交通で年間</a:t>
            </a:r>
            <a:r>
              <a:rPr lang="en-US" altLang="ja-JP" sz="1200" dirty="0"/>
              <a:t>6</a:t>
            </a:r>
            <a:r>
              <a:rPr lang="ja-JP" altLang="en-US" sz="1200" dirty="0"/>
              <a:t>千万円の赤字があり、スマートシティに伴い最適な移動サービスの確保を検証し、移動手段の確保を行います。</a:t>
            </a:r>
          </a:p>
        </p:txBody>
      </p:sp>
      <p:graphicFrame>
        <p:nvGraphicFramePr>
          <p:cNvPr id="16" name="表 15">
            <a:extLst>
              <a:ext uri="{FF2B5EF4-FFF2-40B4-BE49-F238E27FC236}">
                <a16:creationId xmlns:a16="http://schemas.microsoft.com/office/drawing/2014/main" id="{5B4CD309-823F-4BCD-97F8-A31B6AEB8C69}"/>
              </a:ext>
            </a:extLst>
          </p:cNvPr>
          <p:cNvGraphicFramePr>
            <a:graphicFrameLocks noGrp="1"/>
          </p:cNvGraphicFramePr>
          <p:nvPr>
            <p:extLst>
              <p:ext uri="{D42A27DB-BD31-4B8C-83A1-F6EECF244321}">
                <p14:modId xmlns:p14="http://schemas.microsoft.com/office/powerpoint/2010/main" val="3207302272"/>
              </p:ext>
            </p:extLst>
          </p:nvPr>
        </p:nvGraphicFramePr>
        <p:xfrm>
          <a:off x="421663" y="4527956"/>
          <a:ext cx="8051342" cy="1178714"/>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235739">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③</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モビリティ連携：　</a:t>
                      </a:r>
                      <a:r>
                        <a:rPr lang="ja-JP" altLang="en-US" sz="1050" b="0" i="0" u="none" strike="noStrike" dirty="0">
                          <a:solidFill>
                            <a:schemeClr val="accent2">
                              <a:lumMod val="60000"/>
                              <a:lumOff val="40000"/>
                            </a:schemeClr>
                          </a:solidFill>
                          <a:effectLst/>
                          <a:latin typeface="ＭＳ Ｐゴシック" panose="020B0600070205080204" pitchFamily="50" charset="-128"/>
                          <a:ea typeface="ＭＳ Ｐゴシック" panose="020B0600070205080204" pitchFamily="50" charset="-128"/>
                        </a:rPr>
                        <a:t>スマホ予約の利用満足度</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アウトカム</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75011">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アンケート調査によるスマホ予約と</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TV</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予約の操作に関する５段階の満足度調査</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0">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高齢者などスマホの操作が得意で無い人が</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TV</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予約により利用しやすくなることが考えられるため。</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予約画面に天気予報やイベント情報なども付加することで予約が促進され利用の促進を図る。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167640">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257175">
                <a:tc gridSpan="3">
                  <a:txBody>
                    <a:bodyPr/>
                    <a:lstStyle/>
                    <a:p>
                      <a:pPr algn="ctr" fontAlgn="ctr"/>
                      <a:r>
                        <a:rPr lang="en-US" altLang="ja-JP" sz="1100" b="0" i="0" u="none" strike="noStrike" dirty="0">
                          <a:solidFill>
                            <a:schemeClr val="tx1"/>
                          </a:solidFill>
                          <a:effectLst/>
                          <a:latin typeface="ＭＳ Ｐゴシック" panose="020B0600070205080204" pitchFamily="50" charset="-128"/>
                          <a:ea typeface="ＭＳ Ｐゴシック" panose="020B0600070205080204" pitchFamily="50" charset="-128"/>
                        </a:rPr>
                        <a:t>3</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chemeClr val="tx1"/>
                          </a:solidFill>
                          <a:effectLst/>
                          <a:latin typeface="ＭＳ Ｐゴシック" panose="020B0600070205080204" pitchFamily="50" charset="-128"/>
                          <a:ea typeface="ＭＳ Ｐゴシック" panose="020B0600070205080204" pitchFamily="50" charset="-128"/>
                        </a:rPr>
                        <a:t>4</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graphicFrame>
        <p:nvGraphicFramePr>
          <p:cNvPr id="17" name="表 16">
            <a:extLst>
              <a:ext uri="{FF2B5EF4-FFF2-40B4-BE49-F238E27FC236}">
                <a16:creationId xmlns:a16="http://schemas.microsoft.com/office/drawing/2014/main" id="{27E548AF-DFF6-29C4-5F4A-57806CEFF414}"/>
              </a:ext>
            </a:extLst>
          </p:cNvPr>
          <p:cNvGraphicFramePr>
            <a:graphicFrameLocks noGrp="1"/>
          </p:cNvGraphicFramePr>
          <p:nvPr>
            <p:extLst>
              <p:ext uri="{D42A27DB-BD31-4B8C-83A1-F6EECF244321}">
                <p14:modId xmlns:p14="http://schemas.microsoft.com/office/powerpoint/2010/main" val="2323547160"/>
              </p:ext>
            </p:extLst>
          </p:nvPr>
        </p:nvGraphicFramePr>
        <p:xfrm>
          <a:off x="420743" y="5706670"/>
          <a:ext cx="8051342" cy="1178714"/>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235739">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③</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モビリティ連携：　</a:t>
                      </a:r>
                      <a:r>
                        <a:rPr lang="en-US" altLang="ja-JP" sz="1050" b="0" i="0" u="none" strike="noStrike" dirty="0">
                          <a:solidFill>
                            <a:schemeClr val="accent2">
                              <a:lumMod val="60000"/>
                              <a:lumOff val="40000"/>
                            </a:schemeClr>
                          </a:solidFill>
                          <a:effectLst/>
                          <a:latin typeface="ＭＳ Ｐゴシック" panose="020B0600070205080204" pitchFamily="50" charset="-128"/>
                          <a:ea typeface="ＭＳ Ｐゴシック" panose="020B0600070205080204" pitchFamily="50" charset="-128"/>
                        </a:rPr>
                        <a:t>TV</a:t>
                      </a:r>
                      <a:r>
                        <a:rPr lang="ja-JP" altLang="en-US" sz="1050" b="0" i="0" u="none" strike="noStrike" dirty="0">
                          <a:solidFill>
                            <a:schemeClr val="accent2">
                              <a:lumMod val="60000"/>
                              <a:lumOff val="40000"/>
                            </a:schemeClr>
                          </a:solidFill>
                          <a:effectLst/>
                          <a:latin typeface="ＭＳ Ｐゴシック" panose="020B0600070205080204" pitchFamily="50" charset="-128"/>
                          <a:ea typeface="ＭＳ Ｐゴシック" panose="020B0600070205080204" pitchFamily="50" charset="-128"/>
                        </a:rPr>
                        <a:t>予約の利用満足度</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アウトカム</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75011">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アンケート調査によるスマホ予約と</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TV</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予約の操作に関する５段階の満足度調査</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0">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高齢者などスマホの操作が得意で無い人が</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TV</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予約により利用しやすくなることが考えられるため。</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予約画面に天気予報やイベント情報なども付加することで予約が促進され利用の促進を図る。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167640">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257175">
                <a:tc gridSpan="3">
                  <a:txBody>
                    <a:bodyPr/>
                    <a:lstStyle/>
                    <a:p>
                      <a:pPr algn="ctr" fontAlgn="ctr"/>
                      <a:r>
                        <a:rPr lang="en-US" altLang="ja-JP" sz="1100" b="0" i="0" u="none" strike="noStrike" dirty="0">
                          <a:solidFill>
                            <a:schemeClr val="tx1"/>
                          </a:solidFill>
                          <a:effectLst/>
                          <a:latin typeface="ＭＳ Ｐゴシック" panose="020B0600070205080204" pitchFamily="50" charset="-128"/>
                          <a:ea typeface="ＭＳ Ｐゴシック" panose="020B0600070205080204" pitchFamily="50" charset="-128"/>
                        </a:rPr>
                        <a:t>3</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chemeClr val="tx1"/>
                          </a:solidFill>
                          <a:effectLst/>
                          <a:latin typeface="ＭＳ Ｐゴシック" panose="020B0600070205080204" pitchFamily="50" charset="-128"/>
                          <a:ea typeface="ＭＳ Ｐゴシック" panose="020B0600070205080204" pitchFamily="50" charset="-128"/>
                        </a:rPr>
                        <a:t>4</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spTree>
    <p:extLst>
      <p:ext uri="{BB962C8B-B14F-4D97-AF65-F5344CB8AC3E}">
        <p14:creationId xmlns:p14="http://schemas.microsoft.com/office/powerpoint/2010/main" val="1123154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7">
            <a:extLst>
              <a:ext uri="{FF2B5EF4-FFF2-40B4-BE49-F238E27FC236}">
                <a16:creationId xmlns:a16="http://schemas.microsoft.com/office/drawing/2014/main" id="{FFD9E7D1-E16A-4713-A0C4-86527B1ECA68}"/>
              </a:ext>
            </a:extLst>
          </p:cNvPr>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chemeClr val="bg1"/>
                </a:solidFill>
                <a:latin typeface="ＭＳ Ｐゴシック" panose="020B0600070205080204" pitchFamily="50" charset="-128"/>
              </a:rPr>
              <a:t>政策目的</a:t>
            </a:r>
            <a:endParaRPr lang="ja-JP" altLang="en-US" sz="1400" b="1" dirty="0">
              <a:solidFill>
                <a:schemeClr val="bg1"/>
              </a:solidFill>
              <a:latin typeface="ＭＳ Ｐゴシック" panose="020B0600070205080204" pitchFamily="50" charset="-128"/>
            </a:endParaRPr>
          </a:p>
        </p:txBody>
      </p:sp>
      <p:sp>
        <p:nvSpPr>
          <p:cNvPr id="1263" name="Text Box 4"/>
          <p:cNvSpPr txBox="1">
            <a:spLocks noChangeArrowheads="1"/>
          </p:cNvSpPr>
          <p:nvPr/>
        </p:nvSpPr>
        <p:spPr>
          <a:xfrm>
            <a:off x="66892" y="627600"/>
            <a:ext cx="7961492" cy="338554"/>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1600" b="1" dirty="0">
                <a:latin typeface="+mn-ea"/>
                <a:ea typeface="+mn-ea"/>
              </a:rPr>
              <a:t>事業の成果を複数年にわたって計測するための</a:t>
            </a:r>
            <a:r>
              <a:rPr lang="en-US" altLang="ja-JP" sz="1600" b="1" dirty="0">
                <a:latin typeface="+mn-ea"/>
                <a:ea typeface="+mn-ea"/>
              </a:rPr>
              <a:t>KPI</a:t>
            </a:r>
            <a:r>
              <a:rPr lang="ja-JP" altLang="en-US" sz="1600" b="1" dirty="0">
                <a:latin typeface="+mn-ea"/>
                <a:ea typeface="+mn-ea"/>
              </a:rPr>
              <a:t>（３カ年分）</a:t>
            </a:r>
          </a:p>
        </p:txBody>
      </p:sp>
      <p:graphicFrame>
        <p:nvGraphicFramePr>
          <p:cNvPr id="13" name="表 12">
            <a:extLst>
              <a:ext uri="{FF2B5EF4-FFF2-40B4-BE49-F238E27FC236}">
                <a16:creationId xmlns:a16="http://schemas.microsoft.com/office/drawing/2014/main" id="{1F0547A2-930D-4CB1-9525-60AA24F1EEE1}"/>
              </a:ext>
            </a:extLst>
          </p:cNvPr>
          <p:cNvGraphicFramePr>
            <a:graphicFrameLocks noGrp="1"/>
          </p:cNvGraphicFramePr>
          <p:nvPr>
            <p:extLst>
              <p:ext uri="{D42A27DB-BD31-4B8C-83A1-F6EECF244321}">
                <p14:modId xmlns:p14="http://schemas.microsoft.com/office/powerpoint/2010/main" val="3547746318"/>
              </p:ext>
            </p:extLst>
          </p:nvPr>
        </p:nvGraphicFramePr>
        <p:xfrm>
          <a:off x="420743" y="1870638"/>
          <a:ext cx="8051342" cy="1278255"/>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167640">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KPI①</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とよのんコンシェルジュアプリのダウンロード累計数</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アウトプット</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ダウンロード数</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0">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～サービスを提供するためのスマートフォンアプリがダウンロードされた累計数。</a:t>
                      </a:r>
                      <a:b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アプリストアにて確認し測定する。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0">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～サービスを利用するためには～アプリから～申請し利用する必要があるため。また、～アプリは本事業でのみ使用しているため、本事業の成果測定に適している。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167640">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257175">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2,000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4,000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8,000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sp>
        <p:nvSpPr>
          <p:cNvPr id="2" name="スライド番号プレースホルダー 1">
            <a:extLst>
              <a:ext uri="{FF2B5EF4-FFF2-40B4-BE49-F238E27FC236}">
                <a16:creationId xmlns:a16="http://schemas.microsoft.com/office/drawing/2014/main" id="{B5F82322-2D35-43D2-8AD4-30DA41086097}"/>
              </a:ext>
            </a:extLst>
          </p:cNvPr>
          <p:cNvSpPr>
            <a:spLocks noGrp="1"/>
          </p:cNvSpPr>
          <p:nvPr>
            <p:ph type="sldNum" sz="quarter" idx="12"/>
          </p:nvPr>
        </p:nvSpPr>
        <p:spPr/>
        <p:txBody>
          <a:bodyPr/>
          <a:lstStyle/>
          <a:p>
            <a:pPr>
              <a:defRPr/>
            </a:pPr>
            <a:fld id="{ED70751B-34C4-41F7-9A42-B8AF8614956A}" type="slidenum">
              <a:rPr lang="en-US" altLang="ja-JP" smtClean="0"/>
              <a:pPr>
                <a:defRPr/>
              </a:pPr>
              <a:t>16</a:t>
            </a:fld>
            <a:endParaRPr lang="en-US" altLang="ja-JP" dirty="0"/>
          </a:p>
        </p:txBody>
      </p:sp>
      <p:graphicFrame>
        <p:nvGraphicFramePr>
          <p:cNvPr id="12" name="表 11">
            <a:extLst>
              <a:ext uri="{FF2B5EF4-FFF2-40B4-BE49-F238E27FC236}">
                <a16:creationId xmlns:a16="http://schemas.microsoft.com/office/drawing/2014/main" id="{221E5855-D954-424B-9993-122CF53D6DF8}"/>
              </a:ext>
            </a:extLst>
          </p:cNvPr>
          <p:cNvGraphicFramePr>
            <a:graphicFrameLocks noGrp="1"/>
          </p:cNvGraphicFramePr>
          <p:nvPr>
            <p:extLst>
              <p:ext uri="{D42A27DB-BD31-4B8C-83A1-F6EECF244321}">
                <p14:modId xmlns:p14="http://schemas.microsoft.com/office/powerpoint/2010/main" val="1944259936"/>
              </p:ext>
            </p:extLst>
          </p:nvPr>
        </p:nvGraphicFramePr>
        <p:xfrm>
          <a:off x="420743" y="3198824"/>
          <a:ext cx="8051342" cy="1278255"/>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167640">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②</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自動運転～車の週単位の平均利用者数</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アウトプット</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人</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0">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週間単位での自動運転～車を利用した平均人数。</a:t>
                      </a:r>
                      <a:b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車内に搭載した</a:t>
                      </a:r>
                      <a:r>
                        <a:rPr lang="en-US" altLang="ja-JP" sz="1100" b="0" i="0" u="none" strike="noStrike" dirty="0" err="1">
                          <a:solidFill>
                            <a:srgbClr val="000000"/>
                          </a:solidFill>
                          <a:effectLst/>
                          <a:latin typeface="ＭＳ Ｐゴシック" panose="020B0600070205080204" pitchFamily="50" charset="-128"/>
                          <a:ea typeface="ＭＳ Ｐゴシック" panose="020B0600070205080204" pitchFamily="50" charset="-128"/>
                        </a:rPr>
                        <a:t>WiFi</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アクセスモジュールにて、利用者数を測定する。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0">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～サービスを利用した人数が多ければ多いほど、自家用車を利用する人数が削減すると考えられるため。また、平日と休日で利用傾向が異なることが考えられるため、</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週間の平均人数を測定する。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167640">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257175">
                <a:tc gridSpan="3">
                  <a:txBody>
                    <a:bodyPr/>
                    <a:lstStyle/>
                    <a:p>
                      <a:pPr algn="ctr" fontAlgn="ctr"/>
                      <a:r>
                        <a:rPr lang="en-US" altLang="ja-JP" sz="1100" b="0" i="0" u="none" strike="noStrike" dirty="0">
                          <a:solidFill>
                            <a:srgbClr val="FF0000"/>
                          </a:solidFill>
                          <a:effectLst/>
                          <a:latin typeface="ＭＳ Ｐゴシック" panose="020B0600070205080204" pitchFamily="50" charset="-128"/>
                          <a:ea typeface="ＭＳ Ｐゴシック" panose="020B0600070205080204" pitchFamily="50" charset="-128"/>
                        </a:rPr>
                        <a:t>200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FF0000"/>
                          </a:solidFill>
                          <a:effectLst/>
                          <a:latin typeface="ＭＳ Ｐゴシック" panose="020B0600070205080204" pitchFamily="50" charset="-128"/>
                          <a:ea typeface="ＭＳ Ｐゴシック" panose="020B0600070205080204" pitchFamily="50" charset="-128"/>
                        </a:rPr>
                        <a:t>500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FF0000"/>
                          </a:solidFill>
                          <a:effectLst/>
                          <a:latin typeface="ＭＳ Ｐゴシック" panose="020B0600070205080204" pitchFamily="50" charset="-128"/>
                          <a:ea typeface="ＭＳ Ｐゴシック" panose="020B0600070205080204" pitchFamily="50" charset="-128"/>
                        </a:rPr>
                        <a:t>1,000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graphicFrame>
        <p:nvGraphicFramePr>
          <p:cNvPr id="14" name="表 13">
            <a:extLst>
              <a:ext uri="{FF2B5EF4-FFF2-40B4-BE49-F238E27FC236}">
                <a16:creationId xmlns:a16="http://schemas.microsoft.com/office/drawing/2014/main" id="{1A1AFAB3-5A3D-482C-B71A-A62C54B569DC}"/>
              </a:ext>
            </a:extLst>
          </p:cNvPr>
          <p:cNvGraphicFramePr>
            <a:graphicFrameLocks noGrp="1"/>
          </p:cNvGraphicFramePr>
          <p:nvPr>
            <p:extLst>
              <p:ext uri="{D42A27DB-BD31-4B8C-83A1-F6EECF244321}">
                <p14:modId xmlns:p14="http://schemas.microsoft.com/office/powerpoint/2010/main" val="2681239543"/>
              </p:ext>
            </p:extLst>
          </p:nvPr>
        </p:nvGraphicFramePr>
        <p:xfrm>
          <a:off x="420743" y="4527009"/>
          <a:ext cx="8051342" cy="1278255"/>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167640">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③</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～サービスの満足度</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アウトカム</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ポイント</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0">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～サービスを利用した人の</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段階評価満足度の平均値。</a:t>
                      </a:r>
                      <a:b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～サービスを利用した後にアンケート画面を表示し、利用者に入力してもらうことで測定する。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0">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～サービスを利用し満足した人数が多ければ多いほど、～に効果があると考えられるため。また、アンケート画面にて、任意で不満な点を記入してもらうことで、サービスの改善を図る。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167640">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257175">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2.8</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3.5</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4.2</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sp>
        <p:nvSpPr>
          <p:cNvPr id="10" name="テキスト ボックス 9">
            <a:extLst>
              <a:ext uri="{FF2B5EF4-FFF2-40B4-BE49-F238E27FC236}">
                <a16:creationId xmlns:a16="http://schemas.microsoft.com/office/drawing/2014/main" id="{EA82B56E-26A9-42F4-A7AC-D69918E5B909}"/>
              </a:ext>
            </a:extLst>
          </p:cNvPr>
          <p:cNvSpPr txBox="1"/>
          <p:nvPr/>
        </p:nvSpPr>
        <p:spPr>
          <a:xfrm>
            <a:off x="0" y="980728"/>
            <a:ext cx="5918079" cy="307777"/>
          </a:xfrm>
          <a:prstGeom prst="rect">
            <a:avLst/>
          </a:prstGeom>
          <a:noFill/>
        </p:spPr>
        <p:txBody>
          <a:bodyPr wrap="square">
            <a:spAutoFit/>
          </a:bodyPr>
          <a:lstStyle/>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40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rPr>
              <a:t>＜インフラサービス＞</a:t>
            </a:r>
            <a:endParaRPr kumimoji="1" lang="en-US" altLang="ja-JP" sz="140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endParaRPr>
          </a:p>
        </p:txBody>
      </p:sp>
      <p:sp>
        <p:nvSpPr>
          <p:cNvPr id="11" name="テキスト ボックス 10">
            <a:extLst>
              <a:ext uri="{FF2B5EF4-FFF2-40B4-BE49-F238E27FC236}">
                <a16:creationId xmlns:a16="http://schemas.microsoft.com/office/drawing/2014/main" id="{64DB7A4C-F7C2-449A-A024-3CE13334DD44}"/>
              </a:ext>
            </a:extLst>
          </p:cNvPr>
          <p:cNvSpPr txBox="1"/>
          <p:nvPr/>
        </p:nvSpPr>
        <p:spPr>
          <a:xfrm>
            <a:off x="336131" y="1240510"/>
            <a:ext cx="8471737" cy="307777"/>
          </a:xfrm>
          <a:prstGeom prst="rect">
            <a:avLst/>
          </a:prstGeom>
          <a:noFill/>
        </p:spPr>
        <p:txBody>
          <a:bodyPr wrap="square">
            <a:spAutoFit/>
          </a:bodyPr>
          <a:lstStyle/>
          <a:p>
            <a:r>
              <a:rPr lang="ja-JP" altLang="en-US" sz="1400" dirty="0"/>
              <a:t>・</a:t>
            </a:r>
            <a:r>
              <a:rPr lang="en-US" altLang="ja-JP" sz="1400" dirty="0"/>
              <a:t>2030</a:t>
            </a:r>
            <a:r>
              <a:rPr lang="ja-JP" altLang="en-US" sz="1400" dirty="0"/>
              <a:t>年までに、温室効果ガスの排出を全体としてゼロにする環境整備をおこないます。</a:t>
            </a:r>
          </a:p>
        </p:txBody>
      </p:sp>
      <p:sp>
        <p:nvSpPr>
          <p:cNvPr id="16" name="四角形: 角を丸くする 15">
            <a:extLst>
              <a:ext uri="{FF2B5EF4-FFF2-40B4-BE49-F238E27FC236}">
                <a16:creationId xmlns:a16="http://schemas.microsoft.com/office/drawing/2014/main" id="{01276038-6672-48DD-8315-DBB69B5B9EB2}"/>
              </a:ext>
            </a:extLst>
          </p:cNvPr>
          <p:cNvSpPr/>
          <p:nvPr/>
        </p:nvSpPr>
        <p:spPr>
          <a:xfrm>
            <a:off x="6447911" y="675686"/>
            <a:ext cx="1872208" cy="872601"/>
          </a:xfrm>
          <a:prstGeom prst="roundRect">
            <a:avLst/>
          </a:prstGeom>
          <a:solidFill>
            <a:srgbClr val="FFC000"/>
          </a:solidFill>
          <a:ln>
            <a:solidFill>
              <a:srgbClr val="EF8E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提案無い！</a:t>
            </a:r>
            <a:endParaRPr kumimoji="1" lang="en-US" altLang="ja-JP" dirty="0"/>
          </a:p>
          <a:p>
            <a:pPr algn="ctr"/>
            <a:r>
              <a:rPr lang="ja-JP" altLang="en-US" dirty="0"/>
              <a:t>消すよ！</a:t>
            </a:r>
            <a:endParaRPr kumimoji="1" lang="ja-JP" altLang="en-US" dirty="0"/>
          </a:p>
        </p:txBody>
      </p:sp>
    </p:spTree>
    <p:extLst>
      <p:ext uri="{BB962C8B-B14F-4D97-AF65-F5344CB8AC3E}">
        <p14:creationId xmlns:p14="http://schemas.microsoft.com/office/powerpoint/2010/main" val="103902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7">
            <a:extLst>
              <a:ext uri="{FF2B5EF4-FFF2-40B4-BE49-F238E27FC236}">
                <a16:creationId xmlns:a16="http://schemas.microsoft.com/office/drawing/2014/main" id="{FFD9E7D1-E16A-4713-A0C4-86527B1ECA68}"/>
              </a:ext>
            </a:extLst>
          </p:cNvPr>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chemeClr val="bg1"/>
                </a:solidFill>
                <a:latin typeface="ＭＳ Ｐゴシック" panose="020B0600070205080204" pitchFamily="50" charset="-128"/>
              </a:rPr>
              <a:t>政策目的</a:t>
            </a:r>
            <a:endParaRPr lang="ja-JP" altLang="en-US" sz="1400" b="1" dirty="0">
              <a:solidFill>
                <a:schemeClr val="bg1"/>
              </a:solidFill>
              <a:latin typeface="ＭＳ Ｐゴシック" panose="020B0600070205080204" pitchFamily="50" charset="-128"/>
            </a:endParaRPr>
          </a:p>
        </p:txBody>
      </p:sp>
      <p:sp>
        <p:nvSpPr>
          <p:cNvPr id="1263" name="Text Box 4"/>
          <p:cNvSpPr txBox="1">
            <a:spLocks noChangeArrowheads="1"/>
          </p:cNvSpPr>
          <p:nvPr/>
        </p:nvSpPr>
        <p:spPr>
          <a:xfrm>
            <a:off x="66892" y="627600"/>
            <a:ext cx="7961492" cy="338554"/>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1600" b="1" dirty="0">
                <a:latin typeface="+mn-ea"/>
                <a:ea typeface="+mn-ea"/>
              </a:rPr>
              <a:t>事業の成果を複数年にわたって計測するための</a:t>
            </a:r>
            <a:r>
              <a:rPr lang="en-US" altLang="ja-JP" sz="1600" b="1" dirty="0">
                <a:latin typeface="+mn-ea"/>
                <a:ea typeface="+mn-ea"/>
              </a:rPr>
              <a:t>KPI</a:t>
            </a:r>
            <a:r>
              <a:rPr lang="ja-JP" altLang="en-US" sz="1600" b="1" dirty="0">
                <a:latin typeface="+mn-ea"/>
                <a:ea typeface="+mn-ea"/>
              </a:rPr>
              <a:t>（３カ年分）</a:t>
            </a:r>
          </a:p>
        </p:txBody>
      </p:sp>
      <p:sp>
        <p:nvSpPr>
          <p:cNvPr id="2" name="スライド番号プレースホルダー 1">
            <a:extLst>
              <a:ext uri="{FF2B5EF4-FFF2-40B4-BE49-F238E27FC236}">
                <a16:creationId xmlns:a16="http://schemas.microsoft.com/office/drawing/2014/main" id="{B5F82322-2D35-43D2-8AD4-30DA41086097}"/>
              </a:ext>
            </a:extLst>
          </p:cNvPr>
          <p:cNvSpPr>
            <a:spLocks noGrp="1"/>
          </p:cNvSpPr>
          <p:nvPr>
            <p:ph type="sldNum" sz="quarter" idx="12"/>
          </p:nvPr>
        </p:nvSpPr>
        <p:spPr/>
        <p:txBody>
          <a:bodyPr/>
          <a:lstStyle/>
          <a:p>
            <a:pPr>
              <a:defRPr/>
            </a:pPr>
            <a:fld id="{ED70751B-34C4-41F7-9A42-B8AF8614956A}" type="slidenum">
              <a:rPr lang="en-US" altLang="ja-JP" smtClean="0"/>
              <a:pPr>
                <a:defRPr/>
              </a:pPr>
              <a:t>17</a:t>
            </a:fld>
            <a:endParaRPr lang="en-US" altLang="ja-JP" dirty="0"/>
          </a:p>
        </p:txBody>
      </p:sp>
      <p:sp>
        <p:nvSpPr>
          <p:cNvPr id="10" name="テキスト ボックス 9">
            <a:extLst>
              <a:ext uri="{FF2B5EF4-FFF2-40B4-BE49-F238E27FC236}">
                <a16:creationId xmlns:a16="http://schemas.microsoft.com/office/drawing/2014/main" id="{EA82B56E-26A9-42F4-A7AC-D69918E5B909}"/>
              </a:ext>
            </a:extLst>
          </p:cNvPr>
          <p:cNvSpPr txBox="1"/>
          <p:nvPr/>
        </p:nvSpPr>
        <p:spPr>
          <a:xfrm>
            <a:off x="0" y="980728"/>
            <a:ext cx="5918079" cy="307777"/>
          </a:xfrm>
          <a:prstGeom prst="rect">
            <a:avLst/>
          </a:prstGeom>
          <a:noFill/>
        </p:spPr>
        <p:txBody>
          <a:bodyPr wrap="square">
            <a:spAutoFit/>
          </a:bodyPr>
          <a:lstStyle/>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40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rPr>
              <a:t>＜デジタル行政サービス＞</a:t>
            </a:r>
            <a:endParaRPr kumimoji="1" lang="en-US" altLang="ja-JP" sz="140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endParaRPr>
          </a:p>
        </p:txBody>
      </p:sp>
      <p:sp>
        <p:nvSpPr>
          <p:cNvPr id="11" name="テキスト ボックス 10">
            <a:extLst>
              <a:ext uri="{FF2B5EF4-FFF2-40B4-BE49-F238E27FC236}">
                <a16:creationId xmlns:a16="http://schemas.microsoft.com/office/drawing/2014/main" id="{54E6116A-6B28-4723-8141-C38F3A26BDB5}"/>
              </a:ext>
            </a:extLst>
          </p:cNvPr>
          <p:cNvSpPr txBox="1"/>
          <p:nvPr/>
        </p:nvSpPr>
        <p:spPr>
          <a:xfrm>
            <a:off x="251520" y="1227229"/>
            <a:ext cx="8712967" cy="523220"/>
          </a:xfrm>
          <a:prstGeom prst="rect">
            <a:avLst/>
          </a:prstGeom>
          <a:noFill/>
        </p:spPr>
        <p:txBody>
          <a:bodyPr wrap="square">
            <a:spAutoFit/>
          </a:bodyPr>
          <a:lstStyle/>
          <a:p>
            <a:r>
              <a:rPr lang="ja-JP" altLang="en-US" sz="1400" dirty="0"/>
              <a:t>・オンラインによるデジタル行政サービスの推進により住民の利便性を高め、自治体職員の働き方改革と効率化を目指す。</a:t>
            </a:r>
          </a:p>
        </p:txBody>
      </p:sp>
      <p:graphicFrame>
        <p:nvGraphicFramePr>
          <p:cNvPr id="16" name="表 15">
            <a:extLst>
              <a:ext uri="{FF2B5EF4-FFF2-40B4-BE49-F238E27FC236}">
                <a16:creationId xmlns:a16="http://schemas.microsoft.com/office/drawing/2014/main" id="{5C5B4BD8-02CB-401C-AC8D-4A98D6A7D97C}"/>
              </a:ext>
            </a:extLst>
          </p:cNvPr>
          <p:cNvGraphicFramePr>
            <a:graphicFrameLocks noGrp="1"/>
          </p:cNvGraphicFramePr>
          <p:nvPr>
            <p:extLst>
              <p:ext uri="{D42A27DB-BD31-4B8C-83A1-F6EECF244321}">
                <p14:modId xmlns:p14="http://schemas.microsoft.com/office/powerpoint/2010/main" val="1431761216"/>
              </p:ext>
            </p:extLst>
          </p:nvPr>
        </p:nvGraphicFramePr>
        <p:xfrm>
          <a:off x="395536" y="1700808"/>
          <a:ext cx="8051342" cy="1188615"/>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245640">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①</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対象申請における電子申請数</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アウトプット</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申請件数</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0">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実際に申請された件数。導入システムから算出</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0">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住民の申請をオンライン化した際の件数そのものが、本システムの目的と直接的な効果となるため、本事業の効果測定の適している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167640">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257175">
                <a:tc gridSpan="3">
                  <a:txBody>
                    <a:bodyPr/>
                    <a:lstStyle/>
                    <a:p>
                      <a:pPr algn="ctr" fontAlgn="ct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graphicFrame>
        <p:nvGraphicFramePr>
          <p:cNvPr id="17" name="表 16">
            <a:extLst>
              <a:ext uri="{FF2B5EF4-FFF2-40B4-BE49-F238E27FC236}">
                <a16:creationId xmlns:a16="http://schemas.microsoft.com/office/drawing/2014/main" id="{A3C4211F-3A62-4091-B653-201C76927DE5}"/>
              </a:ext>
            </a:extLst>
          </p:cNvPr>
          <p:cNvGraphicFramePr>
            <a:graphicFrameLocks noGrp="1"/>
          </p:cNvGraphicFramePr>
          <p:nvPr>
            <p:extLst>
              <p:ext uri="{D42A27DB-BD31-4B8C-83A1-F6EECF244321}">
                <p14:modId xmlns:p14="http://schemas.microsoft.com/office/powerpoint/2010/main" val="877061128"/>
              </p:ext>
            </p:extLst>
          </p:nvPr>
        </p:nvGraphicFramePr>
        <p:xfrm>
          <a:off x="395536" y="3004133"/>
          <a:ext cx="8051342" cy="1110615"/>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167640">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②</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職員のデータ入力作業時間効率化</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アウトカム</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時間削減割合％</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0">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現状と</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RPA</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導入後のデータ入力時間を実際に計測し、削減率を算出</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0">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RPA</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を導入するすることで、職員のデータ入力における作業時間短縮が、導入効果を表す指標だと判断したため</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167640">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257175">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graphicFrame>
        <p:nvGraphicFramePr>
          <p:cNvPr id="18" name="表 17">
            <a:extLst>
              <a:ext uri="{FF2B5EF4-FFF2-40B4-BE49-F238E27FC236}">
                <a16:creationId xmlns:a16="http://schemas.microsoft.com/office/drawing/2014/main" id="{30921CC6-7E05-4420-86A7-87F93A71B7CF}"/>
              </a:ext>
            </a:extLst>
          </p:cNvPr>
          <p:cNvGraphicFramePr>
            <a:graphicFrameLocks noGrp="1"/>
          </p:cNvGraphicFramePr>
          <p:nvPr>
            <p:extLst>
              <p:ext uri="{D42A27DB-BD31-4B8C-83A1-F6EECF244321}">
                <p14:modId xmlns:p14="http://schemas.microsoft.com/office/powerpoint/2010/main" val="3113660813"/>
              </p:ext>
            </p:extLst>
          </p:nvPr>
        </p:nvGraphicFramePr>
        <p:xfrm>
          <a:off x="395536" y="4235449"/>
          <a:ext cx="8051342" cy="1110615"/>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167640">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③</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職員の満足度</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アウトカム</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ポイント</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0">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システム導入後、職員にアンケートを取り職員の満足度を実施</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0">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行政のデジタル化は、職員にも導入効果がなければ、持続可能な仕組みとはいえないため、職員の満足度を向上させることが、本事業における成果だと判断したため</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167640">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257175">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3.5</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sp>
        <p:nvSpPr>
          <p:cNvPr id="4" name="四角形: 角を丸くする 3">
            <a:extLst>
              <a:ext uri="{FF2B5EF4-FFF2-40B4-BE49-F238E27FC236}">
                <a16:creationId xmlns:a16="http://schemas.microsoft.com/office/drawing/2014/main" id="{9F92E554-584D-463F-8972-B2C0365826D4}"/>
              </a:ext>
            </a:extLst>
          </p:cNvPr>
          <p:cNvSpPr/>
          <p:nvPr/>
        </p:nvSpPr>
        <p:spPr>
          <a:xfrm>
            <a:off x="8604448" y="1620295"/>
            <a:ext cx="1872208" cy="872601"/>
          </a:xfrm>
          <a:prstGeom prst="roundRect">
            <a:avLst/>
          </a:prstGeom>
          <a:solidFill>
            <a:srgbClr val="FFC000"/>
          </a:solidFill>
          <a:ln>
            <a:solidFill>
              <a:srgbClr val="EF8E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豊能町と決める</a:t>
            </a:r>
          </a:p>
        </p:txBody>
      </p:sp>
      <p:graphicFrame>
        <p:nvGraphicFramePr>
          <p:cNvPr id="12" name="表 11">
            <a:extLst>
              <a:ext uri="{FF2B5EF4-FFF2-40B4-BE49-F238E27FC236}">
                <a16:creationId xmlns:a16="http://schemas.microsoft.com/office/drawing/2014/main" id="{45B9CD24-8535-B672-2629-1C49802E3317}"/>
              </a:ext>
            </a:extLst>
          </p:cNvPr>
          <p:cNvGraphicFramePr>
            <a:graphicFrameLocks noGrp="1"/>
          </p:cNvGraphicFramePr>
          <p:nvPr>
            <p:extLst>
              <p:ext uri="{D42A27DB-BD31-4B8C-83A1-F6EECF244321}">
                <p14:modId xmlns:p14="http://schemas.microsoft.com/office/powerpoint/2010/main" val="1740108029"/>
              </p:ext>
            </p:extLst>
          </p:nvPr>
        </p:nvGraphicFramePr>
        <p:xfrm>
          <a:off x="395536" y="5487206"/>
          <a:ext cx="8051342" cy="1110615"/>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167640">
                <a:tc>
                  <a:txBody>
                    <a:bodyPr/>
                    <a:lstStyle/>
                    <a:p>
                      <a:pPr algn="ctr" fontAlgn="ctr"/>
                      <a:r>
                        <a:rPr lang="en-US" sz="1050" b="0" i="0" u="none" strike="noStrike" dirty="0">
                          <a:solidFill>
                            <a:srgbClr val="FF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FF0000"/>
                          </a:solidFill>
                          <a:effectLst/>
                          <a:latin typeface="ＭＳ Ｐゴシック" panose="020B0600070205080204" pitchFamily="50" charset="-128"/>
                          <a:ea typeface="ＭＳ Ｐゴシック" panose="020B0600070205080204" pitchFamily="50" charset="-128"/>
                        </a:rPr>
                        <a:t>③</a:t>
                      </a:r>
                      <a:r>
                        <a:rPr lang="en-US" altLang="ja-JP" sz="1050" b="0" i="0" u="none" strike="noStrike" dirty="0">
                          <a:solidFill>
                            <a:srgbClr val="FF0000"/>
                          </a:solidFill>
                          <a:effectLst/>
                          <a:latin typeface="ＭＳ Ｐゴシック" panose="020B0600070205080204" pitchFamily="50" charset="-128"/>
                          <a:ea typeface="ＭＳ Ｐゴシック" panose="020B0600070205080204" pitchFamily="50" charset="-128"/>
                        </a:rPr>
                        <a:t>-2</a:t>
                      </a:r>
                      <a:endParaRPr lang="en-US" sz="105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ja-JP" altLang="en-US" sz="1050" b="0" i="0" u="none" strike="noStrike" dirty="0">
                          <a:solidFill>
                            <a:srgbClr val="FF0000"/>
                          </a:solidFill>
                          <a:effectLst/>
                          <a:latin typeface="ＭＳ Ｐゴシック" panose="020B0600070205080204" pitchFamily="50" charset="-128"/>
                          <a:ea typeface="ＭＳ Ｐゴシック" panose="020B0600070205080204" pitchFamily="50" charset="-128"/>
                        </a:rPr>
                        <a:t>住民の満足度</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dirty="0">
                          <a:solidFill>
                            <a:srgbClr val="FF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FF0000"/>
                          </a:solidFill>
                          <a:effectLst/>
                          <a:latin typeface="ＭＳ Ｐゴシック" panose="020B0600070205080204" pitchFamily="50" charset="-128"/>
                          <a:ea typeface="ＭＳ Ｐゴシック" panose="020B0600070205080204" pitchFamily="50" charset="-128"/>
                        </a:rPr>
                        <a:t>アウトカム</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ポイント</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0">
                <a:tc gridSpan="2">
                  <a:txBody>
                    <a:bodyPr/>
                    <a:lstStyle/>
                    <a:p>
                      <a:pPr algn="ctr" fontAlgn="ctr"/>
                      <a:r>
                        <a:rPr lang="en-US" altLang="ja-JP" sz="1050" b="0" i="0" u="none" strike="noStrike" dirty="0">
                          <a:solidFill>
                            <a:srgbClr val="FF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FF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rgbClr val="FF0000"/>
                          </a:solidFill>
                          <a:effectLst/>
                          <a:latin typeface="ＭＳ Ｐゴシック" panose="020B0600070205080204" pitchFamily="50" charset="-128"/>
                          <a:ea typeface="ＭＳ Ｐゴシック" panose="020B0600070205080204" pitchFamily="50" charset="-128"/>
                        </a:rPr>
                        <a:t>システム導入後、住民にアンケートを取り住民の満足度を実施</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0">
                <a:tc gridSpan="2">
                  <a:txBody>
                    <a:bodyPr/>
                    <a:lstStyle/>
                    <a:p>
                      <a:pPr algn="ctr" fontAlgn="ctr"/>
                      <a:r>
                        <a:rPr lang="ja-JP" altLang="en-US" sz="1050" b="0" i="0" u="none" strike="noStrike" dirty="0">
                          <a:solidFill>
                            <a:srgbClr val="FF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FF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FF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FF0000"/>
                          </a:solidFill>
                          <a:effectLst/>
                          <a:latin typeface="ＭＳ Ｐゴシック" panose="020B0600070205080204" pitchFamily="50" charset="-128"/>
                          <a:ea typeface="ＭＳ Ｐゴシック" panose="020B0600070205080204" pitchFamily="50" charset="-128"/>
                        </a:rPr>
                        <a:t>行政のデジタル化は、住民に導入効果がなければ、持続可能な仕組みとはいえないため、住民の満足度を向上させることが、本事業における成果だと判断したため</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167640">
                <a:tc gridSpan="3">
                  <a:txBody>
                    <a:bodyPr/>
                    <a:lstStyle/>
                    <a:p>
                      <a:pPr algn="ctr" fontAlgn="ctr"/>
                      <a:r>
                        <a:rPr lang="en-US" altLang="ja-JP" sz="1050" b="0" i="0" u="none" strike="noStrike" dirty="0">
                          <a:solidFill>
                            <a:srgbClr val="FF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FF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FF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FF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FF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FF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257175">
                <a:tc gridSpan="3">
                  <a:txBody>
                    <a:bodyPr/>
                    <a:lstStyle/>
                    <a:p>
                      <a:pPr algn="ctr" fontAlgn="ctr"/>
                      <a:r>
                        <a:rPr lang="en-US" altLang="ja-JP" sz="1100" b="0" i="0" u="none" strike="noStrike" dirty="0">
                          <a:solidFill>
                            <a:srgbClr val="FF0000"/>
                          </a:solidFill>
                          <a:effectLst/>
                          <a:latin typeface="ＭＳ Ｐゴシック" panose="020B0600070205080204" pitchFamily="50" charset="-128"/>
                          <a:ea typeface="ＭＳ Ｐゴシック" panose="020B0600070205080204" pitchFamily="50" charset="-128"/>
                        </a:rPr>
                        <a:t>3</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FF0000"/>
                          </a:solidFill>
                          <a:effectLst/>
                          <a:latin typeface="ＭＳ Ｐゴシック" panose="020B0600070205080204" pitchFamily="50" charset="-128"/>
                          <a:ea typeface="ＭＳ Ｐゴシック" panose="020B0600070205080204" pitchFamily="50" charset="-128"/>
                        </a:rPr>
                        <a:t>3.5</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FF0000"/>
                          </a:solidFill>
                          <a:effectLst/>
                          <a:latin typeface="ＭＳ Ｐゴシック" panose="020B0600070205080204" pitchFamily="50" charset="-128"/>
                          <a:ea typeface="ＭＳ Ｐゴシック" panose="020B0600070205080204" pitchFamily="50" charset="-128"/>
                        </a:rPr>
                        <a:t>4</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spTree>
    <p:extLst>
      <p:ext uri="{BB962C8B-B14F-4D97-AF65-F5344CB8AC3E}">
        <p14:creationId xmlns:p14="http://schemas.microsoft.com/office/powerpoint/2010/main" val="1019075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7">
            <a:extLst>
              <a:ext uri="{FF2B5EF4-FFF2-40B4-BE49-F238E27FC236}">
                <a16:creationId xmlns:a16="http://schemas.microsoft.com/office/drawing/2014/main" id="{FFD9E7D1-E16A-4713-A0C4-86527B1ECA68}"/>
              </a:ext>
            </a:extLst>
          </p:cNvPr>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chemeClr val="bg1"/>
                </a:solidFill>
                <a:latin typeface="ＭＳ Ｐゴシック" panose="020B0600070205080204" pitchFamily="50" charset="-128"/>
              </a:rPr>
              <a:t>政策目的</a:t>
            </a:r>
            <a:endParaRPr lang="ja-JP" altLang="en-US" sz="1400" b="1" dirty="0">
              <a:solidFill>
                <a:schemeClr val="bg1"/>
              </a:solidFill>
              <a:latin typeface="ＭＳ Ｐゴシック" panose="020B0600070205080204" pitchFamily="50" charset="-128"/>
            </a:endParaRPr>
          </a:p>
        </p:txBody>
      </p:sp>
      <p:sp>
        <p:nvSpPr>
          <p:cNvPr id="1263" name="Text Box 4"/>
          <p:cNvSpPr txBox="1">
            <a:spLocks noChangeArrowheads="1"/>
          </p:cNvSpPr>
          <p:nvPr/>
        </p:nvSpPr>
        <p:spPr>
          <a:xfrm>
            <a:off x="66892" y="627600"/>
            <a:ext cx="7961492" cy="338554"/>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1600" b="1" dirty="0">
                <a:latin typeface="+mn-ea"/>
                <a:ea typeface="+mn-ea"/>
              </a:rPr>
              <a:t>事業の成果を複数年にわたって計測するための</a:t>
            </a:r>
            <a:r>
              <a:rPr lang="en-US" altLang="ja-JP" sz="1600" b="1" dirty="0">
                <a:latin typeface="+mn-ea"/>
                <a:ea typeface="+mn-ea"/>
              </a:rPr>
              <a:t>KPI</a:t>
            </a:r>
            <a:r>
              <a:rPr lang="ja-JP" altLang="en-US" sz="1600" b="1" dirty="0">
                <a:latin typeface="+mn-ea"/>
                <a:ea typeface="+mn-ea"/>
              </a:rPr>
              <a:t>（３カ年分）</a:t>
            </a:r>
          </a:p>
        </p:txBody>
      </p:sp>
      <p:sp>
        <p:nvSpPr>
          <p:cNvPr id="2" name="スライド番号プレースホルダー 1">
            <a:extLst>
              <a:ext uri="{FF2B5EF4-FFF2-40B4-BE49-F238E27FC236}">
                <a16:creationId xmlns:a16="http://schemas.microsoft.com/office/drawing/2014/main" id="{B5F82322-2D35-43D2-8AD4-30DA41086097}"/>
              </a:ext>
            </a:extLst>
          </p:cNvPr>
          <p:cNvSpPr>
            <a:spLocks noGrp="1"/>
          </p:cNvSpPr>
          <p:nvPr>
            <p:ph type="sldNum" sz="quarter" idx="12"/>
          </p:nvPr>
        </p:nvSpPr>
        <p:spPr/>
        <p:txBody>
          <a:bodyPr/>
          <a:lstStyle/>
          <a:p>
            <a:pPr>
              <a:defRPr/>
            </a:pPr>
            <a:fld id="{ED70751B-34C4-41F7-9A42-B8AF8614956A}" type="slidenum">
              <a:rPr lang="en-US" altLang="ja-JP" smtClean="0"/>
              <a:pPr>
                <a:defRPr/>
              </a:pPr>
              <a:t>18</a:t>
            </a:fld>
            <a:endParaRPr lang="en-US" altLang="ja-JP" dirty="0"/>
          </a:p>
        </p:txBody>
      </p:sp>
      <p:sp>
        <p:nvSpPr>
          <p:cNvPr id="10" name="テキスト ボックス 9">
            <a:extLst>
              <a:ext uri="{FF2B5EF4-FFF2-40B4-BE49-F238E27FC236}">
                <a16:creationId xmlns:a16="http://schemas.microsoft.com/office/drawing/2014/main" id="{EA82B56E-26A9-42F4-A7AC-D69918E5B909}"/>
              </a:ext>
            </a:extLst>
          </p:cNvPr>
          <p:cNvSpPr txBox="1"/>
          <p:nvPr/>
        </p:nvSpPr>
        <p:spPr>
          <a:xfrm>
            <a:off x="0" y="980728"/>
            <a:ext cx="5918079" cy="307777"/>
          </a:xfrm>
          <a:prstGeom prst="rect">
            <a:avLst/>
          </a:prstGeom>
          <a:noFill/>
        </p:spPr>
        <p:txBody>
          <a:bodyPr wrap="square">
            <a:spAutoFit/>
          </a:bodyPr>
          <a:lstStyle/>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40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rPr>
              <a:t>＜防災サービス＞</a:t>
            </a:r>
            <a:endParaRPr kumimoji="1" lang="en-US" altLang="ja-JP" sz="140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endParaRPr>
          </a:p>
        </p:txBody>
      </p:sp>
      <p:sp>
        <p:nvSpPr>
          <p:cNvPr id="11" name="テキスト ボックス 10">
            <a:extLst>
              <a:ext uri="{FF2B5EF4-FFF2-40B4-BE49-F238E27FC236}">
                <a16:creationId xmlns:a16="http://schemas.microsoft.com/office/drawing/2014/main" id="{0061A212-971C-4937-931E-599696E9BBD6}"/>
              </a:ext>
            </a:extLst>
          </p:cNvPr>
          <p:cNvSpPr txBox="1"/>
          <p:nvPr/>
        </p:nvSpPr>
        <p:spPr>
          <a:xfrm>
            <a:off x="191602" y="1215962"/>
            <a:ext cx="8712968" cy="523220"/>
          </a:xfrm>
          <a:prstGeom prst="rect">
            <a:avLst/>
          </a:prstGeom>
          <a:noFill/>
        </p:spPr>
        <p:txBody>
          <a:bodyPr wrap="square">
            <a:spAutoFit/>
          </a:bodyPr>
          <a:lstStyle/>
          <a:p>
            <a:r>
              <a:rPr lang="ja-JP" altLang="en-US" sz="1400" dirty="0"/>
              <a:t>・自然災害リスクの高まりへの対応が課題となっている。住民等が災害状況や避難状況の迅速な把握と対応を行うことで安心安全なまちづくりに向けたサービスの提供します。</a:t>
            </a:r>
          </a:p>
        </p:txBody>
      </p:sp>
      <p:graphicFrame>
        <p:nvGraphicFramePr>
          <p:cNvPr id="16" name="表 15">
            <a:extLst>
              <a:ext uri="{FF2B5EF4-FFF2-40B4-BE49-F238E27FC236}">
                <a16:creationId xmlns:a16="http://schemas.microsoft.com/office/drawing/2014/main" id="{873A68E2-6238-489B-B1D8-8DD0781B5314}"/>
              </a:ext>
            </a:extLst>
          </p:cNvPr>
          <p:cNvGraphicFramePr>
            <a:graphicFrameLocks noGrp="1"/>
          </p:cNvGraphicFramePr>
          <p:nvPr>
            <p:extLst>
              <p:ext uri="{D42A27DB-BD31-4B8C-83A1-F6EECF244321}">
                <p14:modId xmlns:p14="http://schemas.microsoft.com/office/powerpoint/2010/main" val="4187450875"/>
              </p:ext>
            </p:extLst>
          </p:nvPr>
        </p:nvGraphicFramePr>
        <p:xfrm>
          <a:off x="395536" y="1916832"/>
          <a:ext cx="8051342" cy="1278255"/>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167640">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①</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要配慮者認定された方の申込率</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アウトカム</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ja-JP" altLang="en-US" sz="1050" b="0" i="0" u="none" strike="noStrike" dirty="0">
                          <a:solidFill>
                            <a:srgbClr val="FF0000"/>
                          </a:solidFill>
                          <a:effectLst/>
                          <a:latin typeface="ＭＳ Ｐゴシック" panose="020B0600070205080204" pitchFamily="50" charset="-128"/>
                          <a:ea typeface="ＭＳ Ｐゴシック" panose="020B0600070205080204" pitchFamily="50" charset="-128"/>
                        </a:rPr>
                        <a:t>％</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0">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災害時の通知サービスの申込者数　要配慮者へ提供した発行アカウント数</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0">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要配慮者から、個人情報、第三者提供、要配慮情報の提供などの承諾を得て、提供されるサービスになり、</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対象者の申し込み率をあげることで災害時における対応が的確に早く対応ができることが期待できるため</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t"/>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要配慮者の自宅のマッピングが可能になります。</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167640">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257175">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graphicFrame>
        <p:nvGraphicFramePr>
          <p:cNvPr id="17" name="表 16">
            <a:extLst>
              <a:ext uri="{FF2B5EF4-FFF2-40B4-BE49-F238E27FC236}">
                <a16:creationId xmlns:a16="http://schemas.microsoft.com/office/drawing/2014/main" id="{2DAF61AA-42EF-4059-9BA9-5B2FE1873D86}"/>
              </a:ext>
            </a:extLst>
          </p:cNvPr>
          <p:cNvGraphicFramePr>
            <a:graphicFrameLocks noGrp="1"/>
          </p:cNvGraphicFramePr>
          <p:nvPr>
            <p:extLst>
              <p:ext uri="{D42A27DB-BD31-4B8C-83A1-F6EECF244321}">
                <p14:modId xmlns:p14="http://schemas.microsoft.com/office/powerpoint/2010/main" val="2103873786"/>
              </p:ext>
            </p:extLst>
          </p:nvPr>
        </p:nvGraphicFramePr>
        <p:xfrm>
          <a:off x="395536" y="3309936"/>
          <a:ext cx="8051342" cy="1456551"/>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167640">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②</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サービス申込者の方の避難訓練の参加率</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アウトカム</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ja-JP" altLang="en-US" sz="1050" b="0" i="0" u="none" strike="noStrike" dirty="0">
                          <a:solidFill>
                            <a:srgbClr val="FF0000"/>
                          </a:solidFill>
                          <a:effectLst/>
                          <a:latin typeface="ＭＳ Ｐゴシック" panose="020B0600070205080204" pitchFamily="50" charset="-128"/>
                          <a:ea typeface="ＭＳ Ｐゴシック" panose="020B0600070205080204" pitchFamily="50" charset="-128"/>
                        </a:rPr>
                        <a:t>％</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521196">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サービス申込者の避難訓練の際、アプリから遠隔で参加してもらい、その履歴で参加者数を計測し、参加率を算出する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0">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防災及び減災意識を高めてもらい、サービス利用者の防災意識向上や</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ICT</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の使い方などの訴求ができたことがわかるため</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167640">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257175">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60%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graphicFrame>
        <p:nvGraphicFramePr>
          <p:cNvPr id="18" name="表 17">
            <a:extLst>
              <a:ext uri="{FF2B5EF4-FFF2-40B4-BE49-F238E27FC236}">
                <a16:creationId xmlns:a16="http://schemas.microsoft.com/office/drawing/2014/main" id="{91CD7EBA-8009-4364-B68E-01644706A664}"/>
              </a:ext>
            </a:extLst>
          </p:cNvPr>
          <p:cNvGraphicFramePr>
            <a:graphicFrameLocks noGrp="1"/>
          </p:cNvGraphicFramePr>
          <p:nvPr>
            <p:extLst>
              <p:ext uri="{D42A27DB-BD31-4B8C-83A1-F6EECF244321}">
                <p14:modId xmlns:p14="http://schemas.microsoft.com/office/powerpoint/2010/main" val="2576457714"/>
              </p:ext>
            </p:extLst>
          </p:nvPr>
        </p:nvGraphicFramePr>
        <p:xfrm>
          <a:off x="395536" y="4966120"/>
          <a:ext cx="8051342" cy="1430655"/>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167640">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③</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避難訓練参加後の満足度</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アウトプット</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ja-JP" altLang="en-US" sz="1050" b="0" i="0" u="none" strike="noStrike" dirty="0">
                          <a:solidFill>
                            <a:srgbClr val="FF0000"/>
                          </a:solidFill>
                          <a:effectLst/>
                          <a:latin typeface="ＭＳ Ｐゴシック" panose="020B0600070205080204" pitchFamily="50" charset="-128"/>
                          <a:ea typeface="ＭＳ Ｐゴシック" panose="020B0600070205080204" pitchFamily="50" charset="-128"/>
                        </a:rPr>
                        <a:t>ポイント</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233164">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アプリのダッシュボードにアンケートを表示し、回答をしてもらう</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サービスを利用した人の</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段階評価満足度の平均値。</a:t>
                      </a:r>
                      <a:b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0">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アンケートを実施し、サービスやシステムの改善につなげる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167640">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257175">
                <a:tc gridSpan="3">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３</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3.5</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3.7</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spTree>
    <p:extLst>
      <p:ext uri="{BB962C8B-B14F-4D97-AF65-F5344CB8AC3E}">
        <p14:creationId xmlns:p14="http://schemas.microsoft.com/office/powerpoint/2010/main" val="2194657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1" name="正方形/長方形 4"/>
          <p:cNvSpPr/>
          <p:nvPr/>
        </p:nvSpPr>
        <p:spPr>
          <a:xfrm>
            <a:off x="0" y="0"/>
            <a:ext cx="9144000" cy="576000"/>
          </a:xfrm>
          <a:prstGeom prst="rect">
            <a:avLst/>
          </a:prstGeom>
          <a:solidFill>
            <a:srgbClr val="0070C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a:ln>
                  <a:noFill/>
                </a:ln>
                <a:solidFill>
                  <a:prstClr val="white"/>
                </a:solidFill>
                <a:effectLst/>
                <a:uLnTx/>
                <a:uFillTx/>
                <a:latin typeface="+mn-ea"/>
                <a:ea typeface="+mn-ea"/>
                <a:cs typeface="+mn-cs"/>
              </a:rPr>
              <a:t>実装計画・運営計画</a:t>
            </a:r>
          </a:p>
        </p:txBody>
      </p:sp>
      <p:sp>
        <p:nvSpPr>
          <p:cNvPr id="1734" name="Rectangle 66"/>
          <p:cNvSpPr>
            <a:spLocks noChangeArrowheads="1"/>
          </p:cNvSpPr>
          <p:nvPr/>
        </p:nvSpPr>
        <p:spPr>
          <a:xfrm>
            <a:off x="108536" y="908720"/>
            <a:ext cx="8855951" cy="5877273"/>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735" name="Text Box 4"/>
          <p:cNvSpPr txBox="1">
            <a:spLocks noChangeArrowheads="1"/>
          </p:cNvSpPr>
          <p:nvPr/>
        </p:nvSpPr>
        <p:spPr>
          <a:xfrm>
            <a:off x="0" y="592835"/>
            <a:ext cx="7452320" cy="338554"/>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1600" b="1" i="0" u="none" strike="noStrike" kern="1200" cap="none" spc="0" normalizeH="0" baseline="0" noProof="0" dirty="0">
                <a:ln>
                  <a:noFill/>
                </a:ln>
                <a:solidFill>
                  <a:srgbClr val="000000"/>
                </a:solidFill>
                <a:effectLst/>
                <a:uLnTx/>
                <a:uFillTx/>
                <a:latin typeface="+mn-ea"/>
                <a:ea typeface="+mn-ea"/>
                <a:cs typeface="+mn-cs"/>
              </a:rPr>
              <a:t>実装までのプロセス・スケジュール</a:t>
            </a:r>
          </a:p>
        </p:txBody>
      </p:sp>
      <p:graphicFrame>
        <p:nvGraphicFramePr>
          <p:cNvPr id="1737" name="表 13"/>
          <p:cNvGraphicFramePr>
            <a:graphicFrameLocks noGrp="1"/>
          </p:cNvGraphicFramePr>
          <p:nvPr>
            <p:extLst>
              <p:ext uri="{D42A27DB-BD31-4B8C-83A1-F6EECF244321}">
                <p14:modId xmlns:p14="http://schemas.microsoft.com/office/powerpoint/2010/main" val="321451525"/>
              </p:ext>
            </p:extLst>
          </p:nvPr>
        </p:nvGraphicFramePr>
        <p:xfrm>
          <a:off x="240680" y="975442"/>
          <a:ext cx="8591662" cy="5709136"/>
        </p:xfrm>
        <a:graphic>
          <a:graphicData uri="http://schemas.openxmlformats.org/drawingml/2006/table">
            <a:tbl>
              <a:tblPr firstRow="1" bandRow="1"/>
              <a:tblGrid>
                <a:gridCol w="1564930">
                  <a:extLst>
                    <a:ext uri="{9D8B030D-6E8A-4147-A177-3AD203B41FA5}">
                      <a16:colId xmlns:a16="http://schemas.microsoft.com/office/drawing/2014/main" val="20000"/>
                    </a:ext>
                  </a:extLst>
                </a:gridCol>
                <a:gridCol w="585561">
                  <a:extLst>
                    <a:ext uri="{9D8B030D-6E8A-4147-A177-3AD203B41FA5}">
                      <a16:colId xmlns:a16="http://schemas.microsoft.com/office/drawing/2014/main" val="20001"/>
                    </a:ext>
                  </a:extLst>
                </a:gridCol>
                <a:gridCol w="585561">
                  <a:extLst>
                    <a:ext uri="{9D8B030D-6E8A-4147-A177-3AD203B41FA5}">
                      <a16:colId xmlns:a16="http://schemas.microsoft.com/office/drawing/2014/main" val="20002"/>
                    </a:ext>
                  </a:extLst>
                </a:gridCol>
                <a:gridCol w="585561">
                  <a:extLst>
                    <a:ext uri="{9D8B030D-6E8A-4147-A177-3AD203B41FA5}">
                      <a16:colId xmlns:a16="http://schemas.microsoft.com/office/drawing/2014/main" val="20003"/>
                    </a:ext>
                  </a:extLst>
                </a:gridCol>
                <a:gridCol w="585561">
                  <a:extLst>
                    <a:ext uri="{9D8B030D-6E8A-4147-A177-3AD203B41FA5}">
                      <a16:colId xmlns:a16="http://schemas.microsoft.com/office/drawing/2014/main" val="20004"/>
                    </a:ext>
                  </a:extLst>
                </a:gridCol>
                <a:gridCol w="585561">
                  <a:extLst>
                    <a:ext uri="{9D8B030D-6E8A-4147-A177-3AD203B41FA5}">
                      <a16:colId xmlns:a16="http://schemas.microsoft.com/office/drawing/2014/main" val="20005"/>
                    </a:ext>
                  </a:extLst>
                </a:gridCol>
                <a:gridCol w="585561">
                  <a:extLst>
                    <a:ext uri="{9D8B030D-6E8A-4147-A177-3AD203B41FA5}">
                      <a16:colId xmlns:a16="http://schemas.microsoft.com/office/drawing/2014/main" val="20006"/>
                    </a:ext>
                  </a:extLst>
                </a:gridCol>
                <a:gridCol w="585561">
                  <a:extLst>
                    <a:ext uri="{9D8B030D-6E8A-4147-A177-3AD203B41FA5}">
                      <a16:colId xmlns:a16="http://schemas.microsoft.com/office/drawing/2014/main" val="20007"/>
                    </a:ext>
                  </a:extLst>
                </a:gridCol>
                <a:gridCol w="585561">
                  <a:extLst>
                    <a:ext uri="{9D8B030D-6E8A-4147-A177-3AD203B41FA5}">
                      <a16:colId xmlns:a16="http://schemas.microsoft.com/office/drawing/2014/main" val="20008"/>
                    </a:ext>
                  </a:extLst>
                </a:gridCol>
                <a:gridCol w="585561">
                  <a:extLst>
                    <a:ext uri="{9D8B030D-6E8A-4147-A177-3AD203B41FA5}">
                      <a16:colId xmlns:a16="http://schemas.microsoft.com/office/drawing/2014/main" val="20009"/>
                    </a:ext>
                  </a:extLst>
                </a:gridCol>
                <a:gridCol w="585561">
                  <a:extLst>
                    <a:ext uri="{9D8B030D-6E8A-4147-A177-3AD203B41FA5}">
                      <a16:colId xmlns:a16="http://schemas.microsoft.com/office/drawing/2014/main" val="20010"/>
                    </a:ext>
                  </a:extLst>
                </a:gridCol>
                <a:gridCol w="585561">
                  <a:extLst>
                    <a:ext uri="{9D8B030D-6E8A-4147-A177-3AD203B41FA5}">
                      <a16:colId xmlns:a16="http://schemas.microsoft.com/office/drawing/2014/main" val="20011"/>
                    </a:ext>
                  </a:extLst>
                </a:gridCol>
                <a:gridCol w="585561">
                  <a:extLst>
                    <a:ext uri="{9D8B030D-6E8A-4147-A177-3AD203B41FA5}">
                      <a16:colId xmlns:a16="http://schemas.microsoft.com/office/drawing/2014/main" val="20012"/>
                    </a:ext>
                  </a:extLst>
                </a:gridCol>
              </a:tblGrid>
              <a:tr h="174817">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800" dirty="0">
                          <a:latin typeface="+mn-ea"/>
                          <a:ea typeface="+mn-ea"/>
                        </a:rPr>
                        <a:t>2021</a:t>
                      </a:r>
                      <a:r>
                        <a:rPr kumimoji="1" lang="ja-JP" altLang="en-US" sz="800" dirty="0">
                          <a:latin typeface="+mn-ea"/>
                          <a:ea typeface="+mn-ea"/>
                        </a:rPr>
                        <a:t>年</a:t>
                      </a:r>
                      <a:endParaRPr kumimoji="1" lang="en-US" altLang="ja-JP" sz="800" dirty="0">
                        <a:latin typeface="+mn-ea"/>
                        <a:ea typeface="+mn-ea"/>
                      </a:endParaRPr>
                    </a:p>
                    <a:p>
                      <a:pPr algn="ctr"/>
                      <a:r>
                        <a:rPr kumimoji="1" lang="en-US" altLang="ja-JP" sz="1100" dirty="0">
                          <a:latin typeface="+mn-ea"/>
                          <a:ea typeface="+mn-ea"/>
                        </a:rPr>
                        <a:t>4</a:t>
                      </a:r>
                      <a:r>
                        <a:rPr kumimoji="1" lang="ja-JP" altLang="en-US" sz="1100" dirty="0">
                          <a:latin typeface="+mn-ea"/>
                          <a:ea typeface="+mn-ea"/>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n-ea"/>
                          <a:ea typeface="+mn-ea"/>
                        </a:rPr>
                        <a:t>5</a:t>
                      </a:r>
                      <a:r>
                        <a:rPr kumimoji="1" lang="ja-JP" altLang="en-US" sz="1100" dirty="0">
                          <a:latin typeface="+mn-ea"/>
                          <a:ea typeface="+mn-ea"/>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n-ea"/>
                          <a:ea typeface="+mn-ea"/>
                        </a:rPr>
                        <a:t>6</a:t>
                      </a:r>
                      <a:r>
                        <a:rPr kumimoji="1" lang="ja-JP" altLang="en-US" sz="1100" dirty="0">
                          <a:latin typeface="+mn-ea"/>
                          <a:ea typeface="+mn-ea"/>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n-ea"/>
                          <a:ea typeface="+mn-ea"/>
                        </a:rPr>
                        <a:t>7</a:t>
                      </a:r>
                      <a:r>
                        <a:rPr kumimoji="1" lang="ja-JP" altLang="en-US" sz="1100" dirty="0">
                          <a:latin typeface="+mn-ea"/>
                          <a:ea typeface="+mn-ea"/>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n-ea"/>
                          <a:ea typeface="+mn-ea"/>
                        </a:rPr>
                        <a:t>8</a:t>
                      </a:r>
                      <a:r>
                        <a:rPr kumimoji="1" lang="ja-JP" altLang="en-US" sz="1100" dirty="0">
                          <a:latin typeface="+mn-ea"/>
                          <a:ea typeface="+mn-ea"/>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n-ea"/>
                          <a:ea typeface="+mn-ea"/>
                        </a:rPr>
                        <a:t>9</a:t>
                      </a:r>
                      <a:r>
                        <a:rPr kumimoji="1" lang="ja-JP" altLang="en-US" sz="1100" dirty="0">
                          <a:latin typeface="+mn-ea"/>
                          <a:ea typeface="+mn-ea"/>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n-ea"/>
                          <a:ea typeface="+mn-ea"/>
                        </a:rPr>
                        <a:t>10</a:t>
                      </a:r>
                      <a:r>
                        <a:rPr kumimoji="1" lang="ja-JP" altLang="en-US" sz="1100" dirty="0">
                          <a:latin typeface="+mn-ea"/>
                          <a:ea typeface="+mn-ea"/>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n-ea"/>
                          <a:ea typeface="+mn-ea"/>
                        </a:rPr>
                        <a:t>11</a:t>
                      </a:r>
                      <a:r>
                        <a:rPr kumimoji="1" lang="ja-JP" altLang="en-US" sz="1100" dirty="0">
                          <a:latin typeface="+mn-ea"/>
                          <a:ea typeface="+mn-ea"/>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n-ea"/>
                          <a:ea typeface="+mn-ea"/>
                        </a:rPr>
                        <a:t>12</a:t>
                      </a:r>
                      <a:r>
                        <a:rPr kumimoji="1" lang="ja-JP" altLang="en-US" sz="1100" dirty="0">
                          <a:latin typeface="+mn-ea"/>
                          <a:ea typeface="+mn-ea"/>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800" dirty="0">
                          <a:latin typeface="+mn-ea"/>
                          <a:ea typeface="+mn-ea"/>
                        </a:rPr>
                        <a:t>2022</a:t>
                      </a:r>
                      <a:r>
                        <a:rPr kumimoji="1" lang="ja-JP" altLang="en-US" sz="800" dirty="0">
                          <a:latin typeface="+mn-ea"/>
                          <a:ea typeface="+mn-ea"/>
                        </a:rPr>
                        <a:t>年</a:t>
                      </a:r>
                      <a:endParaRPr kumimoji="1" lang="en-US" altLang="ja-JP" sz="800" dirty="0">
                        <a:latin typeface="+mn-ea"/>
                        <a:ea typeface="+mn-ea"/>
                      </a:endParaRPr>
                    </a:p>
                    <a:p>
                      <a:pPr algn="ctr"/>
                      <a:r>
                        <a:rPr kumimoji="1" lang="en-US" altLang="ja-JP" sz="1100" dirty="0">
                          <a:latin typeface="+mn-ea"/>
                          <a:ea typeface="+mn-ea"/>
                        </a:rPr>
                        <a:t>1</a:t>
                      </a:r>
                      <a:r>
                        <a:rPr kumimoji="1" lang="ja-JP" altLang="en-US" sz="1100" dirty="0">
                          <a:latin typeface="+mn-ea"/>
                          <a:ea typeface="+mn-ea"/>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solidFill>
                            <a:schemeClr val="bg1"/>
                          </a:solidFill>
                          <a:latin typeface="+mn-ea"/>
                          <a:ea typeface="+mn-ea"/>
                        </a:rPr>
                        <a:t>2</a:t>
                      </a:r>
                      <a:r>
                        <a:rPr kumimoji="1" lang="ja-JP" altLang="en-US" sz="1100" dirty="0">
                          <a:solidFill>
                            <a:schemeClr val="bg1"/>
                          </a:solidFill>
                          <a:latin typeface="+mn-ea"/>
                          <a:ea typeface="+mn-ea"/>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chemeClr val="bg1"/>
                          </a:solidFill>
                          <a:effectLst/>
                          <a:uLnTx/>
                          <a:uFillTx/>
                          <a:latin typeface="+mn-ea"/>
                          <a:ea typeface="+mn-ea"/>
                          <a:cs typeface="+mn-cs"/>
                        </a:rPr>
                        <a:t>3</a:t>
                      </a:r>
                      <a:r>
                        <a:rPr kumimoji="1" lang="ja-JP" altLang="en-US" sz="1100" b="1" i="0" u="none" strike="noStrike" kern="1200" cap="none" spc="0" normalizeH="0" baseline="0" noProof="0" dirty="0">
                          <a:ln>
                            <a:noFill/>
                          </a:ln>
                          <a:solidFill>
                            <a:schemeClr val="bg1"/>
                          </a:solidFill>
                          <a:effectLst/>
                          <a:uLnTx/>
                          <a:uFillTx/>
                          <a:latin typeface="+mn-ea"/>
                          <a:ea typeface="+mn-ea"/>
                          <a:cs typeface="+mn-cs"/>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10000"/>
                  </a:ext>
                </a:extLst>
              </a:tr>
              <a:tr h="11782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153444">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mn-ea"/>
                          <a:ea typeface="+mn-ea"/>
                        </a:rPr>
                        <a:t>A</a:t>
                      </a:r>
                      <a:r>
                        <a:rPr kumimoji="1" lang="ja-JP" altLang="en-US" sz="800" dirty="0">
                          <a:solidFill>
                            <a:schemeClr val="tx1"/>
                          </a:solidFill>
                          <a:latin typeface="+mn-ea"/>
                          <a:ea typeface="+mn-ea"/>
                        </a:rPr>
                        <a:t>）データ連携基盤整備</a:t>
                      </a:r>
                      <a:br>
                        <a:rPr kumimoji="1" lang="en-US" altLang="ja-JP" sz="800" dirty="0">
                          <a:solidFill>
                            <a:schemeClr val="tx1"/>
                          </a:solidFill>
                          <a:latin typeface="+mn-ea"/>
                          <a:ea typeface="+mn-ea"/>
                        </a:rPr>
                      </a:br>
                      <a:r>
                        <a:rPr kumimoji="1" lang="ja-JP" altLang="en-US" sz="800" dirty="0">
                          <a:solidFill>
                            <a:schemeClr val="tx1"/>
                          </a:solidFill>
                          <a:latin typeface="+mn-ea"/>
                          <a:ea typeface="+mn-ea"/>
                        </a:rPr>
                        <a:t>　</a:t>
                      </a:r>
                      <a:r>
                        <a:rPr kumimoji="1" lang="en-US" altLang="ja-JP" sz="800" dirty="0">
                          <a:solidFill>
                            <a:schemeClr val="tx1"/>
                          </a:solidFill>
                          <a:latin typeface="+mn-ea"/>
                          <a:ea typeface="+mn-ea"/>
                        </a:rPr>
                        <a:t>FIWARE</a:t>
                      </a:r>
                      <a:r>
                        <a:rPr kumimoji="1" lang="ja-JP" altLang="en-US" sz="800" dirty="0">
                          <a:solidFill>
                            <a:schemeClr val="tx1"/>
                          </a:solidFill>
                          <a:latin typeface="+mn-ea"/>
                          <a:ea typeface="+mn-ea"/>
                        </a:rPr>
                        <a:t>・ダッシュボード</a:t>
                      </a: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mn-ea"/>
                          <a:ea typeface="+mn-ea"/>
                          <a:cs typeface="+mn-cs"/>
                        </a:rPr>
                        <a:t>A2</a:t>
                      </a:r>
                      <a:r>
                        <a:rPr kumimoji="1" lang="ja-JP" altLang="en-US" sz="800" b="0" i="0" u="none" strike="noStrike" kern="1200" cap="none" spc="0" normalizeH="0" baseline="0" noProof="0" dirty="0">
                          <a:ln>
                            <a:noFill/>
                          </a:ln>
                          <a:solidFill>
                            <a:schemeClr val="tx1"/>
                          </a:solidFill>
                          <a:effectLst/>
                          <a:uLnTx/>
                          <a:uFillTx/>
                          <a:latin typeface="+mn-ea"/>
                          <a:ea typeface="+mn-ea"/>
                          <a:cs typeface="+mn-cs"/>
                        </a:rPr>
                        <a:t>）データ連携基盤 </a:t>
                      </a:r>
                      <a:r>
                        <a:rPr kumimoji="1" lang="en-US" altLang="ja-JP" sz="800" b="0" i="0" u="none" strike="noStrike" kern="1200" cap="none" spc="0" normalizeH="0" baseline="0" noProof="0" dirty="0">
                          <a:ln>
                            <a:noFill/>
                          </a:ln>
                          <a:solidFill>
                            <a:schemeClr val="tx1"/>
                          </a:solidFill>
                          <a:effectLst/>
                          <a:uLnTx/>
                          <a:uFillTx/>
                          <a:latin typeface="+mn-ea"/>
                          <a:ea typeface="+mn-ea"/>
                          <a:cs typeface="+mn-cs"/>
                        </a:rPr>
                        <a:t>TV</a:t>
                      </a:r>
                      <a:r>
                        <a:rPr kumimoji="1" lang="ja-JP" altLang="en-US" sz="800" b="0" i="0" u="none" strike="noStrike" kern="1200" cap="none" spc="0" normalizeH="0" baseline="0" noProof="0" dirty="0">
                          <a:ln>
                            <a:noFill/>
                          </a:ln>
                          <a:solidFill>
                            <a:schemeClr val="tx1"/>
                          </a:solidFill>
                          <a:effectLst/>
                          <a:uLnTx/>
                          <a:uFillTx/>
                          <a:latin typeface="+mn-ea"/>
                          <a:ea typeface="+mn-ea"/>
                          <a:cs typeface="+mn-cs"/>
                        </a:rPr>
                        <a:t>版</a:t>
                      </a:r>
                      <a:br>
                        <a:rPr kumimoji="1" lang="en-US" altLang="ja-JP" sz="800" b="0" i="0" u="none" strike="noStrike" kern="1200" cap="none" spc="0" normalizeH="0" baseline="0" noProof="0" dirty="0">
                          <a:ln>
                            <a:noFill/>
                          </a:ln>
                          <a:solidFill>
                            <a:schemeClr val="tx1"/>
                          </a:solidFill>
                          <a:effectLst/>
                          <a:uLnTx/>
                          <a:uFillTx/>
                          <a:latin typeface="+mn-ea"/>
                          <a:ea typeface="+mn-ea"/>
                          <a:cs typeface="+mn-cs"/>
                        </a:rPr>
                      </a:br>
                      <a:r>
                        <a:rPr kumimoji="1" lang="ja-JP" altLang="en-US" sz="800" b="0" i="0" u="none" strike="noStrike" kern="1200" cap="none" spc="0" normalizeH="0" baseline="0" noProof="0" dirty="0">
                          <a:ln>
                            <a:noFill/>
                          </a:ln>
                          <a:solidFill>
                            <a:schemeClr val="tx1"/>
                          </a:solidFill>
                          <a:effectLst/>
                          <a:uLnTx/>
                          <a:uFillTx/>
                          <a:latin typeface="+mn-ea"/>
                          <a:ea typeface="+mn-ea"/>
                          <a:cs typeface="+mn-cs"/>
                        </a:rPr>
                        <a:t>　コンシェル</a:t>
                      </a:r>
                      <a:r>
                        <a:rPr kumimoji="1" lang="en-US" altLang="ja-JP" sz="800" b="0" i="0" u="none" strike="noStrike" kern="1200" cap="none" spc="0" normalizeH="0" baseline="0" noProof="0" dirty="0">
                          <a:ln>
                            <a:noFill/>
                          </a:ln>
                          <a:solidFill>
                            <a:schemeClr val="tx1"/>
                          </a:solidFill>
                          <a:effectLst/>
                          <a:uLnTx/>
                          <a:uFillTx/>
                          <a:latin typeface="+mn-ea"/>
                          <a:ea typeface="+mn-ea"/>
                          <a:cs typeface="+mn-cs"/>
                        </a:rPr>
                        <a:t>TV</a:t>
                      </a:r>
                      <a:r>
                        <a:rPr kumimoji="1" lang="ja-JP" altLang="en-US" sz="800" b="0" i="0" u="none" strike="noStrike" kern="1200" cap="none" spc="0" normalizeH="0" baseline="0" noProof="0" dirty="0">
                          <a:ln>
                            <a:noFill/>
                          </a:ln>
                          <a:solidFill>
                            <a:schemeClr val="tx1"/>
                          </a:solidFill>
                          <a:effectLst/>
                          <a:uLnTx/>
                          <a:uFillTx/>
                          <a:latin typeface="+mn-ea"/>
                          <a:ea typeface="+mn-ea"/>
                          <a:cs typeface="+mn-cs"/>
                        </a:rPr>
                        <a:t>版</a:t>
                      </a:r>
                      <a:endParaRPr kumimoji="1" lang="en-US" altLang="ja-JP" sz="8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chemeClr val="tx1"/>
                        </a:solidFill>
                        <a:effectLst/>
                        <a:uLnTx/>
                        <a:uFillTx/>
                        <a:latin typeface="+mn-ea"/>
                        <a:ea typeface="+mn-ea"/>
                        <a:cs typeface="+mn-cs"/>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2305301"/>
                  </a:ext>
                </a:extLst>
              </a:tr>
              <a:tr h="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mn-ea"/>
                          <a:ea typeface="+mn-ea"/>
                          <a:cs typeface="+mn-cs"/>
                        </a:rPr>
                        <a:t>B</a:t>
                      </a:r>
                      <a:r>
                        <a:rPr kumimoji="1" lang="ja-JP" altLang="en-US" sz="800" b="0" i="0" u="none" strike="noStrike" kern="1200" cap="none" spc="0" normalizeH="0" baseline="0" noProof="0" dirty="0">
                          <a:ln>
                            <a:noFill/>
                          </a:ln>
                          <a:solidFill>
                            <a:schemeClr val="tx1"/>
                          </a:solidFill>
                          <a:effectLst/>
                          <a:uLnTx/>
                          <a:uFillTx/>
                          <a:latin typeface="+mn-ea"/>
                          <a:ea typeface="+mn-ea"/>
                          <a:cs typeface="+mn-cs"/>
                        </a:rPr>
                        <a:t>）見守りサービス</a:t>
                      </a:r>
                      <a:endParaRPr kumimoji="1" lang="en-US" altLang="ja-JP" sz="8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chemeClr val="tx1"/>
                        </a:solidFill>
                        <a:effectLst/>
                        <a:uLnTx/>
                        <a:uFillTx/>
                        <a:latin typeface="+mn-ea"/>
                        <a:ea typeface="+mn-ea"/>
                        <a:cs typeface="+mn-cs"/>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3"/>
                  </a:ext>
                </a:extLst>
              </a:tr>
              <a:tr h="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mn-ea"/>
                          <a:ea typeface="+mn-ea"/>
                          <a:cs typeface="+mn-cs"/>
                        </a:rPr>
                        <a:t>C</a:t>
                      </a:r>
                      <a:r>
                        <a:rPr kumimoji="1" lang="ja-JP" altLang="en-US" sz="800" b="0" i="0" u="none" strike="noStrike" kern="1200" cap="none" spc="0" normalizeH="0" baseline="0" noProof="0" dirty="0">
                          <a:ln>
                            <a:noFill/>
                          </a:ln>
                          <a:solidFill>
                            <a:schemeClr val="tx1"/>
                          </a:solidFill>
                          <a:effectLst/>
                          <a:uLnTx/>
                          <a:uFillTx/>
                          <a:latin typeface="+mn-ea"/>
                          <a:ea typeface="+mn-ea"/>
                          <a:cs typeface="+mn-cs"/>
                        </a:rPr>
                        <a:t>）ヘルスケアサービス</a:t>
                      </a:r>
                      <a:endParaRPr kumimoji="1" lang="en-US" altLang="ja-JP" sz="8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chemeClr val="tx1"/>
                        </a:solidFill>
                        <a:effectLst/>
                        <a:uLnTx/>
                        <a:uFillTx/>
                        <a:latin typeface="+mn-ea"/>
                        <a:ea typeface="+mn-ea"/>
                        <a:cs typeface="+mn-cs"/>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mn-ea"/>
                          <a:ea typeface="+mn-ea"/>
                          <a:cs typeface="+mn-cs"/>
                        </a:rPr>
                        <a:t>C2)</a:t>
                      </a:r>
                      <a:r>
                        <a:rPr kumimoji="1" lang="ja-JP" altLang="en-US" sz="800" b="0" i="0" u="none" strike="noStrike" kern="1200" cap="none" spc="0" normalizeH="0" baseline="0" noProof="0" dirty="0">
                          <a:ln>
                            <a:noFill/>
                          </a:ln>
                          <a:solidFill>
                            <a:schemeClr val="tx1"/>
                          </a:solidFill>
                          <a:effectLst/>
                          <a:uLnTx/>
                          <a:uFillTx/>
                          <a:latin typeface="+mn-ea"/>
                          <a:ea typeface="+mn-ea"/>
                          <a:cs typeface="+mn-cs"/>
                        </a:rPr>
                        <a:t> ヘルスケア</a:t>
                      </a:r>
                      <a:r>
                        <a:rPr kumimoji="1" lang="en-US" altLang="ja-JP" sz="800" b="0" i="0" u="none" strike="noStrike" kern="1200" cap="none" spc="0" normalizeH="0" baseline="0" noProof="0" dirty="0">
                          <a:ln>
                            <a:noFill/>
                          </a:ln>
                          <a:solidFill>
                            <a:schemeClr val="tx1"/>
                          </a:solidFill>
                          <a:effectLst/>
                          <a:uLnTx/>
                          <a:uFillTx/>
                          <a:latin typeface="+mn-ea"/>
                          <a:ea typeface="+mn-ea"/>
                          <a:cs typeface="+mn-cs"/>
                        </a:rPr>
                        <a:t>TV</a:t>
                      </a:r>
                      <a:r>
                        <a:rPr kumimoji="1" lang="ja-JP" altLang="en-US" sz="800" b="0" i="0" u="none" strike="noStrike" kern="1200" cap="none" spc="0" normalizeH="0" baseline="0" noProof="0" dirty="0">
                          <a:ln>
                            <a:noFill/>
                          </a:ln>
                          <a:solidFill>
                            <a:schemeClr val="tx1"/>
                          </a:solidFill>
                          <a:effectLst/>
                          <a:uLnTx/>
                          <a:uFillTx/>
                          <a:latin typeface="+mn-ea"/>
                          <a:ea typeface="+mn-ea"/>
                          <a:cs typeface="+mn-cs"/>
                        </a:rPr>
                        <a:t>版</a:t>
                      </a:r>
                      <a:br>
                        <a:rPr kumimoji="1" lang="en-US" altLang="ja-JP" sz="800" b="0" i="0" u="none" strike="noStrike" kern="1200" cap="none" spc="0" normalizeH="0" baseline="0" noProof="0" dirty="0">
                          <a:ln>
                            <a:noFill/>
                          </a:ln>
                          <a:solidFill>
                            <a:schemeClr val="tx1"/>
                          </a:solidFill>
                          <a:effectLst/>
                          <a:uLnTx/>
                          <a:uFillTx/>
                          <a:latin typeface="+mn-ea"/>
                          <a:ea typeface="+mn-ea"/>
                          <a:cs typeface="+mn-cs"/>
                        </a:rPr>
                      </a:br>
                      <a:endParaRPr kumimoji="1" lang="en-US" altLang="ja-JP" sz="8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chemeClr val="tx1"/>
                        </a:solidFill>
                        <a:effectLst/>
                        <a:uLnTx/>
                        <a:uFillTx/>
                        <a:latin typeface="+mn-ea"/>
                        <a:ea typeface="+mn-ea"/>
                        <a:cs typeface="+mn-cs"/>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21319281"/>
                  </a:ext>
                </a:extLst>
              </a:tr>
              <a:tr h="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mn-ea"/>
                          <a:ea typeface="+mn-ea"/>
                          <a:cs typeface="+mn-cs"/>
                        </a:rPr>
                        <a:t>D</a:t>
                      </a:r>
                      <a:r>
                        <a:rPr kumimoji="1" lang="ja-JP" altLang="en-US" sz="800" b="0" i="0" u="none" strike="noStrike" kern="1200" cap="none" spc="0" normalizeH="0" baseline="0" noProof="0" dirty="0">
                          <a:ln>
                            <a:noFill/>
                          </a:ln>
                          <a:solidFill>
                            <a:srgbClr val="000000"/>
                          </a:solidFill>
                          <a:effectLst/>
                          <a:uLnTx/>
                          <a:uFillTx/>
                          <a:latin typeface="+mn-ea"/>
                          <a:ea typeface="+mn-ea"/>
                          <a:cs typeface="+mn-cs"/>
                        </a:rPr>
                        <a:t>）子育てサービス</a:t>
                      </a:r>
                      <a:endParaRPr kumimoji="1" lang="en-US" altLang="ja-JP" sz="800" b="0" i="0" u="none" strike="noStrike" kern="1200" cap="none" spc="0" normalizeH="0" baseline="0" noProof="0" dirty="0">
                        <a:ln>
                          <a:noFill/>
                        </a:ln>
                        <a:solidFill>
                          <a:srgbClr val="000000"/>
                        </a:solidFill>
                        <a:effectLst/>
                        <a:uLnTx/>
                        <a:uFillTx/>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mn-ea"/>
                        <a:ea typeface="+mn-ea"/>
                        <a:cs typeface="+mn-cs"/>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u="none" strike="noStrike" kern="1200" cap="none" spc="0" normalizeH="0" baseline="0" noProof="0" dirty="0">
                          <a:ln>
                            <a:noFill/>
                          </a:ln>
                          <a:effectLst/>
                          <a:uLnTx/>
                          <a:uFillTx/>
                          <a:latin typeface="+mn-ea"/>
                          <a:ea typeface="+mn-ea"/>
                        </a:rPr>
                        <a:t>E</a:t>
                      </a:r>
                      <a:r>
                        <a:rPr kumimoji="1" lang="ja-JP" altLang="en-US" sz="800" u="none" strike="noStrike" kern="1200" cap="none" spc="0" normalizeH="0" baseline="0" noProof="0" dirty="0">
                          <a:ln>
                            <a:noFill/>
                          </a:ln>
                          <a:effectLst/>
                          <a:uLnTx/>
                          <a:uFillTx/>
                          <a:latin typeface="+mn-ea"/>
                          <a:ea typeface="+mn-ea"/>
                        </a:rPr>
                        <a:t>）デジタル教育サービス</a:t>
                      </a:r>
                      <a:endParaRPr kumimoji="1" lang="en-US" altLang="ja-JP" sz="800" u="none" strike="noStrike" kern="1200" cap="none" spc="0" normalizeH="0" baseline="0" noProof="0" dirty="0">
                        <a:ln>
                          <a:noFill/>
                        </a:ln>
                        <a:effectLst/>
                        <a:uLnTx/>
                        <a:uFillTx/>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u="none" strike="noStrike" kern="1200" cap="none" spc="0" normalizeH="0" baseline="0" noProof="0" dirty="0">
                        <a:ln>
                          <a:noFill/>
                        </a:ln>
                        <a:effectLst/>
                        <a:uLnTx/>
                        <a:uFillTx/>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6"/>
                  </a:ext>
                </a:extLst>
              </a:tr>
              <a:tr h="11782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lang="en-US" altLang="ja-JP" sz="800" dirty="0">
                          <a:latin typeface="+mn-ea"/>
                          <a:ea typeface="+mn-ea"/>
                        </a:rPr>
                        <a:t>F</a:t>
                      </a:r>
                      <a:r>
                        <a:rPr lang="ja-JP" altLang="en-US" sz="800" dirty="0">
                          <a:latin typeface="+mn-ea"/>
                          <a:ea typeface="+mn-ea"/>
                        </a:rPr>
                        <a:t>）観光サービス</a:t>
                      </a:r>
                      <a:endParaRPr lang="en-US" altLang="ja-JP" sz="800" dirty="0">
                        <a:latin typeface="+mn-ea"/>
                        <a:ea typeface="+mn-ea"/>
                      </a:endParaRPr>
                    </a:p>
                    <a:p>
                      <a:endParaRPr lang="ja-JP" altLang="en-US" sz="800" dirty="0">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u="none" strike="noStrike" kern="1200" cap="none" spc="0" normalizeH="0" baseline="0" noProof="0" dirty="0">
                          <a:ln>
                            <a:noFill/>
                          </a:ln>
                          <a:effectLst/>
                          <a:uLnTx/>
                          <a:uFillTx/>
                          <a:latin typeface="+mn-ea"/>
                          <a:ea typeface="+mn-ea"/>
                        </a:rPr>
                        <a:t>G)</a:t>
                      </a:r>
                      <a:r>
                        <a:rPr kumimoji="1" lang="ja-JP" altLang="en-US" sz="800" u="none" strike="noStrike" kern="1200" cap="none" spc="0" normalizeH="0" baseline="0" noProof="0" dirty="0">
                          <a:ln>
                            <a:noFill/>
                          </a:ln>
                          <a:effectLst/>
                          <a:uLnTx/>
                          <a:uFillTx/>
                          <a:latin typeface="+mn-ea"/>
                          <a:ea typeface="+mn-ea"/>
                        </a:rPr>
                        <a:t>地域経済サービス</a:t>
                      </a:r>
                      <a:endParaRPr kumimoji="1" lang="en-US" altLang="ja-JP" sz="800" u="none" strike="noStrike" kern="1200" cap="none" spc="0" normalizeH="0" baseline="0" noProof="0" dirty="0">
                        <a:ln>
                          <a:noFill/>
                        </a:ln>
                        <a:effectLst/>
                        <a:uLnTx/>
                        <a:uFillTx/>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u="none" strike="noStrike" kern="1200" cap="none" spc="0" normalizeH="0" baseline="0" noProof="0" dirty="0">
                        <a:ln>
                          <a:noFill/>
                        </a:ln>
                        <a:effectLst/>
                        <a:uLnTx/>
                        <a:uFillTx/>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8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643086125"/>
                  </a:ext>
                </a:extLst>
              </a:tr>
              <a:tr h="117823">
                <a:tc>
                  <a:txBody>
                    <a:bodyPr/>
                    <a:lstStyle/>
                    <a:p>
                      <a:r>
                        <a:rPr lang="en-US" altLang="ja-JP" sz="800" dirty="0">
                          <a:latin typeface="+mn-ea"/>
                          <a:ea typeface="+mn-ea"/>
                        </a:rPr>
                        <a:t>H)</a:t>
                      </a:r>
                      <a:r>
                        <a:rPr lang="ja-JP" altLang="en-US" sz="800" dirty="0">
                          <a:latin typeface="+mn-ea"/>
                          <a:ea typeface="+mn-ea"/>
                        </a:rPr>
                        <a:t>モビリティサービス</a:t>
                      </a:r>
                      <a:endParaRPr lang="en-US" altLang="ja-JP" sz="800" dirty="0">
                        <a:latin typeface="+mn-ea"/>
                        <a:ea typeface="+mn-ea"/>
                      </a:endParaRPr>
                    </a:p>
                    <a:p>
                      <a:endParaRPr lang="en-US" altLang="ja-JP" sz="800" dirty="0">
                        <a:latin typeface="+mn-ea"/>
                        <a:ea typeface="+mn-ea"/>
                      </a:endParaRPr>
                    </a:p>
                    <a:p>
                      <a:endParaRPr lang="ja-JP" altLang="en-US" sz="800" dirty="0">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574556"/>
                  </a:ext>
                </a:extLst>
              </a:tr>
              <a:tr h="117823">
                <a:tc>
                  <a:txBody>
                    <a:bodyPr/>
                    <a:lstStyle/>
                    <a:p>
                      <a:r>
                        <a:rPr lang="en-US" altLang="ja-JP" sz="800" dirty="0">
                          <a:latin typeface="+mn-ea"/>
                          <a:ea typeface="+mn-ea"/>
                        </a:rPr>
                        <a:t>H2</a:t>
                      </a:r>
                      <a:r>
                        <a:rPr lang="ja-JP" altLang="en-US" sz="800" dirty="0">
                          <a:latin typeface="+mn-ea"/>
                          <a:ea typeface="+mn-ea"/>
                        </a:rPr>
                        <a:t>）モビリティ</a:t>
                      </a:r>
                      <a:r>
                        <a:rPr lang="en-US" altLang="ja-JP" sz="800" dirty="0">
                          <a:latin typeface="+mn-ea"/>
                          <a:ea typeface="+mn-ea"/>
                        </a:rPr>
                        <a:t>TV</a:t>
                      </a:r>
                      <a:r>
                        <a:rPr lang="ja-JP" altLang="en-US" sz="800" dirty="0">
                          <a:latin typeface="+mn-ea"/>
                          <a:ea typeface="+mn-ea"/>
                        </a:rPr>
                        <a:t>版</a:t>
                      </a:r>
                      <a:endParaRPr lang="en-US" altLang="ja-JP" sz="800" dirty="0">
                        <a:latin typeface="+mn-ea"/>
                        <a:ea typeface="+mn-ea"/>
                      </a:endParaRPr>
                    </a:p>
                    <a:p>
                      <a:br>
                        <a:rPr lang="en-US" altLang="ja-JP" sz="800" dirty="0">
                          <a:latin typeface="+mn-ea"/>
                          <a:ea typeface="+mn-ea"/>
                        </a:rPr>
                      </a:br>
                      <a:endParaRPr lang="ja-JP" altLang="en-US" sz="800" dirty="0">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938190718"/>
                  </a:ext>
                </a:extLst>
              </a:tr>
              <a:tr h="117823">
                <a:tc>
                  <a:txBody>
                    <a:bodyPr/>
                    <a:lstStyle/>
                    <a:p>
                      <a:r>
                        <a:rPr lang="en-US" altLang="ja-JP" sz="800" dirty="0">
                          <a:latin typeface="+mn-ea"/>
                          <a:ea typeface="+mn-ea"/>
                        </a:rPr>
                        <a:t>I</a:t>
                      </a:r>
                      <a:r>
                        <a:rPr lang="ja-JP" altLang="en-US" sz="800" dirty="0">
                          <a:latin typeface="+mn-ea"/>
                          <a:ea typeface="+mn-ea"/>
                        </a:rPr>
                        <a:t>）インフラサービス</a:t>
                      </a:r>
                      <a:endParaRPr lang="en-US" altLang="ja-JP" sz="800" dirty="0">
                        <a:latin typeface="+mn-ea"/>
                        <a:ea typeface="+mn-ea"/>
                      </a:endParaRPr>
                    </a:p>
                    <a:p>
                      <a:endParaRPr lang="ja-JP" altLang="en-US" sz="800" dirty="0">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6253561"/>
                  </a:ext>
                </a:extLst>
              </a:tr>
              <a:tr h="117823">
                <a:tc>
                  <a:txBody>
                    <a:bodyPr/>
                    <a:lstStyle/>
                    <a:p>
                      <a:r>
                        <a:rPr lang="en-US" altLang="ja-JP" sz="800" dirty="0">
                          <a:latin typeface="+mn-ea"/>
                          <a:ea typeface="+mn-ea"/>
                        </a:rPr>
                        <a:t>J</a:t>
                      </a:r>
                      <a:r>
                        <a:rPr lang="ja-JP" altLang="en-US" sz="800" dirty="0">
                          <a:latin typeface="+mn-ea"/>
                          <a:ea typeface="+mn-ea"/>
                        </a:rPr>
                        <a:t>）デジタル行政サービス</a:t>
                      </a:r>
                      <a:endParaRPr lang="en-US" altLang="ja-JP" sz="800" dirty="0">
                        <a:latin typeface="+mn-ea"/>
                        <a:ea typeface="+mn-ea"/>
                      </a:endParaRPr>
                    </a:p>
                    <a:p>
                      <a:endParaRPr lang="ja-JP" altLang="en-US" sz="800" dirty="0">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106005518"/>
                  </a:ext>
                </a:extLst>
              </a:tr>
              <a:tr h="117823">
                <a:tc>
                  <a:txBody>
                    <a:bodyPr/>
                    <a:lstStyle/>
                    <a:p>
                      <a:r>
                        <a:rPr lang="en-US" altLang="ja-JP" sz="800" dirty="0">
                          <a:latin typeface="+mn-ea"/>
                          <a:ea typeface="+mn-ea"/>
                        </a:rPr>
                        <a:t>K</a:t>
                      </a:r>
                      <a:r>
                        <a:rPr lang="ja-JP" altLang="en-US" sz="800" dirty="0">
                          <a:latin typeface="+mn-ea"/>
                          <a:ea typeface="+mn-ea"/>
                        </a:rPr>
                        <a:t>）防災サービス</a:t>
                      </a:r>
                      <a:endParaRPr lang="en-US" altLang="ja-JP" sz="800" dirty="0">
                        <a:latin typeface="+mn-ea"/>
                        <a:ea typeface="+mn-ea"/>
                      </a:endParaRPr>
                    </a:p>
                    <a:p>
                      <a:endParaRPr lang="ja-JP" altLang="en-US" sz="800" dirty="0">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dirty="0">
                        <a:latin typeface="+mn-ea"/>
                        <a:ea typeface="+mn-ea"/>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0527053"/>
                  </a:ext>
                </a:extLst>
              </a:tr>
            </a:tbl>
          </a:graphicData>
        </a:graphic>
      </p:graphicFrame>
      <p:sp>
        <p:nvSpPr>
          <p:cNvPr id="2" name="スライド番号プレースホルダー 1">
            <a:extLst>
              <a:ext uri="{FF2B5EF4-FFF2-40B4-BE49-F238E27FC236}">
                <a16:creationId xmlns:a16="http://schemas.microsoft.com/office/drawing/2014/main" id="{C7B5DDAC-5A9F-4722-9131-589D02082AEB}"/>
              </a:ext>
            </a:extLst>
          </p:cNvPr>
          <p:cNvSpPr>
            <a:spLocks noGrp="1"/>
          </p:cNvSpPr>
          <p:nvPr>
            <p:ph type="sldNum" sz="quarter" idx="12"/>
          </p:nvPr>
        </p:nvSpPr>
        <p:spPr/>
        <p:txBody>
          <a:bodyPr/>
          <a:lstStyle/>
          <a:p>
            <a:pPr>
              <a:defRPr/>
            </a:pPr>
            <a:fld id="{ED70751B-34C4-41F7-9A42-B8AF8614956A}" type="slidenum">
              <a:rPr lang="en-US" altLang="ja-JP" smtClean="0"/>
              <a:pPr>
                <a:defRPr/>
              </a:pPr>
              <a:t>19</a:t>
            </a:fld>
            <a:endParaRPr lang="en-US" altLang="ja-JP" dirty="0"/>
          </a:p>
        </p:txBody>
      </p:sp>
      <p:sp>
        <p:nvSpPr>
          <p:cNvPr id="20" name="ホームベース 22">
            <a:extLst>
              <a:ext uri="{FF2B5EF4-FFF2-40B4-BE49-F238E27FC236}">
                <a16:creationId xmlns:a16="http://schemas.microsoft.com/office/drawing/2014/main" id="{2DC24332-9C1E-48DB-99A4-865720E54D12}"/>
              </a:ext>
            </a:extLst>
          </p:cNvPr>
          <p:cNvSpPr/>
          <p:nvPr/>
        </p:nvSpPr>
        <p:spPr>
          <a:xfrm>
            <a:off x="2987824" y="1628800"/>
            <a:ext cx="1224136" cy="146325"/>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１．全体計画作成・調査</a:t>
            </a:r>
          </a:p>
        </p:txBody>
      </p:sp>
      <p:sp>
        <p:nvSpPr>
          <p:cNvPr id="21" name="ホームベース 23">
            <a:extLst>
              <a:ext uri="{FF2B5EF4-FFF2-40B4-BE49-F238E27FC236}">
                <a16:creationId xmlns:a16="http://schemas.microsoft.com/office/drawing/2014/main" id="{BC44E9E4-C886-41BD-8D1B-4F5C8635417D}"/>
              </a:ext>
            </a:extLst>
          </p:cNvPr>
          <p:cNvSpPr/>
          <p:nvPr/>
        </p:nvSpPr>
        <p:spPr>
          <a:xfrm>
            <a:off x="3599892" y="1772816"/>
            <a:ext cx="1188132" cy="129709"/>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２．設計</a:t>
            </a:r>
          </a:p>
        </p:txBody>
      </p:sp>
      <p:sp>
        <p:nvSpPr>
          <p:cNvPr id="22" name="ホームベース 24">
            <a:extLst>
              <a:ext uri="{FF2B5EF4-FFF2-40B4-BE49-F238E27FC236}">
                <a16:creationId xmlns:a16="http://schemas.microsoft.com/office/drawing/2014/main" id="{D00FDBA6-31C8-4090-A109-31147EF985CF}"/>
              </a:ext>
            </a:extLst>
          </p:cNvPr>
          <p:cNvSpPr/>
          <p:nvPr/>
        </p:nvSpPr>
        <p:spPr>
          <a:xfrm>
            <a:off x="4788024" y="1772816"/>
            <a:ext cx="1728192" cy="129709"/>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３．構築</a:t>
            </a:r>
          </a:p>
        </p:txBody>
      </p:sp>
      <p:sp>
        <p:nvSpPr>
          <p:cNvPr id="23" name="ホームベース 25">
            <a:extLst>
              <a:ext uri="{FF2B5EF4-FFF2-40B4-BE49-F238E27FC236}">
                <a16:creationId xmlns:a16="http://schemas.microsoft.com/office/drawing/2014/main" id="{11C53A6F-8B5A-49FD-8EB8-884DDAA19C53}"/>
              </a:ext>
            </a:extLst>
          </p:cNvPr>
          <p:cNvSpPr/>
          <p:nvPr/>
        </p:nvSpPr>
        <p:spPr>
          <a:xfrm>
            <a:off x="6516216" y="1772816"/>
            <a:ext cx="2207773" cy="129709"/>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４．稼働（実装）</a:t>
            </a:r>
          </a:p>
        </p:txBody>
      </p:sp>
      <p:sp>
        <p:nvSpPr>
          <p:cNvPr id="28" name="ホームベース 15">
            <a:extLst>
              <a:ext uri="{FF2B5EF4-FFF2-40B4-BE49-F238E27FC236}">
                <a16:creationId xmlns:a16="http://schemas.microsoft.com/office/drawing/2014/main" id="{36A1D610-CF35-4AC6-ACD8-3B6B51373C26}"/>
              </a:ext>
            </a:extLst>
          </p:cNvPr>
          <p:cNvSpPr/>
          <p:nvPr/>
        </p:nvSpPr>
        <p:spPr>
          <a:xfrm>
            <a:off x="3707904" y="3096641"/>
            <a:ext cx="1375459" cy="119290"/>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en-US" altLang="ja-JP" sz="700" b="0" i="0" u="none" strike="noStrike" kern="1200" cap="none" spc="0" normalizeH="0" baseline="0" noProof="0" dirty="0">
                <a:ln>
                  <a:noFill/>
                </a:ln>
                <a:solidFill>
                  <a:prstClr val="black">
                    <a:lumMod val="85000"/>
                    <a:lumOff val="15000"/>
                  </a:prstClr>
                </a:solidFill>
                <a:effectLst/>
                <a:uLnTx/>
                <a:uFillTx/>
                <a:latin typeface="+mn-ea"/>
                <a:cs typeface="+mn-cs"/>
              </a:rPr>
              <a:t>1</a:t>
            </a: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．連携データ調整・設計</a:t>
            </a:r>
          </a:p>
        </p:txBody>
      </p:sp>
      <p:sp>
        <p:nvSpPr>
          <p:cNvPr id="29" name="ホームベース 16">
            <a:extLst>
              <a:ext uri="{FF2B5EF4-FFF2-40B4-BE49-F238E27FC236}">
                <a16:creationId xmlns:a16="http://schemas.microsoft.com/office/drawing/2014/main" id="{2D0D90D8-41FF-4E6A-8DF5-22C646540E0B}"/>
              </a:ext>
            </a:extLst>
          </p:cNvPr>
          <p:cNvSpPr/>
          <p:nvPr/>
        </p:nvSpPr>
        <p:spPr>
          <a:xfrm>
            <a:off x="4491073" y="3212976"/>
            <a:ext cx="1256192" cy="86396"/>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lang="en-US" altLang="ja-JP" sz="700" dirty="0">
                <a:solidFill>
                  <a:prstClr val="black">
                    <a:lumMod val="85000"/>
                    <a:lumOff val="15000"/>
                  </a:prstClr>
                </a:solidFill>
                <a:latin typeface="+mn-ea"/>
              </a:rPr>
              <a:t>2</a:t>
            </a:r>
            <a:r>
              <a:rPr kumimoji="1" lang="en-US" altLang="ja-JP" sz="700" b="0" i="0" u="none" strike="noStrike" kern="1200" cap="none" spc="0" normalizeH="0" baseline="0" noProof="0" dirty="0">
                <a:ln>
                  <a:noFill/>
                </a:ln>
                <a:solidFill>
                  <a:prstClr val="black">
                    <a:lumMod val="85000"/>
                    <a:lumOff val="15000"/>
                  </a:prstClr>
                </a:solidFill>
                <a:effectLst/>
                <a:uLnTx/>
                <a:uFillTx/>
                <a:latin typeface="+mn-ea"/>
                <a:cs typeface="+mn-cs"/>
              </a:rPr>
              <a:t> </a:t>
            </a: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ヘルスケア連携カスタマイズ</a:t>
            </a:r>
          </a:p>
        </p:txBody>
      </p:sp>
      <p:sp>
        <p:nvSpPr>
          <p:cNvPr id="30" name="ホームベース 23">
            <a:extLst>
              <a:ext uri="{FF2B5EF4-FFF2-40B4-BE49-F238E27FC236}">
                <a16:creationId xmlns:a16="http://schemas.microsoft.com/office/drawing/2014/main" id="{F2429C77-9034-4597-88BA-CA0F1F2D10D8}"/>
              </a:ext>
            </a:extLst>
          </p:cNvPr>
          <p:cNvSpPr/>
          <p:nvPr/>
        </p:nvSpPr>
        <p:spPr>
          <a:xfrm>
            <a:off x="5163927" y="3348970"/>
            <a:ext cx="745821" cy="86396"/>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en-US" altLang="ja-JP" sz="700" b="0" i="0" u="none" strike="noStrike" kern="1200" cap="none" spc="0" normalizeH="0" baseline="0" noProof="0" dirty="0">
                <a:ln>
                  <a:noFill/>
                </a:ln>
                <a:solidFill>
                  <a:prstClr val="black">
                    <a:lumMod val="85000"/>
                    <a:lumOff val="15000"/>
                  </a:prstClr>
                </a:solidFill>
                <a:effectLst/>
                <a:uLnTx/>
                <a:uFillTx/>
                <a:latin typeface="+mn-ea"/>
                <a:cs typeface="+mn-cs"/>
              </a:rPr>
              <a:t>3</a:t>
            </a: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．総合試験</a:t>
            </a:r>
          </a:p>
        </p:txBody>
      </p:sp>
      <p:sp>
        <p:nvSpPr>
          <p:cNvPr id="31" name="ホームベース 17">
            <a:extLst>
              <a:ext uri="{FF2B5EF4-FFF2-40B4-BE49-F238E27FC236}">
                <a16:creationId xmlns:a16="http://schemas.microsoft.com/office/drawing/2014/main" id="{7BC8C368-729F-445A-8BC1-8DD1A68FB7F4}"/>
              </a:ext>
            </a:extLst>
          </p:cNvPr>
          <p:cNvSpPr/>
          <p:nvPr/>
        </p:nvSpPr>
        <p:spPr>
          <a:xfrm>
            <a:off x="5937536" y="3353376"/>
            <a:ext cx="2390502" cy="103555"/>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lang="en-US" altLang="ja-JP" sz="700" dirty="0">
                <a:solidFill>
                  <a:prstClr val="black">
                    <a:lumMod val="85000"/>
                    <a:lumOff val="15000"/>
                  </a:prstClr>
                </a:solidFill>
                <a:latin typeface="+mn-ea"/>
              </a:rPr>
              <a:t>4</a:t>
            </a:r>
            <a:r>
              <a:rPr kumimoji="1" lang="en-US" altLang="ja-JP" sz="700" b="0" i="0" u="none" strike="noStrike" kern="1200" cap="none" spc="0" normalizeH="0" baseline="0" noProof="0" dirty="0">
                <a:ln>
                  <a:noFill/>
                </a:ln>
                <a:solidFill>
                  <a:prstClr val="black">
                    <a:lumMod val="85000"/>
                    <a:lumOff val="15000"/>
                  </a:prstClr>
                </a:solidFill>
                <a:effectLst/>
                <a:uLnTx/>
                <a:uFillTx/>
                <a:latin typeface="+mn-ea"/>
                <a:cs typeface="+mn-cs"/>
              </a:rPr>
              <a:t>. </a:t>
            </a: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サービス稼働（検証）</a:t>
            </a:r>
          </a:p>
        </p:txBody>
      </p:sp>
      <p:sp>
        <p:nvSpPr>
          <p:cNvPr id="32" name="ホームベース 15">
            <a:extLst>
              <a:ext uri="{FF2B5EF4-FFF2-40B4-BE49-F238E27FC236}">
                <a16:creationId xmlns:a16="http://schemas.microsoft.com/office/drawing/2014/main" id="{DD106EA4-7466-406E-8539-6EFA15EEE4A3}"/>
              </a:ext>
            </a:extLst>
          </p:cNvPr>
          <p:cNvSpPr/>
          <p:nvPr/>
        </p:nvSpPr>
        <p:spPr>
          <a:xfrm>
            <a:off x="5213876" y="5304695"/>
            <a:ext cx="1374348" cy="114993"/>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en-US" altLang="ja-JP" sz="700" b="0" i="0" u="none" strike="noStrike" kern="1200" cap="none" spc="0" normalizeH="0" baseline="0" noProof="0" dirty="0">
                <a:ln>
                  <a:noFill/>
                </a:ln>
                <a:solidFill>
                  <a:prstClr val="black">
                    <a:lumMod val="85000"/>
                    <a:lumOff val="15000"/>
                  </a:prstClr>
                </a:solidFill>
                <a:effectLst/>
                <a:uLnTx/>
                <a:uFillTx/>
                <a:latin typeface="+mn-ea"/>
                <a:cs typeface="+mn-cs"/>
              </a:rPr>
              <a:t>1</a:t>
            </a: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．連携</a:t>
            </a:r>
            <a:r>
              <a:rPr kumimoji="1" lang="en-US" altLang="ja-JP" sz="700" b="0" i="0" u="none" strike="noStrike" kern="1200" cap="none" spc="0" normalizeH="0" baseline="0" noProof="0" dirty="0">
                <a:ln>
                  <a:noFill/>
                </a:ln>
                <a:solidFill>
                  <a:prstClr val="black">
                    <a:lumMod val="85000"/>
                    <a:lumOff val="15000"/>
                  </a:prstClr>
                </a:solidFill>
                <a:effectLst/>
                <a:uLnTx/>
                <a:uFillTx/>
                <a:latin typeface="+mn-ea"/>
                <a:cs typeface="+mn-cs"/>
              </a:rPr>
              <a:t>API</a:t>
            </a: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調査</a:t>
            </a:r>
            <a:r>
              <a:rPr lang="ja-JP" altLang="en-US" sz="700" dirty="0">
                <a:solidFill>
                  <a:prstClr val="black">
                    <a:lumMod val="85000"/>
                    <a:lumOff val="15000"/>
                  </a:prstClr>
                </a:solidFill>
                <a:latin typeface="+mn-ea"/>
              </a:rPr>
              <a:t>・設計</a:t>
            </a:r>
            <a:endParaRPr kumimoji="1" lang="en-US" altLang="ja-JP" sz="700" b="0" i="0" u="none" strike="noStrike" kern="1200" cap="none" spc="0" normalizeH="0" baseline="0" noProof="0" dirty="0">
              <a:ln>
                <a:noFill/>
              </a:ln>
              <a:solidFill>
                <a:prstClr val="black">
                  <a:lumMod val="85000"/>
                  <a:lumOff val="15000"/>
                </a:prstClr>
              </a:solidFill>
              <a:effectLst/>
              <a:uLnTx/>
              <a:uFillTx/>
              <a:latin typeface="+mn-ea"/>
              <a:cs typeface="+mn-cs"/>
            </a:endParaRPr>
          </a:p>
        </p:txBody>
      </p:sp>
      <p:sp>
        <p:nvSpPr>
          <p:cNvPr id="33" name="ホームベース 16">
            <a:extLst>
              <a:ext uri="{FF2B5EF4-FFF2-40B4-BE49-F238E27FC236}">
                <a16:creationId xmlns:a16="http://schemas.microsoft.com/office/drawing/2014/main" id="{2FF15368-7282-4D03-98B9-C2BFB0F1D666}"/>
              </a:ext>
            </a:extLst>
          </p:cNvPr>
          <p:cNvSpPr/>
          <p:nvPr/>
        </p:nvSpPr>
        <p:spPr>
          <a:xfrm>
            <a:off x="6052112" y="5435778"/>
            <a:ext cx="1256192" cy="114994"/>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en-US" altLang="ja-JP" sz="700" b="0" i="0" u="none" strike="noStrike" kern="1200" cap="none" spc="0" normalizeH="0" baseline="0" noProof="0" dirty="0">
                <a:ln>
                  <a:noFill/>
                </a:ln>
                <a:solidFill>
                  <a:prstClr val="black">
                    <a:lumMod val="85000"/>
                    <a:lumOff val="15000"/>
                  </a:prstClr>
                </a:solidFill>
                <a:effectLst/>
                <a:uLnTx/>
                <a:uFillTx/>
                <a:latin typeface="+mn-ea"/>
                <a:cs typeface="+mn-cs"/>
              </a:rPr>
              <a:t>2. </a:t>
            </a:r>
            <a:r>
              <a:rPr lang="ja-JP" altLang="en-US" sz="700" dirty="0">
                <a:solidFill>
                  <a:prstClr val="black">
                    <a:lumMod val="85000"/>
                    <a:lumOff val="15000"/>
                  </a:prstClr>
                </a:solidFill>
                <a:latin typeface="+mn-ea"/>
              </a:rPr>
              <a:t>モビリティ</a:t>
            </a: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連携カスタマイズ</a:t>
            </a:r>
          </a:p>
        </p:txBody>
      </p:sp>
      <p:sp>
        <p:nvSpPr>
          <p:cNvPr id="34" name="ホームベース 23">
            <a:extLst>
              <a:ext uri="{FF2B5EF4-FFF2-40B4-BE49-F238E27FC236}">
                <a16:creationId xmlns:a16="http://schemas.microsoft.com/office/drawing/2014/main" id="{F100161A-368C-49DC-8F89-010FABCCF5A5}"/>
              </a:ext>
            </a:extLst>
          </p:cNvPr>
          <p:cNvSpPr/>
          <p:nvPr/>
        </p:nvSpPr>
        <p:spPr>
          <a:xfrm>
            <a:off x="7163330" y="5533672"/>
            <a:ext cx="745821" cy="114994"/>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en-US" altLang="ja-JP" sz="700" b="0" i="0" u="none" strike="noStrike" kern="1200" cap="none" spc="0" normalizeH="0" baseline="0" noProof="0" dirty="0">
                <a:ln>
                  <a:noFill/>
                </a:ln>
                <a:solidFill>
                  <a:prstClr val="black">
                    <a:lumMod val="85000"/>
                    <a:lumOff val="15000"/>
                  </a:prstClr>
                </a:solidFill>
                <a:effectLst/>
                <a:uLnTx/>
                <a:uFillTx/>
                <a:latin typeface="+mn-ea"/>
                <a:cs typeface="+mn-cs"/>
              </a:rPr>
              <a:t>3</a:t>
            </a: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．総合試験</a:t>
            </a:r>
          </a:p>
        </p:txBody>
      </p:sp>
      <p:sp>
        <p:nvSpPr>
          <p:cNvPr id="35" name="ホームベース 17">
            <a:extLst>
              <a:ext uri="{FF2B5EF4-FFF2-40B4-BE49-F238E27FC236}">
                <a16:creationId xmlns:a16="http://schemas.microsoft.com/office/drawing/2014/main" id="{F45A8216-3A67-4533-968F-29E70D2DF9C6}"/>
              </a:ext>
            </a:extLst>
          </p:cNvPr>
          <p:cNvSpPr/>
          <p:nvPr/>
        </p:nvSpPr>
        <p:spPr>
          <a:xfrm>
            <a:off x="7948749" y="5557003"/>
            <a:ext cx="511683" cy="99281"/>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en-US" altLang="ja-JP" sz="700" b="0" i="0" u="none" strike="noStrike" kern="1200" cap="none" spc="0" normalizeH="0" baseline="0" noProof="0" dirty="0">
                <a:ln>
                  <a:noFill/>
                </a:ln>
                <a:solidFill>
                  <a:prstClr val="black">
                    <a:lumMod val="85000"/>
                    <a:lumOff val="15000"/>
                  </a:prstClr>
                </a:solidFill>
                <a:effectLst/>
                <a:uLnTx/>
                <a:uFillTx/>
                <a:latin typeface="+mn-ea"/>
                <a:cs typeface="+mn-cs"/>
              </a:rPr>
              <a:t>4. </a:t>
            </a: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サービス稼働（検証）</a:t>
            </a:r>
          </a:p>
        </p:txBody>
      </p:sp>
      <p:cxnSp>
        <p:nvCxnSpPr>
          <p:cNvPr id="4" name="コネクタ: カギ線 3">
            <a:extLst>
              <a:ext uri="{FF2B5EF4-FFF2-40B4-BE49-F238E27FC236}">
                <a16:creationId xmlns:a16="http://schemas.microsoft.com/office/drawing/2014/main" id="{B17EC270-7212-4D12-8499-67A98002CB33}"/>
              </a:ext>
            </a:extLst>
          </p:cNvPr>
          <p:cNvCxnSpPr>
            <a:cxnSpLocks/>
            <a:stCxn id="40" idx="3"/>
            <a:endCxn id="29" idx="0"/>
          </p:cNvCxnSpPr>
          <p:nvPr/>
        </p:nvCxnSpPr>
        <p:spPr>
          <a:xfrm>
            <a:off x="4737825" y="2124096"/>
            <a:ext cx="359745" cy="1088880"/>
          </a:xfrm>
          <a:prstGeom prst="bentConnector2">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ホームベース 22">
            <a:extLst>
              <a:ext uri="{FF2B5EF4-FFF2-40B4-BE49-F238E27FC236}">
                <a16:creationId xmlns:a16="http://schemas.microsoft.com/office/drawing/2014/main" id="{6F41BE83-4A4C-472A-8074-BB77B9B3AD3C}"/>
              </a:ext>
            </a:extLst>
          </p:cNvPr>
          <p:cNvSpPr/>
          <p:nvPr/>
        </p:nvSpPr>
        <p:spPr>
          <a:xfrm>
            <a:off x="2934250" y="1963634"/>
            <a:ext cx="1368152" cy="104541"/>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en-US" altLang="ja-JP" sz="700" b="0" i="0" u="none" strike="noStrike" kern="1200" cap="none" spc="0" normalizeH="0" baseline="0" noProof="0" dirty="0">
                <a:ln>
                  <a:noFill/>
                </a:ln>
                <a:solidFill>
                  <a:prstClr val="black">
                    <a:lumMod val="85000"/>
                    <a:lumOff val="15000"/>
                  </a:prstClr>
                </a:solidFill>
                <a:effectLst/>
                <a:uLnTx/>
                <a:uFillTx/>
                <a:latin typeface="+mn-ea"/>
                <a:cs typeface="+mn-cs"/>
              </a:rPr>
              <a:t>1</a:t>
            </a: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．計画・調査・基盤設計</a:t>
            </a:r>
            <a:endParaRPr kumimoji="1" lang="en-US" altLang="ja-JP" sz="700" b="0" i="0" u="none" strike="noStrike" kern="1200" cap="none" spc="0" normalizeH="0" baseline="0" noProof="0" dirty="0">
              <a:ln>
                <a:noFill/>
              </a:ln>
              <a:solidFill>
                <a:prstClr val="black">
                  <a:lumMod val="85000"/>
                  <a:lumOff val="15000"/>
                </a:prstClr>
              </a:solidFill>
              <a:effectLst/>
              <a:uLnTx/>
              <a:uFillTx/>
              <a:latin typeface="+mn-ea"/>
              <a:cs typeface="+mn-cs"/>
            </a:endParaRPr>
          </a:p>
        </p:txBody>
      </p:sp>
      <p:sp>
        <p:nvSpPr>
          <p:cNvPr id="40" name="ホームベース 23">
            <a:extLst>
              <a:ext uri="{FF2B5EF4-FFF2-40B4-BE49-F238E27FC236}">
                <a16:creationId xmlns:a16="http://schemas.microsoft.com/office/drawing/2014/main" id="{3A17E058-23EC-44D6-89B4-1061849CEE28}"/>
              </a:ext>
            </a:extLst>
          </p:cNvPr>
          <p:cNvSpPr/>
          <p:nvPr/>
        </p:nvSpPr>
        <p:spPr>
          <a:xfrm>
            <a:off x="3837825" y="2071825"/>
            <a:ext cx="900000" cy="104541"/>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en-US" altLang="ja-JP" sz="700" b="0" i="0" u="none" strike="noStrike" kern="1200" cap="none" spc="0" normalizeH="0" baseline="0" noProof="0" dirty="0">
                <a:ln>
                  <a:noFill/>
                </a:ln>
                <a:solidFill>
                  <a:prstClr val="black">
                    <a:lumMod val="85000"/>
                    <a:lumOff val="15000"/>
                  </a:prstClr>
                </a:solidFill>
                <a:effectLst/>
                <a:uLnTx/>
                <a:uFillTx/>
                <a:latin typeface="+mn-ea"/>
                <a:cs typeface="+mn-cs"/>
              </a:rPr>
              <a:t>2</a:t>
            </a: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．基盤製造</a:t>
            </a:r>
          </a:p>
        </p:txBody>
      </p:sp>
      <p:sp>
        <p:nvSpPr>
          <p:cNvPr id="41" name="ホームベース 23">
            <a:extLst>
              <a:ext uri="{FF2B5EF4-FFF2-40B4-BE49-F238E27FC236}">
                <a16:creationId xmlns:a16="http://schemas.microsoft.com/office/drawing/2014/main" id="{8F8A313F-DEF7-42F4-AFD1-65839629443F}"/>
              </a:ext>
            </a:extLst>
          </p:cNvPr>
          <p:cNvSpPr/>
          <p:nvPr/>
        </p:nvSpPr>
        <p:spPr>
          <a:xfrm>
            <a:off x="4474251" y="1945331"/>
            <a:ext cx="745821" cy="104540"/>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en-US" altLang="ja-JP" sz="700" b="0" i="0" u="none" strike="noStrike" kern="1200" cap="none" spc="0" normalizeH="0" baseline="0" noProof="0" dirty="0">
                <a:ln>
                  <a:noFill/>
                </a:ln>
                <a:solidFill>
                  <a:prstClr val="black">
                    <a:lumMod val="85000"/>
                    <a:lumOff val="15000"/>
                  </a:prstClr>
                </a:solidFill>
                <a:effectLst/>
                <a:uLnTx/>
                <a:uFillTx/>
                <a:latin typeface="+mn-ea"/>
                <a:cs typeface="+mn-cs"/>
              </a:rPr>
              <a:t>3</a:t>
            </a: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．連携試験</a:t>
            </a:r>
          </a:p>
        </p:txBody>
      </p:sp>
      <p:cxnSp>
        <p:nvCxnSpPr>
          <p:cNvPr id="44" name="コネクタ: カギ線 43">
            <a:extLst>
              <a:ext uri="{FF2B5EF4-FFF2-40B4-BE49-F238E27FC236}">
                <a16:creationId xmlns:a16="http://schemas.microsoft.com/office/drawing/2014/main" id="{D6EEB7E8-A7A3-4FFB-AF13-6CA4701A697B}"/>
              </a:ext>
            </a:extLst>
          </p:cNvPr>
          <p:cNvCxnSpPr>
            <a:cxnSpLocks/>
            <a:stCxn id="40" idx="3"/>
            <a:endCxn id="33" idx="0"/>
          </p:cNvCxnSpPr>
          <p:nvPr/>
        </p:nvCxnSpPr>
        <p:spPr>
          <a:xfrm>
            <a:off x="4737825" y="2124096"/>
            <a:ext cx="1913635" cy="3311682"/>
          </a:xfrm>
          <a:prstGeom prst="bentConnector2">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ホームベース 16">
            <a:extLst>
              <a:ext uri="{FF2B5EF4-FFF2-40B4-BE49-F238E27FC236}">
                <a16:creationId xmlns:a16="http://schemas.microsoft.com/office/drawing/2014/main" id="{77F52D61-ADD7-4C8A-896D-6D5C818AC084}"/>
              </a:ext>
            </a:extLst>
          </p:cNvPr>
          <p:cNvSpPr/>
          <p:nvPr/>
        </p:nvSpPr>
        <p:spPr>
          <a:xfrm>
            <a:off x="4090031" y="2212434"/>
            <a:ext cx="993332" cy="120571"/>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４</a:t>
            </a:r>
            <a:r>
              <a:rPr kumimoji="1" lang="en-US" altLang="ja-JP" sz="700" b="0" i="0" u="none" strike="noStrike" kern="1200" cap="none" spc="0" normalizeH="0" baseline="0" noProof="0" dirty="0">
                <a:ln>
                  <a:noFill/>
                </a:ln>
                <a:solidFill>
                  <a:prstClr val="black">
                    <a:lumMod val="85000"/>
                    <a:lumOff val="15000"/>
                  </a:prstClr>
                </a:solidFill>
                <a:effectLst/>
                <a:uLnTx/>
                <a:uFillTx/>
                <a:latin typeface="+mn-ea"/>
                <a:cs typeface="+mn-cs"/>
              </a:rPr>
              <a:t>. </a:t>
            </a:r>
            <a:r>
              <a:rPr lang="en-US" altLang="ja-JP" sz="700" dirty="0">
                <a:solidFill>
                  <a:prstClr val="black">
                    <a:lumMod val="85000"/>
                    <a:lumOff val="15000"/>
                  </a:prstClr>
                </a:solidFill>
                <a:latin typeface="+mn-ea"/>
              </a:rPr>
              <a:t>TV</a:t>
            </a:r>
            <a:r>
              <a:rPr lang="ja-JP" altLang="en-US" sz="700" dirty="0">
                <a:solidFill>
                  <a:prstClr val="black">
                    <a:lumMod val="85000"/>
                    <a:lumOff val="15000"/>
                  </a:prstClr>
                </a:solidFill>
                <a:latin typeface="+mn-ea"/>
              </a:rPr>
              <a:t>版とよのん</a:t>
            </a:r>
            <a:endParaRPr lang="en-US" altLang="ja-JP" sz="700" dirty="0">
              <a:solidFill>
                <a:prstClr val="black">
                  <a:lumMod val="85000"/>
                  <a:lumOff val="15000"/>
                </a:prstClr>
              </a:solidFill>
              <a:latin typeface="+mn-ea"/>
            </a:endParaRPr>
          </a:p>
          <a:p>
            <a:pPr marL="0" marR="0" lvl="0" indent="0" algn="l" defTabSz="844083" rtl="0" eaLnBrk="1" fontAlgn="base" latinLnBrk="0" hangingPunct="1">
              <a:lnSpc>
                <a:spcPct val="100000"/>
              </a:lnSpc>
              <a:spcBef>
                <a:spcPct val="0"/>
              </a:spcBef>
              <a:spcAft>
                <a:spcPct val="0"/>
              </a:spcAft>
              <a:buClrTx/>
              <a:buSzTx/>
              <a:buFontTx/>
              <a:buNone/>
              <a:tabLst/>
              <a:defRPr/>
            </a:pPr>
            <a:r>
              <a:rPr lang="ja-JP" altLang="en-US" sz="700" dirty="0">
                <a:solidFill>
                  <a:prstClr val="black">
                    <a:lumMod val="85000"/>
                    <a:lumOff val="15000"/>
                  </a:prstClr>
                </a:solidFill>
                <a:latin typeface="+mn-ea"/>
              </a:rPr>
              <a:t>コンシェルジュ構築</a:t>
            </a:r>
            <a:endPar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endParaRPr>
          </a:p>
        </p:txBody>
      </p:sp>
      <p:sp>
        <p:nvSpPr>
          <p:cNvPr id="48" name="ホームベース 23">
            <a:extLst>
              <a:ext uri="{FF2B5EF4-FFF2-40B4-BE49-F238E27FC236}">
                <a16:creationId xmlns:a16="http://schemas.microsoft.com/office/drawing/2014/main" id="{33CBE6A9-CBDD-4067-9B5C-A21716B84551}"/>
              </a:ext>
            </a:extLst>
          </p:cNvPr>
          <p:cNvSpPr/>
          <p:nvPr/>
        </p:nvSpPr>
        <p:spPr>
          <a:xfrm>
            <a:off x="5092261" y="2227110"/>
            <a:ext cx="745821" cy="104540"/>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lang="en-US" altLang="ja-JP" sz="700" dirty="0">
                <a:solidFill>
                  <a:prstClr val="black">
                    <a:lumMod val="85000"/>
                    <a:lumOff val="15000"/>
                  </a:prstClr>
                </a:solidFill>
                <a:latin typeface="+mn-ea"/>
              </a:rPr>
              <a:t>5</a:t>
            </a: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．総合試験</a:t>
            </a:r>
          </a:p>
        </p:txBody>
      </p:sp>
      <p:sp>
        <p:nvSpPr>
          <p:cNvPr id="65" name="ホームベース 14">
            <a:extLst>
              <a:ext uri="{FF2B5EF4-FFF2-40B4-BE49-F238E27FC236}">
                <a16:creationId xmlns:a16="http://schemas.microsoft.com/office/drawing/2014/main" id="{5160402A-A1A5-4DF5-8BAC-64B808033B7A}"/>
              </a:ext>
            </a:extLst>
          </p:cNvPr>
          <p:cNvSpPr/>
          <p:nvPr/>
        </p:nvSpPr>
        <p:spPr>
          <a:xfrm>
            <a:off x="1878157" y="4804608"/>
            <a:ext cx="1738681" cy="95493"/>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全体計画作成</a:t>
            </a:r>
          </a:p>
        </p:txBody>
      </p:sp>
      <p:sp>
        <p:nvSpPr>
          <p:cNvPr id="66" name="ホームベース 15">
            <a:extLst>
              <a:ext uri="{FF2B5EF4-FFF2-40B4-BE49-F238E27FC236}">
                <a16:creationId xmlns:a16="http://schemas.microsoft.com/office/drawing/2014/main" id="{C6D4553A-2694-49E4-8D81-8664A63FFCDA}"/>
              </a:ext>
            </a:extLst>
          </p:cNvPr>
          <p:cNvSpPr/>
          <p:nvPr/>
        </p:nvSpPr>
        <p:spPr>
          <a:xfrm>
            <a:off x="1878156" y="4906857"/>
            <a:ext cx="3455999" cy="95493"/>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lang="ja-JP" altLang="en-US" sz="700" dirty="0">
                <a:solidFill>
                  <a:prstClr val="black">
                    <a:lumMod val="85000"/>
                    <a:lumOff val="15000"/>
                  </a:prstClr>
                </a:solidFill>
                <a:latin typeface="+mn-ea"/>
              </a:rPr>
              <a:t>人流調査（導入エリア、停留所決定）</a:t>
            </a:r>
            <a:endPar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endParaRPr>
          </a:p>
        </p:txBody>
      </p:sp>
      <p:sp>
        <p:nvSpPr>
          <p:cNvPr id="67" name="ホームベース 16">
            <a:extLst>
              <a:ext uri="{FF2B5EF4-FFF2-40B4-BE49-F238E27FC236}">
                <a16:creationId xmlns:a16="http://schemas.microsoft.com/office/drawing/2014/main" id="{DD133EB0-AD2B-48F4-A1AE-9C9E7A78FBF0}"/>
              </a:ext>
            </a:extLst>
          </p:cNvPr>
          <p:cNvSpPr/>
          <p:nvPr/>
        </p:nvSpPr>
        <p:spPr>
          <a:xfrm>
            <a:off x="4188896" y="4992122"/>
            <a:ext cx="1163008" cy="101025"/>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lang="ja-JP" altLang="en-US" sz="700" dirty="0">
                <a:solidFill>
                  <a:prstClr val="black">
                    <a:lumMod val="85000"/>
                    <a:lumOff val="15000"/>
                  </a:prstClr>
                </a:solidFill>
                <a:latin typeface="+mn-ea"/>
              </a:rPr>
              <a:t>設計</a:t>
            </a:r>
            <a:endPar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endParaRPr>
          </a:p>
        </p:txBody>
      </p:sp>
      <p:sp>
        <p:nvSpPr>
          <p:cNvPr id="68" name="ホームベース 23">
            <a:extLst>
              <a:ext uri="{FF2B5EF4-FFF2-40B4-BE49-F238E27FC236}">
                <a16:creationId xmlns:a16="http://schemas.microsoft.com/office/drawing/2014/main" id="{9BB5EE19-CF22-407C-BDE6-58950A9780AC}"/>
              </a:ext>
            </a:extLst>
          </p:cNvPr>
          <p:cNvSpPr/>
          <p:nvPr/>
        </p:nvSpPr>
        <p:spPr>
          <a:xfrm>
            <a:off x="7137886" y="5015294"/>
            <a:ext cx="1741487" cy="106786"/>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lang="ja-JP" altLang="en-US" sz="700" dirty="0">
                <a:solidFill>
                  <a:prstClr val="black">
                    <a:lumMod val="85000"/>
                    <a:lumOff val="15000"/>
                  </a:prstClr>
                </a:solidFill>
                <a:latin typeface="+mn-ea"/>
              </a:rPr>
              <a:t>実証走行スタート</a:t>
            </a:r>
            <a:endPar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endParaRPr>
          </a:p>
        </p:txBody>
      </p:sp>
      <p:sp>
        <p:nvSpPr>
          <p:cNvPr id="69" name="ホームベース 15">
            <a:extLst>
              <a:ext uri="{FF2B5EF4-FFF2-40B4-BE49-F238E27FC236}">
                <a16:creationId xmlns:a16="http://schemas.microsoft.com/office/drawing/2014/main" id="{DF5CE177-032A-4D93-9BCC-C2CFE4CCC195}"/>
              </a:ext>
            </a:extLst>
          </p:cNvPr>
          <p:cNvSpPr/>
          <p:nvPr/>
        </p:nvSpPr>
        <p:spPr>
          <a:xfrm>
            <a:off x="5351904" y="4890301"/>
            <a:ext cx="1763735" cy="106786"/>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町民向け説明、バス停設置等</a:t>
            </a:r>
          </a:p>
        </p:txBody>
      </p:sp>
      <p:sp>
        <p:nvSpPr>
          <p:cNvPr id="70" name="ホームベース 15">
            <a:extLst>
              <a:ext uri="{FF2B5EF4-FFF2-40B4-BE49-F238E27FC236}">
                <a16:creationId xmlns:a16="http://schemas.microsoft.com/office/drawing/2014/main" id="{70B14278-C199-4066-AFC9-E0CAF14895E5}"/>
              </a:ext>
            </a:extLst>
          </p:cNvPr>
          <p:cNvSpPr/>
          <p:nvPr/>
        </p:nvSpPr>
        <p:spPr>
          <a:xfrm>
            <a:off x="7126445" y="4883641"/>
            <a:ext cx="1763735" cy="106786"/>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人流調査（走行エリア調査、需要調査等）</a:t>
            </a:r>
          </a:p>
        </p:txBody>
      </p:sp>
      <p:sp>
        <p:nvSpPr>
          <p:cNvPr id="71" name="ホームベース 16">
            <a:extLst>
              <a:ext uri="{FF2B5EF4-FFF2-40B4-BE49-F238E27FC236}">
                <a16:creationId xmlns:a16="http://schemas.microsoft.com/office/drawing/2014/main" id="{89DEE597-F9F1-4891-B379-9F8E26B6B448}"/>
              </a:ext>
            </a:extLst>
          </p:cNvPr>
          <p:cNvSpPr/>
          <p:nvPr/>
        </p:nvSpPr>
        <p:spPr>
          <a:xfrm>
            <a:off x="5374777" y="5000134"/>
            <a:ext cx="1740862" cy="101025"/>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システム構築</a:t>
            </a:r>
          </a:p>
        </p:txBody>
      </p:sp>
      <p:sp>
        <p:nvSpPr>
          <p:cNvPr id="72" name="ホームベース 17">
            <a:extLst>
              <a:ext uri="{FF2B5EF4-FFF2-40B4-BE49-F238E27FC236}">
                <a16:creationId xmlns:a16="http://schemas.microsoft.com/office/drawing/2014/main" id="{7CABA65F-FBD7-45A3-9FCA-A610643B8992}"/>
              </a:ext>
            </a:extLst>
          </p:cNvPr>
          <p:cNvSpPr/>
          <p:nvPr/>
        </p:nvSpPr>
        <p:spPr>
          <a:xfrm>
            <a:off x="6557639" y="5124601"/>
            <a:ext cx="552495" cy="104599"/>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lang="ja-JP" altLang="en-US" sz="700" dirty="0">
                <a:solidFill>
                  <a:prstClr val="black">
                    <a:lumMod val="85000"/>
                    <a:lumOff val="15000"/>
                  </a:prstClr>
                </a:solidFill>
                <a:latin typeface="+mn-ea"/>
              </a:rPr>
              <a:t>運用主体への引き渡し</a:t>
            </a:r>
            <a:endPar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endParaRPr>
          </a:p>
        </p:txBody>
      </p:sp>
      <p:sp>
        <p:nvSpPr>
          <p:cNvPr id="73" name="ホームベース 14">
            <a:extLst>
              <a:ext uri="{FF2B5EF4-FFF2-40B4-BE49-F238E27FC236}">
                <a16:creationId xmlns:a16="http://schemas.microsoft.com/office/drawing/2014/main" id="{AB903113-4129-4B1A-B3C0-30FB54FD5A65}"/>
              </a:ext>
            </a:extLst>
          </p:cNvPr>
          <p:cNvSpPr/>
          <p:nvPr/>
        </p:nvSpPr>
        <p:spPr>
          <a:xfrm>
            <a:off x="2913016" y="2726338"/>
            <a:ext cx="540902" cy="101495"/>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１．全体計画作成・調査</a:t>
            </a:r>
          </a:p>
        </p:txBody>
      </p:sp>
      <p:sp>
        <p:nvSpPr>
          <p:cNvPr id="74" name="ホームベース 15">
            <a:extLst>
              <a:ext uri="{FF2B5EF4-FFF2-40B4-BE49-F238E27FC236}">
                <a16:creationId xmlns:a16="http://schemas.microsoft.com/office/drawing/2014/main" id="{991E815D-A472-4C50-8D58-7FD64A443DD6}"/>
              </a:ext>
            </a:extLst>
          </p:cNvPr>
          <p:cNvSpPr/>
          <p:nvPr/>
        </p:nvSpPr>
        <p:spPr>
          <a:xfrm>
            <a:off x="3126970" y="2847148"/>
            <a:ext cx="653893" cy="84119"/>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２．設計</a:t>
            </a:r>
          </a:p>
        </p:txBody>
      </p:sp>
      <p:sp>
        <p:nvSpPr>
          <p:cNvPr id="75" name="ホームベース 16">
            <a:extLst>
              <a:ext uri="{FF2B5EF4-FFF2-40B4-BE49-F238E27FC236}">
                <a16:creationId xmlns:a16="http://schemas.microsoft.com/office/drawing/2014/main" id="{4A5D5906-8EDF-43AD-A169-41DB4BCC564E}"/>
              </a:ext>
            </a:extLst>
          </p:cNvPr>
          <p:cNvSpPr/>
          <p:nvPr/>
        </p:nvSpPr>
        <p:spPr>
          <a:xfrm>
            <a:off x="3276961" y="2936103"/>
            <a:ext cx="1534617" cy="69584"/>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３．構築</a:t>
            </a:r>
          </a:p>
        </p:txBody>
      </p:sp>
      <p:sp>
        <p:nvSpPr>
          <p:cNvPr id="76" name="ホームベース 17">
            <a:extLst>
              <a:ext uri="{FF2B5EF4-FFF2-40B4-BE49-F238E27FC236}">
                <a16:creationId xmlns:a16="http://schemas.microsoft.com/office/drawing/2014/main" id="{2C8F29A9-E3FC-4DF2-8EAF-E3DF3038E3D4}"/>
              </a:ext>
            </a:extLst>
          </p:cNvPr>
          <p:cNvSpPr/>
          <p:nvPr/>
        </p:nvSpPr>
        <p:spPr>
          <a:xfrm>
            <a:off x="5132450" y="2919156"/>
            <a:ext cx="3688022" cy="101990"/>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lang="ja-JP" altLang="en-US" sz="700" dirty="0">
                <a:solidFill>
                  <a:prstClr val="black">
                    <a:lumMod val="85000"/>
                    <a:lumOff val="15000"/>
                  </a:prstClr>
                </a:solidFill>
                <a:latin typeface="+mn-ea"/>
              </a:rPr>
              <a:t>　　　　　　５</a:t>
            </a: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．稼働　（実装）</a:t>
            </a:r>
          </a:p>
        </p:txBody>
      </p:sp>
      <p:sp>
        <p:nvSpPr>
          <p:cNvPr id="77" name="ホームベース 16">
            <a:extLst>
              <a:ext uri="{FF2B5EF4-FFF2-40B4-BE49-F238E27FC236}">
                <a16:creationId xmlns:a16="http://schemas.microsoft.com/office/drawing/2014/main" id="{6B292957-C5AE-43E4-B8A2-2D340C8645D8}"/>
              </a:ext>
            </a:extLst>
          </p:cNvPr>
          <p:cNvSpPr/>
          <p:nvPr/>
        </p:nvSpPr>
        <p:spPr>
          <a:xfrm>
            <a:off x="4849133" y="2919156"/>
            <a:ext cx="263498" cy="103478"/>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lang="ja-JP" altLang="en-US" sz="700" dirty="0">
                <a:solidFill>
                  <a:prstClr val="black">
                    <a:lumMod val="85000"/>
                    <a:lumOff val="15000"/>
                  </a:prstClr>
                </a:solidFill>
                <a:latin typeface="+mn-ea"/>
              </a:rPr>
              <a:t>４</a:t>
            </a:r>
            <a:r>
              <a:rPr lang="en-US" altLang="ja-JP" sz="700" dirty="0">
                <a:solidFill>
                  <a:prstClr val="black">
                    <a:lumMod val="85000"/>
                    <a:lumOff val="15000"/>
                  </a:prstClr>
                </a:solidFill>
                <a:latin typeface="+mn-ea"/>
              </a:rPr>
              <a:t>.</a:t>
            </a:r>
            <a:r>
              <a:rPr lang="ja-JP" altLang="en-US" sz="700" dirty="0">
                <a:solidFill>
                  <a:prstClr val="black">
                    <a:lumMod val="85000"/>
                    <a:lumOff val="15000"/>
                  </a:prstClr>
                </a:solidFill>
                <a:latin typeface="+mn-ea"/>
              </a:rPr>
              <a:t>テスト期間</a:t>
            </a:r>
            <a:endPar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endParaRPr>
          </a:p>
        </p:txBody>
      </p:sp>
      <p:sp>
        <p:nvSpPr>
          <p:cNvPr id="78" name="ホームベース 14">
            <a:extLst>
              <a:ext uri="{FF2B5EF4-FFF2-40B4-BE49-F238E27FC236}">
                <a16:creationId xmlns:a16="http://schemas.microsoft.com/office/drawing/2014/main" id="{42D3C8A6-2DDB-4822-B944-44B5438F200A}"/>
              </a:ext>
            </a:extLst>
          </p:cNvPr>
          <p:cNvSpPr/>
          <p:nvPr/>
        </p:nvSpPr>
        <p:spPr>
          <a:xfrm>
            <a:off x="2915816" y="6381328"/>
            <a:ext cx="540902" cy="101495"/>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１．全体計画作成・調査</a:t>
            </a:r>
          </a:p>
        </p:txBody>
      </p:sp>
      <p:sp>
        <p:nvSpPr>
          <p:cNvPr id="79" name="ホームベース 15">
            <a:extLst>
              <a:ext uri="{FF2B5EF4-FFF2-40B4-BE49-F238E27FC236}">
                <a16:creationId xmlns:a16="http://schemas.microsoft.com/office/drawing/2014/main" id="{811F2231-9FB0-4963-82E2-4977FFF78DFF}"/>
              </a:ext>
            </a:extLst>
          </p:cNvPr>
          <p:cNvSpPr/>
          <p:nvPr/>
        </p:nvSpPr>
        <p:spPr>
          <a:xfrm>
            <a:off x="3129770" y="6502138"/>
            <a:ext cx="653893" cy="84119"/>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２．設計</a:t>
            </a:r>
          </a:p>
        </p:txBody>
      </p:sp>
      <p:sp>
        <p:nvSpPr>
          <p:cNvPr id="80" name="ホームベース 16">
            <a:extLst>
              <a:ext uri="{FF2B5EF4-FFF2-40B4-BE49-F238E27FC236}">
                <a16:creationId xmlns:a16="http://schemas.microsoft.com/office/drawing/2014/main" id="{0A55C791-728C-4C12-8BEF-801D78C0D185}"/>
              </a:ext>
            </a:extLst>
          </p:cNvPr>
          <p:cNvSpPr/>
          <p:nvPr/>
        </p:nvSpPr>
        <p:spPr>
          <a:xfrm>
            <a:off x="3279761" y="6591093"/>
            <a:ext cx="1534617" cy="69584"/>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３．構築</a:t>
            </a:r>
          </a:p>
        </p:txBody>
      </p:sp>
      <p:sp>
        <p:nvSpPr>
          <p:cNvPr id="81" name="ホームベース 17">
            <a:extLst>
              <a:ext uri="{FF2B5EF4-FFF2-40B4-BE49-F238E27FC236}">
                <a16:creationId xmlns:a16="http://schemas.microsoft.com/office/drawing/2014/main" id="{B1B66B4F-5F75-4C96-AB1F-F4AEDF9DE6D0}"/>
              </a:ext>
            </a:extLst>
          </p:cNvPr>
          <p:cNvSpPr/>
          <p:nvPr/>
        </p:nvSpPr>
        <p:spPr>
          <a:xfrm>
            <a:off x="5135250" y="6574146"/>
            <a:ext cx="3688022" cy="101990"/>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lang="ja-JP" altLang="en-US" sz="700" dirty="0">
                <a:solidFill>
                  <a:prstClr val="black">
                    <a:lumMod val="85000"/>
                    <a:lumOff val="15000"/>
                  </a:prstClr>
                </a:solidFill>
                <a:latin typeface="+mn-ea"/>
              </a:rPr>
              <a:t>　　　　　　５</a:t>
            </a: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．稼働　（実装）</a:t>
            </a:r>
          </a:p>
        </p:txBody>
      </p:sp>
      <p:sp>
        <p:nvSpPr>
          <p:cNvPr id="82" name="ホームベース 16">
            <a:extLst>
              <a:ext uri="{FF2B5EF4-FFF2-40B4-BE49-F238E27FC236}">
                <a16:creationId xmlns:a16="http://schemas.microsoft.com/office/drawing/2014/main" id="{F6301663-D37A-40B5-B571-092704D91C82}"/>
              </a:ext>
            </a:extLst>
          </p:cNvPr>
          <p:cNvSpPr/>
          <p:nvPr/>
        </p:nvSpPr>
        <p:spPr>
          <a:xfrm>
            <a:off x="4851933" y="6574146"/>
            <a:ext cx="263498" cy="103478"/>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lang="ja-JP" altLang="en-US" sz="700" dirty="0">
                <a:solidFill>
                  <a:prstClr val="black">
                    <a:lumMod val="85000"/>
                    <a:lumOff val="15000"/>
                  </a:prstClr>
                </a:solidFill>
                <a:latin typeface="+mn-ea"/>
              </a:rPr>
              <a:t>４</a:t>
            </a:r>
            <a:r>
              <a:rPr lang="en-US" altLang="ja-JP" sz="700" dirty="0">
                <a:solidFill>
                  <a:prstClr val="black">
                    <a:lumMod val="85000"/>
                    <a:lumOff val="15000"/>
                  </a:prstClr>
                </a:solidFill>
                <a:latin typeface="+mn-ea"/>
              </a:rPr>
              <a:t>.</a:t>
            </a:r>
            <a:r>
              <a:rPr lang="ja-JP" altLang="en-US" sz="700" dirty="0">
                <a:solidFill>
                  <a:prstClr val="black">
                    <a:lumMod val="85000"/>
                    <a:lumOff val="15000"/>
                  </a:prstClr>
                </a:solidFill>
                <a:latin typeface="+mn-ea"/>
              </a:rPr>
              <a:t>テスト期間</a:t>
            </a:r>
            <a:endPar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endParaRPr>
          </a:p>
        </p:txBody>
      </p:sp>
      <p:sp>
        <p:nvSpPr>
          <p:cNvPr id="87" name="ホームベース 14">
            <a:extLst>
              <a:ext uri="{FF2B5EF4-FFF2-40B4-BE49-F238E27FC236}">
                <a16:creationId xmlns:a16="http://schemas.microsoft.com/office/drawing/2014/main" id="{C440BDB7-E0C9-4D3F-8085-0AB1111D9CDA}"/>
              </a:ext>
            </a:extLst>
          </p:cNvPr>
          <p:cNvSpPr/>
          <p:nvPr/>
        </p:nvSpPr>
        <p:spPr>
          <a:xfrm>
            <a:off x="3024040" y="2401383"/>
            <a:ext cx="1188000" cy="97370"/>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１．全体計画作成・調査</a:t>
            </a:r>
          </a:p>
        </p:txBody>
      </p:sp>
      <p:sp>
        <p:nvSpPr>
          <p:cNvPr id="88" name="ホームベース 15">
            <a:extLst>
              <a:ext uri="{FF2B5EF4-FFF2-40B4-BE49-F238E27FC236}">
                <a16:creationId xmlns:a16="http://schemas.microsoft.com/office/drawing/2014/main" id="{E37EED02-8BCF-4B20-9D1A-467EA2BA646D}"/>
              </a:ext>
            </a:extLst>
          </p:cNvPr>
          <p:cNvSpPr/>
          <p:nvPr/>
        </p:nvSpPr>
        <p:spPr>
          <a:xfrm>
            <a:off x="3599992" y="2529174"/>
            <a:ext cx="900000" cy="97452"/>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２．設計</a:t>
            </a:r>
          </a:p>
        </p:txBody>
      </p:sp>
      <p:sp>
        <p:nvSpPr>
          <p:cNvPr id="89" name="ホームベース 16">
            <a:extLst>
              <a:ext uri="{FF2B5EF4-FFF2-40B4-BE49-F238E27FC236}">
                <a16:creationId xmlns:a16="http://schemas.microsoft.com/office/drawing/2014/main" id="{D12371FF-59E5-449A-A036-C9F3BC8F7969}"/>
              </a:ext>
            </a:extLst>
          </p:cNvPr>
          <p:cNvSpPr/>
          <p:nvPr/>
        </p:nvSpPr>
        <p:spPr>
          <a:xfrm>
            <a:off x="4176216" y="2611468"/>
            <a:ext cx="1728000" cy="97452"/>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３．構築</a:t>
            </a:r>
          </a:p>
        </p:txBody>
      </p:sp>
      <p:sp>
        <p:nvSpPr>
          <p:cNvPr id="90" name="ホームベース 17">
            <a:extLst>
              <a:ext uri="{FF2B5EF4-FFF2-40B4-BE49-F238E27FC236}">
                <a16:creationId xmlns:a16="http://schemas.microsoft.com/office/drawing/2014/main" id="{62E92518-F536-4A38-BED9-260A97C1FC8F}"/>
              </a:ext>
            </a:extLst>
          </p:cNvPr>
          <p:cNvSpPr/>
          <p:nvPr/>
        </p:nvSpPr>
        <p:spPr>
          <a:xfrm>
            <a:off x="5904272" y="2608739"/>
            <a:ext cx="2952000" cy="97452"/>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４．稼働（実装）</a:t>
            </a:r>
          </a:p>
        </p:txBody>
      </p:sp>
      <p:sp>
        <p:nvSpPr>
          <p:cNvPr id="91" name="ホームベース 14">
            <a:extLst>
              <a:ext uri="{FF2B5EF4-FFF2-40B4-BE49-F238E27FC236}">
                <a16:creationId xmlns:a16="http://schemas.microsoft.com/office/drawing/2014/main" id="{0E35FA1D-8225-4428-A69F-BE1896D2323B}"/>
              </a:ext>
            </a:extLst>
          </p:cNvPr>
          <p:cNvSpPr/>
          <p:nvPr/>
        </p:nvSpPr>
        <p:spPr>
          <a:xfrm>
            <a:off x="3006600" y="6070551"/>
            <a:ext cx="1205360" cy="107197"/>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１．全体計画作成・調査</a:t>
            </a:r>
          </a:p>
        </p:txBody>
      </p:sp>
      <p:sp>
        <p:nvSpPr>
          <p:cNvPr id="92" name="ホームベース 15">
            <a:extLst>
              <a:ext uri="{FF2B5EF4-FFF2-40B4-BE49-F238E27FC236}">
                <a16:creationId xmlns:a16="http://schemas.microsoft.com/office/drawing/2014/main" id="{6C7503D8-2E1E-4673-9A07-D454C2E2450A}"/>
              </a:ext>
            </a:extLst>
          </p:cNvPr>
          <p:cNvSpPr/>
          <p:nvPr/>
        </p:nvSpPr>
        <p:spPr>
          <a:xfrm>
            <a:off x="3564600" y="6202123"/>
            <a:ext cx="900000" cy="107197"/>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２．設計</a:t>
            </a:r>
          </a:p>
        </p:txBody>
      </p:sp>
      <p:sp>
        <p:nvSpPr>
          <p:cNvPr id="93" name="ホームベース 16">
            <a:extLst>
              <a:ext uri="{FF2B5EF4-FFF2-40B4-BE49-F238E27FC236}">
                <a16:creationId xmlns:a16="http://schemas.microsoft.com/office/drawing/2014/main" id="{ADCADEE2-D346-4731-82C3-F273C262A9D9}"/>
              </a:ext>
            </a:extLst>
          </p:cNvPr>
          <p:cNvSpPr/>
          <p:nvPr/>
        </p:nvSpPr>
        <p:spPr>
          <a:xfrm>
            <a:off x="4499992" y="6208039"/>
            <a:ext cx="1194582" cy="95364"/>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３．構築</a:t>
            </a:r>
          </a:p>
        </p:txBody>
      </p:sp>
      <p:sp>
        <p:nvSpPr>
          <p:cNvPr id="94" name="ホームベース 17">
            <a:extLst>
              <a:ext uri="{FF2B5EF4-FFF2-40B4-BE49-F238E27FC236}">
                <a16:creationId xmlns:a16="http://schemas.microsoft.com/office/drawing/2014/main" id="{838F4FD3-4C9E-42A8-9FC3-8278C242425E}"/>
              </a:ext>
            </a:extLst>
          </p:cNvPr>
          <p:cNvSpPr/>
          <p:nvPr/>
        </p:nvSpPr>
        <p:spPr>
          <a:xfrm>
            <a:off x="5677086" y="6202123"/>
            <a:ext cx="3143386" cy="95365"/>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４．稼働（実装）</a:t>
            </a:r>
          </a:p>
        </p:txBody>
      </p:sp>
      <p:sp>
        <p:nvSpPr>
          <p:cNvPr id="95" name="ホームベース 14">
            <a:extLst>
              <a:ext uri="{FF2B5EF4-FFF2-40B4-BE49-F238E27FC236}">
                <a16:creationId xmlns:a16="http://schemas.microsoft.com/office/drawing/2014/main" id="{3B7C62DA-336E-49D5-9FB1-2631078CE2B4}"/>
              </a:ext>
            </a:extLst>
          </p:cNvPr>
          <p:cNvSpPr/>
          <p:nvPr/>
        </p:nvSpPr>
        <p:spPr>
          <a:xfrm>
            <a:off x="3059832" y="3501008"/>
            <a:ext cx="1205360" cy="107197"/>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１．全体計画作成・調査</a:t>
            </a:r>
          </a:p>
        </p:txBody>
      </p:sp>
      <p:sp>
        <p:nvSpPr>
          <p:cNvPr id="96" name="ホームベース 15">
            <a:extLst>
              <a:ext uri="{FF2B5EF4-FFF2-40B4-BE49-F238E27FC236}">
                <a16:creationId xmlns:a16="http://schemas.microsoft.com/office/drawing/2014/main" id="{DD1F5CCA-D2FA-4F0C-9B66-5599B3E3C423}"/>
              </a:ext>
            </a:extLst>
          </p:cNvPr>
          <p:cNvSpPr/>
          <p:nvPr/>
        </p:nvSpPr>
        <p:spPr>
          <a:xfrm>
            <a:off x="3617832" y="3632580"/>
            <a:ext cx="900000" cy="107197"/>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２．設計</a:t>
            </a:r>
          </a:p>
        </p:txBody>
      </p:sp>
      <p:sp>
        <p:nvSpPr>
          <p:cNvPr id="97" name="ホームベース 16">
            <a:extLst>
              <a:ext uri="{FF2B5EF4-FFF2-40B4-BE49-F238E27FC236}">
                <a16:creationId xmlns:a16="http://schemas.microsoft.com/office/drawing/2014/main" id="{47CB44EB-F1FF-4E0F-A0FF-5D07D02B5A51}"/>
              </a:ext>
            </a:extLst>
          </p:cNvPr>
          <p:cNvSpPr/>
          <p:nvPr/>
        </p:nvSpPr>
        <p:spPr>
          <a:xfrm>
            <a:off x="4499992" y="3638496"/>
            <a:ext cx="897507" cy="95364"/>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３．構築</a:t>
            </a:r>
          </a:p>
        </p:txBody>
      </p:sp>
      <p:sp>
        <p:nvSpPr>
          <p:cNvPr id="98" name="ホームベース 17">
            <a:extLst>
              <a:ext uri="{FF2B5EF4-FFF2-40B4-BE49-F238E27FC236}">
                <a16:creationId xmlns:a16="http://schemas.microsoft.com/office/drawing/2014/main" id="{4721510A-B8A0-4A8E-BA18-FC5075964075}"/>
              </a:ext>
            </a:extLst>
          </p:cNvPr>
          <p:cNvSpPr/>
          <p:nvPr/>
        </p:nvSpPr>
        <p:spPr>
          <a:xfrm>
            <a:off x="5390215" y="3632580"/>
            <a:ext cx="3420176" cy="101715"/>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４．稼働（実装）</a:t>
            </a:r>
          </a:p>
        </p:txBody>
      </p:sp>
      <p:sp>
        <p:nvSpPr>
          <p:cNvPr id="99" name="ホームベース 14">
            <a:extLst>
              <a:ext uri="{FF2B5EF4-FFF2-40B4-BE49-F238E27FC236}">
                <a16:creationId xmlns:a16="http://schemas.microsoft.com/office/drawing/2014/main" id="{65268F55-E3E4-432A-A9FB-9DAE19773A70}"/>
              </a:ext>
            </a:extLst>
          </p:cNvPr>
          <p:cNvSpPr/>
          <p:nvPr/>
        </p:nvSpPr>
        <p:spPr>
          <a:xfrm>
            <a:off x="1845777" y="3861048"/>
            <a:ext cx="1205360" cy="107197"/>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１．全体計画作成・調査</a:t>
            </a:r>
          </a:p>
        </p:txBody>
      </p:sp>
      <p:sp>
        <p:nvSpPr>
          <p:cNvPr id="100" name="ホームベース 15">
            <a:extLst>
              <a:ext uri="{FF2B5EF4-FFF2-40B4-BE49-F238E27FC236}">
                <a16:creationId xmlns:a16="http://schemas.microsoft.com/office/drawing/2014/main" id="{781AC66B-5D09-4D9E-B9E4-F144AE4C7BEA}"/>
              </a:ext>
            </a:extLst>
          </p:cNvPr>
          <p:cNvSpPr/>
          <p:nvPr/>
        </p:nvSpPr>
        <p:spPr>
          <a:xfrm>
            <a:off x="2403777" y="3992620"/>
            <a:ext cx="900000" cy="107197"/>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２．設計</a:t>
            </a:r>
          </a:p>
        </p:txBody>
      </p:sp>
      <p:sp>
        <p:nvSpPr>
          <p:cNvPr id="101" name="ホームベース 16">
            <a:extLst>
              <a:ext uri="{FF2B5EF4-FFF2-40B4-BE49-F238E27FC236}">
                <a16:creationId xmlns:a16="http://schemas.microsoft.com/office/drawing/2014/main" id="{3685A50D-635E-469F-B260-6D88FD158ED2}"/>
              </a:ext>
            </a:extLst>
          </p:cNvPr>
          <p:cNvSpPr/>
          <p:nvPr/>
        </p:nvSpPr>
        <p:spPr>
          <a:xfrm>
            <a:off x="3275856" y="3998536"/>
            <a:ext cx="460563" cy="95364"/>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３．構築</a:t>
            </a:r>
          </a:p>
        </p:txBody>
      </p:sp>
      <p:sp>
        <p:nvSpPr>
          <p:cNvPr id="102" name="ホームベース 17">
            <a:extLst>
              <a:ext uri="{FF2B5EF4-FFF2-40B4-BE49-F238E27FC236}">
                <a16:creationId xmlns:a16="http://schemas.microsoft.com/office/drawing/2014/main" id="{E213586F-0E12-4397-8166-9674833D8A92}"/>
              </a:ext>
            </a:extLst>
          </p:cNvPr>
          <p:cNvSpPr/>
          <p:nvPr/>
        </p:nvSpPr>
        <p:spPr>
          <a:xfrm>
            <a:off x="3779912" y="3992620"/>
            <a:ext cx="5007479" cy="101715"/>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４．稼働（実装）</a:t>
            </a:r>
          </a:p>
        </p:txBody>
      </p:sp>
      <p:sp>
        <p:nvSpPr>
          <p:cNvPr id="103" name="ホームベース 14">
            <a:extLst>
              <a:ext uri="{FF2B5EF4-FFF2-40B4-BE49-F238E27FC236}">
                <a16:creationId xmlns:a16="http://schemas.microsoft.com/office/drawing/2014/main" id="{8E98F45C-631D-42D0-8E76-4C1814AEDDE8}"/>
              </a:ext>
            </a:extLst>
          </p:cNvPr>
          <p:cNvSpPr/>
          <p:nvPr/>
        </p:nvSpPr>
        <p:spPr>
          <a:xfrm>
            <a:off x="1926480" y="4486375"/>
            <a:ext cx="1205360" cy="107197"/>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１．全体計画作成・調査</a:t>
            </a:r>
          </a:p>
        </p:txBody>
      </p:sp>
      <p:sp>
        <p:nvSpPr>
          <p:cNvPr id="104" name="ホームベース 15">
            <a:extLst>
              <a:ext uri="{FF2B5EF4-FFF2-40B4-BE49-F238E27FC236}">
                <a16:creationId xmlns:a16="http://schemas.microsoft.com/office/drawing/2014/main" id="{D5244DC9-6856-47D2-9117-5C40A076E5BC}"/>
              </a:ext>
            </a:extLst>
          </p:cNvPr>
          <p:cNvSpPr/>
          <p:nvPr/>
        </p:nvSpPr>
        <p:spPr>
          <a:xfrm>
            <a:off x="2351294" y="4613880"/>
            <a:ext cx="852554" cy="89477"/>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２．設計</a:t>
            </a:r>
          </a:p>
        </p:txBody>
      </p:sp>
      <p:sp>
        <p:nvSpPr>
          <p:cNvPr id="105" name="ホームベース 16">
            <a:extLst>
              <a:ext uri="{FF2B5EF4-FFF2-40B4-BE49-F238E27FC236}">
                <a16:creationId xmlns:a16="http://schemas.microsoft.com/office/drawing/2014/main" id="{39BA6935-4377-478C-8088-88053F712C8D}"/>
              </a:ext>
            </a:extLst>
          </p:cNvPr>
          <p:cNvSpPr/>
          <p:nvPr/>
        </p:nvSpPr>
        <p:spPr>
          <a:xfrm>
            <a:off x="3203848" y="4620245"/>
            <a:ext cx="436284" cy="79600"/>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３．構築</a:t>
            </a:r>
          </a:p>
        </p:txBody>
      </p:sp>
      <p:sp>
        <p:nvSpPr>
          <p:cNvPr id="106" name="ホームベース 17">
            <a:extLst>
              <a:ext uri="{FF2B5EF4-FFF2-40B4-BE49-F238E27FC236}">
                <a16:creationId xmlns:a16="http://schemas.microsoft.com/office/drawing/2014/main" id="{FAC52391-4BB0-4E85-9CCB-BAE2C0CDC94B}"/>
              </a:ext>
            </a:extLst>
          </p:cNvPr>
          <p:cNvSpPr/>
          <p:nvPr/>
        </p:nvSpPr>
        <p:spPr>
          <a:xfrm>
            <a:off x="3672941" y="4615964"/>
            <a:ext cx="5147531" cy="90745"/>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４．稼働（実装）</a:t>
            </a:r>
          </a:p>
        </p:txBody>
      </p:sp>
      <p:sp>
        <p:nvSpPr>
          <p:cNvPr id="107" name="ホームベース 14">
            <a:extLst>
              <a:ext uri="{FF2B5EF4-FFF2-40B4-BE49-F238E27FC236}">
                <a16:creationId xmlns:a16="http://schemas.microsoft.com/office/drawing/2014/main" id="{91E385C3-EB9B-4CB0-B6C5-E487DC519A02}"/>
              </a:ext>
            </a:extLst>
          </p:cNvPr>
          <p:cNvSpPr/>
          <p:nvPr/>
        </p:nvSpPr>
        <p:spPr>
          <a:xfrm>
            <a:off x="2853889" y="5744612"/>
            <a:ext cx="1277940" cy="108156"/>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１．全体計画作成・調査</a:t>
            </a:r>
          </a:p>
        </p:txBody>
      </p:sp>
      <p:sp>
        <p:nvSpPr>
          <p:cNvPr id="108" name="ホームベース 15">
            <a:extLst>
              <a:ext uri="{FF2B5EF4-FFF2-40B4-BE49-F238E27FC236}">
                <a16:creationId xmlns:a16="http://schemas.microsoft.com/office/drawing/2014/main" id="{4865E2DC-7872-427A-9347-EC9C1FD43C53}"/>
              </a:ext>
            </a:extLst>
          </p:cNvPr>
          <p:cNvSpPr/>
          <p:nvPr/>
        </p:nvSpPr>
        <p:spPr>
          <a:xfrm>
            <a:off x="3411888" y="5876184"/>
            <a:ext cx="954193" cy="108156"/>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２．設計</a:t>
            </a:r>
          </a:p>
        </p:txBody>
      </p:sp>
      <p:sp>
        <p:nvSpPr>
          <p:cNvPr id="109" name="ホームベース 16">
            <a:extLst>
              <a:ext uri="{FF2B5EF4-FFF2-40B4-BE49-F238E27FC236}">
                <a16:creationId xmlns:a16="http://schemas.microsoft.com/office/drawing/2014/main" id="{5C036DE3-3E24-4453-9B21-633356154017}"/>
              </a:ext>
            </a:extLst>
          </p:cNvPr>
          <p:cNvSpPr/>
          <p:nvPr/>
        </p:nvSpPr>
        <p:spPr>
          <a:xfrm>
            <a:off x="4294049" y="5880846"/>
            <a:ext cx="951550" cy="96217"/>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３．構築</a:t>
            </a:r>
          </a:p>
        </p:txBody>
      </p:sp>
      <p:sp>
        <p:nvSpPr>
          <p:cNvPr id="110" name="ホームベース 17">
            <a:extLst>
              <a:ext uri="{FF2B5EF4-FFF2-40B4-BE49-F238E27FC236}">
                <a16:creationId xmlns:a16="http://schemas.microsoft.com/office/drawing/2014/main" id="{1F9FE643-8635-4D7B-82C7-5E77A9F8B39A}"/>
              </a:ext>
            </a:extLst>
          </p:cNvPr>
          <p:cNvSpPr/>
          <p:nvPr/>
        </p:nvSpPr>
        <p:spPr>
          <a:xfrm>
            <a:off x="5184271" y="5875604"/>
            <a:ext cx="3626119" cy="102625"/>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４．稼働（実装）</a:t>
            </a:r>
          </a:p>
        </p:txBody>
      </p:sp>
      <p:sp>
        <p:nvSpPr>
          <p:cNvPr id="115" name="ホームベース 15">
            <a:extLst>
              <a:ext uri="{FF2B5EF4-FFF2-40B4-BE49-F238E27FC236}">
                <a16:creationId xmlns:a16="http://schemas.microsoft.com/office/drawing/2014/main" id="{027F6A7D-B891-4218-B5B2-8B253CD13862}"/>
              </a:ext>
            </a:extLst>
          </p:cNvPr>
          <p:cNvSpPr/>
          <p:nvPr/>
        </p:nvSpPr>
        <p:spPr>
          <a:xfrm>
            <a:off x="2411760" y="4257907"/>
            <a:ext cx="900000" cy="107197"/>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２．設計</a:t>
            </a:r>
          </a:p>
        </p:txBody>
      </p:sp>
      <p:sp>
        <p:nvSpPr>
          <p:cNvPr id="116" name="ホームベース 16">
            <a:extLst>
              <a:ext uri="{FF2B5EF4-FFF2-40B4-BE49-F238E27FC236}">
                <a16:creationId xmlns:a16="http://schemas.microsoft.com/office/drawing/2014/main" id="{9AE71EFC-7E49-4E20-A5F9-A4DC453BBCA0}"/>
              </a:ext>
            </a:extLst>
          </p:cNvPr>
          <p:cNvSpPr/>
          <p:nvPr/>
        </p:nvSpPr>
        <p:spPr>
          <a:xfrm>
            <a:off x="3283839" y="4263823"/>
            <a:ext cx="460563" cy="95364"/>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３．構築</a:t>
            </a:r>
          </a:p>
        </p:txBody>
      </p:sp>
      <p:sp>
        <p:nvSpPr>
          <p:cNvPr id="117" name="ホームベース 17">
            <a:extLst>
              <a:ext uri="{FF2B5EF4-FFF2-40B4-BE49-F238E27FC236}">
                <a16:creationId xmlns:a16="http://schemas.microsoft.com/office/drawing/2014/main" id="{95331FEE-96C7-4510-88B9-518AFA0F0472}"/>
              </a:ext>
            </a:extLst>
          </p:cNvPr>
          <p:cNvSpPr/>
          <p:nvPr/>
        </p:nvSpPr>
        <p:spPr>
          <a:xfrm>
            <a:off x="3787895" y="4257907"/>
            <a:ext cx="5007479" cy="101715"/>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４．稼働（実装）</a:t>
            </a:r>
          </a:p>
        </p:txBody>
      </p:sp>
      <p:cxnSp>
        <p:nvCxnSpPr>
          <p:cNvPr id="11" name="直線矢印コネクタ 10">
            <a:extLst>
              <a:ext uri="{FF2B5EF4-FFF2-40B4-BE49-F238E27FC236}">
                <a16:creationId xmlns:a16="http://schemas.microsoft.com/office/drawing/2014/main" id="{20089354-BADE-4558-8CD9-7E368ACDDC43}"/>
              </a:ext>
            </a:extLst>
          </p:cNvPr>
          <p:cNvCxnSpPr>
            <a:cxnSpLocks/>
            <a:stCxn id="71" idx="0"/>
          </p:cNvCxnSpPr>
          <p:nvPr/>
        </p:nvCxnSpPr>
        <p:spPr>
          <a:xfrm flipV="1">
            <a:off x="6219952" y="2726338"/>
            <a:ext cx="3448" cy="2273796"/>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7646ED99-BC21-49E4-9F51-3FCB47749780}"/>
              </a:ext>
            </a:extLst>
          </p:cNvPr>
          <p:cNvSpPr txBox="1"/>
          <p:nvPr/>
        </p:nvSpPr>
        <p:spPr>
          <a:xfrm>
            <a:off x="6156176" y="3685935"/>
            <a:ext cx="292388" cy="1017266"/>
          </a:xfrm>
          <a:prstGeom prst="rect">
            <a:avLst/>
          </a:prstGeom>
          <a:noFill/>
        </p:spPr>
        <p:txBody>
          <a:bodyPr vert="eaVert" wrap="none" rtlCol="0">
            <a:spAutoFit/>
          </a:bodyPr>
          <a:lstStyle/>
          <a:p>
            <a:r>
              <a:rPr lang="ja-JP" altLang="en-US" sz="700" dirty="0">
                <a:solidFill>
                  <a:srgbClr val="EF8E23"/>
                </a:solidFill>
              </a:rPr>
              <a:t>モビリティサービス連携</a:t>
            </a:r>
            <a:endParaRPr kumimoji="1" lang="ja-JP" altLang="en-US" sz="700" dirty="0">
              <a:solidFill>
                <a:srgbClr val="EF8E23"/>
              </a:solidFill>
            </a:endParaRPr>
          </a:p>
        </p:txBody>
      </p:sp>
      <p:cxnSp>
        <p:nvCxnSpPr>
          <p:cNvPr id="123" name="直線矢印コネクタ 122">
            <a:extLst>
              <a:ext uri="{FF2B5EF4-FFF2-40B4-BE49-F238E27FC236}">
                <a16:creationId xmlns:a16="http://schemas.microsoft.com/office/drawing/2014/main" id="{A24F1808-80FA-489C-91DF-57AECF2C6D5F}"/>
              </a:ext>
            </a:extLst>
          </p:cNvPr>
          <p:cNvCxnSpPr>
            <a:cxnSpLocks/>
            <a:stCxn id="71" idx="2"/>
          </p:cNvCxnSpPr>
          <p:nvPr/>
        </p:nvCxnSpPr>
        <p:spPr>
          <a:xfrm>
            <a:off x="6219952" y="5101159"/>
            <a:ext cx="17691" cy="1464545"/>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線矢印コネクタ 125">
            <a:extLst>
              <a:ext uri="{FF2B5EF4-FFF2-40B4-BE49-F238E27FC236}">
                <a16:creationId xmlns:a16="http://schemas.microsoft.com/office/drawing/2014/main" id="{3F68EF91-CD99-408D-B2A7-546BB1AD92FF}"/>
              </a:ext>
            </a:extLst>
          </p:cNvPr>
          <p:cNvCxnSpPr>
            <a:cxnSpLocks/>
            <a:stCxn id="71" idx="0"/>
          </p:cNvCxnSpPr>
          <p:nvPr/>
        </p:nvCxnSpPr>
        <p:spPr>
          <a:xfrm flipV="1">
            <a:off x="6219952" y="3439886"/>
            <a:ext cx="6677" cy="1560248"/>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直線矢印コネクタ 129">
            <a:extLst>
              <a:ext uri="{FF2B5EF4-FFF2-40B4-BE49-F238E27FC236}">
                <a16:creationId xmlns:a16="http://schemas.microsoft.com/office/drawing/2014/main" id="{101B3D24-17AF-44A7-AAA4-3B0699386B20}"/>
              </a:ext>
            </a:extLst>
          </p:cNvPr>
          <p:cNvCxnSpPr>
            <a:cxnSpLocks/>
            <a:stCxn id="71" idx="0"/>
          </p:cNvCxnSpPr>
          <p:nvPr/>
        </p:nvCxnSpPr>
        <p:spPr>
          <a:xfrm flipV="1">
            <a:off x="6219952" y="4353707"/>
            <a:ext cx="6677" cy="646427"/>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直線矢印コネクタ 132">
            <a:extLst>
              <a:ext uri="{FF2B5EF4-FFF2-40B4-BE49-F238E27FC236}">
                <a16:creationId xmlns:a16="http://schemas.microsoft.com/office/drawing/2014/main" id="{8427AB66-6F88-428D-A4A1-61644B2ED0F8}"/>
              </a:ext>
            </a:extLst>
          </p:cNvPr>
          <p:cNvCxnSpPr>
            <a:cxnSpLocks/>
          </p:cNvCxnSpPr>
          <p:nvPr/>
        </p:nvCxnSpPr>
        <p:spPr>
          <a:xfrm flipV="1">
            <a:off x="7677659" y="3021146"/>
            <a:ext cx="3722" cy="1572426"/>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直線矢印コネクタ 135">
            <a:extLst>
              <a:ext uri="{FF2B5EF4-FFF2-40B4-BE49-F238E27FC236}">
                <a16:creationId xmlns:a16="http://schemas.microsoft.com/office/drawing/2014/main" id="{52541CDA-C55E-4A60-A021-937AA0F3046D}"/>
              </a:ext>
            </a:extLst>
          </p:cNvPr>
          <p:cNvCxnSpPr>
            <a:cxnSpLocks/>
          </p:cNvCxnSpPr>
          <p:nvPr/>
        </p:nvCxnSpPr>
        <p:spPr>
          <a:xfrm flipV="1">
            <a:off x="7671247" y="3737927"/>
            <a:ext cx="0" cy="865775"/>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直線矢印コネクタ 138">
            <a:extLst>
              <a:ext uri="{FF2B5EF4-FFF2-40B4-BE49-F238E27FC236}">
                <a16:creationId xmlns:a16="http://schemas.microsoft.com/office/drawing/2014/main" id="{54035372-D1AE-4180-9065-8C48E90EFD19}"/>
              </a:ext>
            </a:extLst>
          </p:cNvPr>
          <p:cNvCxnSpPr>
            <a:cxnSpLocks/>
          </p:cNvCxnSpPr>
          <p:nvPr/>
        </p:nvCxnSpPr>
        <p:spPr>
          <a:xfrm flipV="1">
            <a:off x="7683305" y="4308764"/>
            <a:ext cx="0" cy="309183"/>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直線矢印コネクタ 140">
            <a:extLst>
              <a:ext uri="{FF2B5EF4-FFF2-40B4-BE49-F238E27FC236}">
                <a16:creationId xmlns:a16="http://schemas.microsoft.com/office/drawing/2014/main" id="{2F419E87-7AFF-4515-83D8-18E817BC9F2C}"/>
              </a:ext>
            </a:extLst>
          </p:cNvPr>
          <p:cNvCxnSpPr>
            <a:cxnSpLocks/>
          </p:cNvCxnSpPr>
          <p:nvPr/>
        </p:nvCxnSpPr>
        <p:spPr>
          <a:xfrm>
            <a:off x="7677659" y="4719227"/>
            <a:ext cx="0" cy="295934"/>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45" name="ホームベース 17">
            <a:extLst>
              <a:ext uri="{FF2B5EF4-FFF2-40B4-BE49-F238E27FC236}">
                <a16:creationId xmlns:a16="http://schemas.microsoft.com/office/drawing/2014/main" id="{53D2D759-D056-402A-82E3-47F55EF93515}"/>
              </a:ext>
            </a:extLst>
          </p:cNvPr>
          <p:cNvSpPr/>
          <p:nvPr/>
        </p:nvSpPr>
        <p:spPr>
          <a:xfrm>
            <a:off x="6889872" y="3543309"/>
            <a:ext cx="1930600" cy="101715"/>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lang="ja-JP" altLang="en-US" sz="700" dirty="0">
                <a:solidFill>
                  <a:prstClr val="black">
                    <a:lumMod val="85000"/>
                    <a:lumOff val="15000"/>
                  </a:prstClr>
                </a:solidFill>
                <a:latin typeface="+mn-ea"/>
              </a:rPr>
              <a:t>５</a:t>
            </a: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．就労プログラム稼働（実装）</a:t>
            </a:r>
          </a:p>
        </p:txBody>
      </p:sp>
      <p:sp>
        <p:nvSpPr>
          <p:cNvPr id="120" name="テキスト ボックス 119">
            <a:extLst>
              <a:ext uri="{FF2B5EF4-FFF2-40B4-BE49-F238E27FC236}">
                <a16:creationId xmlns:a16="http://schemas.microsoft.com/office/drawing/2014/main" id="{7F395545-4B53-4774-B939-123D86AFDBFA}"/>
              </a:ext>
            </a:extLst>
          </p:cNvPr>
          <p:cNvSpPr txBox="1"/>
          <p:nvPr/>
        </p:nvSpPr>
        <p:spPr>
          <a:xfrm>
            <a:off x="7646678" y="3429000"/>
            <a:ext cx="292388" cy="970779"/>
          </a:xfrm>
          <a:prstGeom prst="rect">
            <a:avLst/>
          </a:prstGeom>
          <a:noFill/>
        </p:spPr>
        <p:txBody>
          <a:bodyPr vert="eaVert" wrap="none" rtlCol="0">
            <a:spAutoFit/>
          </a:bodyPr>
          <a:lstStyle/>
          <a:p>
            <a:r>
              <a:rPr lang="ja-JP" altLang="en-US" sz="700" dirty="0">
                <a:solidFill>
                  <a:srgbClr val="EF8E23"/>
                </a:solidFill>
              </a:rPr>
              <a:t>地域通貨サービス連携</a:t>
            </a:r>
            <a:endParaRPr kumimoji="1" lang="ja-JP" altLang="en-US" sz="700" dirty="0">
              <a:solidFill>
                <a:srgbClr val="EF8E23"/>
              </a:solidFill>
            </a:endParaRPr>
          </a:p>
        </p:txBody>
      </p:sp>
      <p:cxnSp>
        <p:nvCxnSpPr>
          <p:cNvPr id="118" name="直線矢印コネクタ 117">
            <a:extLst>
              <a:ext uri="{FF2B5EF4-FFF2-40B4-BE49-F238E27FC236}">
                <a16:creationId xmlns:a16="http://schemas.microsoft.com/office/drawing/2014/main" id="{7B299093-E4FB-4D53-82F7-4CE2A1975666}"/>
              </a:ext>
            </a:extLst>
          </p:cNvPr>
          <p:cNvCxnSpPr>
            <a:cxnSpLocks/>
          </p:cNvCxnSpPr>
          <p:nvPr/>
        </p:nvCxnSpPr>
        <p:spPr>
          <a:xfrm flipV="1">
            <a:off x="7671247" y="2719778"/>
            <a:ext cx="6412" cy="1891169"/>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84" name="ホームベース 17">
            <a:extLst>
              <a:ext uri="{FF2B5EF4-FFF2-40B4-BE49-F238E27FC236}">
                <a16:creationId xmlns:a16="http://schemas.microsoft.com/office/drawing/2014/main" id="{08443F34-073C-4B7A-AE36-E00052D40E55}"/>
              </a:ext>
            </a:extLst>
          </p:cNvPr>
          <p:cNvSpPr/>
          <p:nvPr/>
        </p:nvSpPr>
        <p:spPr>
          <a:xfrm>
            <a:off x="6977835" y="4499482"/>
            <a:ext cx="1809556" cy="110567"/>
          </a:xfrm>
          <a:prstGeom prst="homePlate">
            <a:avLst/>
          </a:prstGeom>
          <a:ln w="127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４．</a:t>
            </a:r>
            <a:r>
              <a:rPr kumimoji="1" lang="en-US" altLang="ja-JP" sz="700" b="0" i="0" u="none" strike="noStrike" kern="1200" cap="none" spc="0" normalizeH="0" baseline="0" noProof="0" dirty="0">
                <a:ln>
                  <a:noFill/>
                </a:ln>
                <a:solidFill>
                  <a:prstClr val="black">
                    <a:lumMod val="85000"/>
                    <a:lumOff val="15000"/>
                  </a:prstClr>
                </a:solidFill>
                <a:effectLst/>
                <a:uLnTx/>
                <a:uFillTx/>
                <a:latin typeface="+mn-ea"/>
                <a:cs typeface="+mn-cs"/>
              </a:rPr>
              <a:t>1</a:t>
            </a:r>
            <a:r>
              <a:rPr kumimoji="1" lang="ja-JP" altLang="en-US" sz="700" b="0" i="0" u="none" strike="noStrike" kern="1200" cap="none" spc="0" normalizeH="0" baseline="0" noProof="0" dirty="0">
                <a:ln>
                  <a:noFill/>
                </a:ln>
                <a:solidFill>
                  <a:prstClr val="black">
                    <a:lumMod val="85000"/>
                    <a:lumOff val="15000"/>
                  </a:prstClr>
                </a:solidFill>
                <a:effectLst/>
                <a:uLnTx/>
                <a:uFillTx/>
                <a:latin typeface="+mn-ea"/>
                <a:cs typeface="+mn-cs"/>
              </a:rPr>
              <a:t> 　ポイント変換型稼働（実装）</a:t>
            </a:r>
          </a:p>
        </p:txBody>
      </p:sp>
    </p:spTree>
    <p:extLst>
      <p:ext uri="{BB962C8B-B14F-4D97-AF65-F5344CB8AC3E}">
        <p14:creationId xmlns:p14="http://schemas.microsoft.com/office/powerpoint/2010/main" val="3867528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2" name="正方形/長方形 4"/>
          <p:cNvSpPr/>
          <p:nvPr/>
        </p:nvSpPr>
        <p:spPr>
          <a:xfrm>
            <a:off x="0" y="0"/>
            <a:ext cx="9144000" cy="576000"/>
          </a:xfrm>
          <a:prstGeom prst="rect">
            <a:avLst/>
          </a:prstGeom>
          <a:solidFill>
            <a:srgbClr val="0070C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a:ln>
                  <a:noFill/>
                </a:ln>
                <a:solidFill>
                  <a:prstClr val="white"/>
                </a:solidFill>
                <a:effectLst/>
                <a:uLnTx/>
                <a:uFillTx/>
                <a:latin typeface="+mn-ea"/>
                <a:ea typeface="+mn-ea"/>
                <a:cs typeface="+mn-cs"/>
              </a:rPr>
              <a:t>事業概要（</a:t>
            </a:r>
            <a:r>
              <a:rPr kumimoji="0" lang="en-US" altLang="ja-JP" b="1" i="0" u="none" strike="noStrike" kern="0" cap="none" spc="0" normalizeH="0" baseline="0" noProof="0" dirty="0">
                <a:ln>
                  <a:noFill/>
                </a:ln>
                <a:solidFill>
                  <a:prstClr val="white"/>
                </a:solidFill>
                <a:effectLst/>
                <a:uLnTx/>
                <a:uFillTx/>
                <a:latin typeface="+mn-ea"/>
                <a:ea typeface="+mn-ea"/>
                <a:cs typeface="+mn-cs"/>
              </a:rPr>
              <a:t>1/2</a:t>
            </a:r>
            <a:r>
              <a:rPr kumimoji="0" lang="ja-JP" altLang="en-US" b="1" i="0" u="none" strike="noStrike" kern="0" cap="none" spc="0" normalizeH="0" baseline="0" noProof="0" dirty="0">
                <a:ln>
                  <a:noFill/>
                </a:ln>
                <a:solidFill>
                  <a:prstClr val="white"/>
                </a:solidFill>
                <a:effectLst/>
                <a:uLnTx/>
                <a:uFillTx/>
                <a:latin typeface="+mn-ea"/>
                <a:ea typeface="+mn-ea"/>
                <a:cs typeface="+mn-cs"/>
              </a:rPr>
              <a:t>）　</a:t>
            </a:r>
            <a:r>
              <a:rPr kumimoji="0" lang="en-US" altLang="ja-JP" b="1" i="0" u="none" strike="noStrike" kern="0" cap="none" spc="0" normalizeH="0" baseline="0" noProof="0" dirty="0">
                <a:ln>
                  <a:noFill/>
                </a:ln>
                <a:solidFill>
                  <a:prstClr val="white"/>
                </a:solidFill>
                <a:effectLst/>
                <a:uLnTx/>
                <a:uFillTx/>
                <a:latin typeface="+mn-ea"/>
                <a:ea typeface="+mn-ea"/>
                <a:cs typeface="+mn-cs"/>
              </a:rPr>
              <a:t>【</a:t>
            </a:r>
            <a:r>
              <a:rPr kumimoji="1" lang="ja-JP" altLang="en-US" b="1" i="0" u="none" strike="noStrike" kern="1200" cap="none" spc="0" normalizeH="0" baseline="0" noProof="0" dirty="0">
                <a:ln>
                  <a:noFill/>
                </a:ln>
                <a:solidFill>
                  <a:schemeClr val="bg1"/>
                </a:solidFill>
                <a:effectLst/>
                <a:uLnTx/>
                <a:uFillTx/>
                <a:latin typeface="+mn-ea"/>
                <a:ea typeface="+mn-ea"/>
                <a:cs typeface="+mn-cs"/>
              </a:rPr>
              <a:t>コンパクトスマートシティパーク</a:t>
            </a:r>
            <a:r>
              <a:rPr kumimoji="0" lang="en-US" altLang="ja-JP" b="1" i="0" u="none" strike="noStrike" kern="0" cap="none" spc="0" normalizeH="0" baseline="0" noProof="0" dirty="0">
                <a:ln>
                  <a:noFill/>
                </a:ln>
                <a:solidFill>
                  <a:prstClr val="white"/>
                </a:solidFill>
                <a:effectLst/>
                <a:uLnTx/>
                <a:uFillTx/>
                <a:latin typeface="+mn-ea"/>
                <a:ea typeface="+mn-ea"/>
                <a:cs typeface="+mn-cs"/>
              </a:rPr>
              <a:t>】</a:t>
            </a:r>
            <a:r>
              <a:rPr kumimoji="0" lang="ja-JP" altLang="en-US" b="1" i="0" u="none" strike="noStrike" kern="0" cap="none" spc="0" normalizeH="0" baseline="0" noProof="0" dirty="0">
                <a:ln>
                  <a:noFill/>
                </a:ln>
                <a:solidFill>
                  <a:prstClr val="white"/>
                </a:solidFill>
                <a:effectLst/>
                <a:uLnTx/>
                <a:uFillTx/>
                <a:latin typeface="+mn-ea"/>
                <a:ea typeface="+mn-ea"/>
                <a:cs typeface="+mn-cs"/>
              </a:rPr>
              <a:t>　</a:t>
            </a:r>
          </a:p>
        </p:txBody>
      </p:sp>
      <p:sp>
        <p:nvSpPr>
          <p:cNvPr id="1506" name="正方形/長方形 25"/>
          <p:cNvSpPr/>
          <p:nvPr/>
        </p:nvSpPr>
        <p:spPr>
          <a:xfrm>
            <a:off x="593192" y="841345"/>
            <a:ext cx="8541469" cy="239714"/>
          </a:xfrm>
          <a:prstGeom prst="rect">
            <a:avLst/>
          </a:prstGeom>
          <a:noFill/>
          <a:ln w="12700">
            <a:noFill/>
          </a:ln>
        </p:spPr>
        <p:style>
          <a:lnRef idx="2">
            <a:schemeClr val="dk1"/>
          </a:lnRef>
          <a:fillRef idx="1">
            <a:schemeClr val="lt1"/>
          </a:fillRef>
          <a:effectRef idx="0">
            <a:schemeClr val="dk1"/>
          </a:effectRef>
          <a:fontRef idx="minor">
            <a:schemeClr val="dk1"/>
          </a:fontRef>
        </p:style>
        <p:txBody>
          <a:bodyPr wrap="square" lIns="36000" tIns="36000" rIns="36000" bIns="36000" anchor="ctr" anchorCtr="0">
            <a:noAutofit/>
          </a:bodyPr>
          <a:lstStyle/>
          <a:p>
            <a:pPr marL="87312" marR="0" lvl="0" indent="0" algn="just" defTabSz="914400" rtl="0" eaLnBrk="1" fontAlgn="auto" latinLnBrk="0" hangingPunct="1">
              <a:lnSpc>
                <a:spcPct val="100000"/>
              </a:lnSpc>
              <a:spcBef>
                <a:spcPts val="300"/>
              </a:spcBef>
              <a:spcAft>
                <a:spcPts val="0"/>
              </a:spcAft>
              <a:buClrTx/>
              <a:buSzTx/>
              <a:buFontTx/>
              <a:buNone/>
              <a:tabLst/>
              <a:defRPr/>
            </a:pPr>
            <a:endParaRPr kumimoji="1" lang="en-US" altLang="ja-JP" sz="1400" b="0" i="0" u="none" strike="noStrike" kern="0" cap="none" spc="0" normalizeH="0" baseline="0" noProof="0" dirty="0">
              <a:ln>
                <a:noFill/>
              </a:ln>
              <a:solidFill>
                <a:prstClr val="black"/>
              </a:solidFill>
              <a:effectLst/>
              <a:uLnTx/>
              <a:uFillTx/>
              <a:latin typeface="+mn-ea"/>
              <a:cs typeface="+mn-cs"/>
            </a:endParaRPr>
          </a:p>
        </p:txBody>
      </p:sp>
      <p:graphicFrame>
        <p:nvGraphicFramePr>
          <p:cNvPr id="1507" name="表 77"/>
          <p:cNvGraphicFramePr>
            <a:graphicFrameLocks noGrp="1"/>
          </p:cNvGraphicFramePr>
          <p:nvPr>
            <p:extLst>
              <p:ext uri="{D42A27DB-BD31-4B8C-83A1-F6EECF244321}">
                <p14:modId xmlns:p14="http://schemas.microsoft.com/office/powerpoint/2010/main" val="1186642730"/>
              </p:ext>
            </p:extLst>
          </p:nvPr>
        </p:nvGraphicFramePr>
        <p:xfrm>
          <a:off x="69473" y="661209"/>
          <a:ext cx="8999703" cy="1622548"/>
        </p:xfrm>
        <a:graphic>
          <a:graphicData uri="http://schemas.openxmlformats.org/drawingml/2006/table">
            <a:tbl>
              <a:tblPr firstRow="1" bandRow="1">
                <a:tableStyleId>{5940675A-B579-460E-94D1-54222C63F5DA}</a:tableStyleId>
              </a:tblPr>
              <a:tblGrid>
                <a:gridCol w="934807">
                  <a:extLst>
                    <a:ext uri="{9D8B030D-6E8A-4147-A177-3AD203B41FA5}">
                      <a16:colId xmlns:a16="http://schemas.microsoft.com/office/drawing/2014/main" val="20000"/>
                    </a:ext>
                  </a:extLst>
                </a:gridCol>
                <a:gridCol w="4968552">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2232248">
                  <a:extLst>
                    <a:ext uri="{9D8B030D-6E8A-4147-A177-3AD203B41FA5}">
                      <a16:colId xmlns:a16="http://schemas.microsoft.com/office/drawing/2014/main" val="20003"/>
                    </a:ext>
                  </a:extLst>
                </a:gridCol>
              </a:tblGrid>
              <a:tr h="331132">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kumimoji="1" lang="ja-JP" altLang="en-US" sz="1400" dirty="0">
                          <a:solidFill>
                            <a:schemeClr val="bg1"/>
                          </a:solidFill>
                          <a:latin typeface="+mn-ea"/>
                          <a:ea typeface="+mn-ea"/>
                        </a:rPr>
                        <a:t>実施地域</a:t>
                      </a:r>
                      <a:endParaRPr kumimoji="1" lang="ja-JP" altLang="en-US" sz="1400" b="1" dirty="0">
                        <a:solidFill>
                          <a:schemeClr val="bg1"/>
                        </a:solidFill>
                        <a:latin typeface="+mn-ea"/>
                        <a:ea typeface="+mn-ea"/>
                      </a:endParaRPr>
                    </a:p>
                  </a:txBody>
                  <a:tcPr>
                    <a:solidFill>
                      <a:schemeClr val="tx1">
                        <a:lumMod val="65000"/>
                        <a:lumOff val="35000"/>
                      </a:schemeClr>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n-ea"/>
                          <a:ea typeface="+mn-ea"/>
                        </a:rPr>
                        <a:t>大阪府豊能町、光風台地区等</a:t>
                      </a:r>
                      <a:endParaRPr kumimoji="1" lang="en-US" altLang="ja-JP" sz="1400" b="0" dirty="0">
                        <a:solidFill>
                          <a:schemeClr val="tx1"/>
                        </a:solidFill>
                        <a:latin typeface="+mn-ea"/>
                        <a:ea typeface="+mn-ea"/>
                      </a:endParaRPr>
                    </a:p>
                  </a:txBody>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kumimoji="1" lang="ja-JP" altLang="en-US" sz="1400" dirty="0">
                          <a:solidFill>
                            <a:schemeClr val="bg1"/>
                          </a:solidFill>
                          <a:latin typeface="+mn-ea"/>
                          <a:ea typeface="+mn-ea"/>
                        </a:rPr>
                        <a:t>事業費</a:t>
                      </a:r>
                      <a:endParaRPr kumimoji="1" lang="ja-JP" altLang="en-US" sz="1400" b="0" dirty="0">
                        <a:solidFill>
                          <a:schemeClr val="bg1"/>
                        </a:solidFill>
                        <a:latin typeface="+mn-ea"/>
                        <a:ea typeface="+mn-ea"/>
                      </a:endParaRPr>
                    </a:p>
                  </a:txBody>
                  <a:tcPr>
                    <a:solidFill>
                      <a:schemeClr val="tx1">
                        <a:lumMod val="65000"/>
                        <a:lumOff val="35000"/>
                      </a:schemeClr>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n-ea"/>
                          <a:ea typeface="+mn-ea"/>
                        </a:rPr>
                        <a:t>600,000</a:t>
                      </a:r>
                      <a:r>
                        <a:rPr kumimoji="1" lang="ja-JP" altLang="en-US" sz="1400" b="0" dirty="0">
                          <a:solidFill>
                            <a:schemeClr val="tx1"/>
                          </a:solidFill>
                          <a:latin typeface="+mn-ea"/>
                          <a:ea typeface="+mn-ea"/>
                        </a:rPr>
                        <a:t>万円</a:t>
                      </a:r>
                      <a:endParaRPr kumimoji="1" lang="en-US" altLang="ja-JP" sz="1400" b="0" dirty="0">
                        <a:solidFill>
                          <a:schemeClr val="tx1"/>
                        </a:solidFill>
                        <a:latin typeface="+mn-ea"/>
                        <a:ea typeface="+mn-ea"/>
                      </a:endParaRPr>
                    </a:p>
                  </a:txBody>
                  <a:tcPr/>
                </a:tc>
                <a:extLst>
                  <a:ext uri="{0D108BD9-81ED-4DB2-BD59-A6C34878D82A}">
                    <a16:rowId xmlns:a16="http://schemas.microsoft.com/office/drawing/2014/main" val="10000"/>
                  </a:ext>
                </a:extLst>
              </a:tr>
              <a:tr h="331132">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400" b="1" dirty="0">
                          <a:solidFill>
                            <a:schemeClr val="bg1"/>
                          </a:solidFill>
                          <a:latin typeface="+mn-ea"/>
                          <a:ea typeface="+mn-ea"/>
                        </a:rPr>
                        <a:t>実施主体</a:t>
                      </a:r>
                    </a:p>
                  </a:txBody>
                  <a:tcPr>
                    <a:solidFill>
                      <a:schemeClr val="tx1">
                        <a:lumMod val="65000"/>
                        <a:lumOff val="35000"/>
                      </a:schemeClr>
                    </a:solidFill>
                  </a:tcPr>
                </a:tc>
                <a:tc gridSpan="3">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n-ea"/>
                          <a:ea typeface="+mn-ea"/>
                        </a:rPr>
                        <a:t>大阪府豊能町、一般社団法人コンパクトスマートシティプラットフォーム協議会等</a:t>
                      </a:r>
                    </a:p>
                  </a:txBody>
                  <a:tcPr/>
                </a:tc>
                <a:tc hMerge="1">
                  <a:txBody>
                    <a:bodyPr/>
                    <a:lstStyle/>
                    <a:p>
                      <a:endParaRPr kumimoji="1" lang="ja-JP" altLang="en-US"/>
                    </a:p>
                  </a:txBody>
                  <a:tcPr/>
                </a:tc>
                <a:tc hMerge="1">
                  <a:txBody>
                    <a:bodyPr/>
                    <a:lstStyle/>
                    <a:p>
                      <a:endParaRPr kumimoji="1" lang="ja-JP" altLang="en-US" sz="1400" b="0" dirty="0">
                        <a:solidFill>
                          <a:schemeClr val="tx1"/>
                        </a:solidFill>
                        <a:latin typeface="AR P丸ゴシック体M" panose="020F0600000000000000" pitchFamily="50" charset="-128"/>
                        <a:ea typeface="AR P丸ゴシック体M" panose="020F0600000000000000" pitchFamily="50" charset="-128"/>
                      </a:endParaRPr>
                    </a:p>
                  </a:txBody>
                  <a:tcPr>
                    <a:lnL w="12700" cap="flat" cmpd="sng" algn="ctr">
                      <a:solidFill>
                        <a:srgbClr val="4F81BD">
                          <a:lumMod val="50000"/>
                        </a:srgbClr>
                      </a:solidFill>
                      <a:prstDash val="solid"/>
                      <a:round/>
                      <a:headEnd type="none" w="med" len="med"/>
                      <a:tailEnd type="none" w="med" len="med"/>
                    </a:lnL>
                    <a:lnR w="12700" cap="flat" cmpd="sng" algn="ctr">
                      <a:solidFill>
                        <a:srgbClr val="4F81BD">
                          <a:lumMod val="50000"/>
                        </a:srgbClr>
                      </a:solidFill>
                      <a:prstDash val="solid"/>
                      <a:round/>
                      <a:headEnd type="none" w="med" len="med"/>
                      <a:tailEnd type="none" w="med" len="med"/>
                    </a:lnR>
                    <a:lnT w="12700" cap="flat" cmpd="sng" algn="ctr">
                      <a:solidFill>
                        <a:srgbClr val="4F81BD">
                          <a:lumMod val="50000"/>
                        </a:srgbClr>
                      </a:solidFill>
                      <a:prstDash val="solid"/>
                      <a:round/>
                      <a:headEnd type="none" w="med" len="med"/>
                      <a:tailEnd type="none" w="med" len="med"/>
                    </a:lnT>
                    <a:lnB w="12700" cap="flat" cmpd="sng" algn="ctr">
                      <a:solidFill>
                        <a:srgbClr val="4F81BD">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960284">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400" b="1" dirty="0">
                          <a:solidFill>
                            <a:schemeClr val="bg1"/>
                          </a:solidFill>
                          <a:latin typeface="+mn-ea"/>
                          <a:ea typeface="+mn-ea"/>
                        </a:rPr>
                        <a:t>事業概要</a:t>
                      </a:r>
                    </a:p>
                  </a:txBody>
                  <a:tcPr>
                    <a:solidFill>
                      <a:schemeClr val="tx1">
                        <a:lumMod val="65000"/>
                        <a:lumOff val="35000"/>
                      </a:schemeClr>
                    </a:solidFill>
                  </a:tcPr>
                </a:tc>
                <a:tc gridSpan="3">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050" i="0" dirty="0">
                          <a:solidFill>
                            <a:schemeClr val="tx1"/>
                          </a:solidFill>
                          <a:latin typeface="+mn-ea"/>
                          <a:ea typeface="+mn-ea"/>
                        </a:rPr>
                        <a:t>昭和</a:t>
                      </a:r>
                      <a:r>
                        <a:rPr kumimoji="1" lang="en-US" altLang="ja-JP" sz="1050" i="0" dirty="0">
                          <a:solidFill>
                            <a:schemeClr val="tx1"/>
                          </a:solidFill>
                          <a:latin typeface="+mn-ea"/>
                          <a:ea typeface="+mn-ea"/>
                        </a:rPr>
                        <a:t>43</a:t>
                      </a:r>
                      <a:r>
                        <a:rPr kumimoji="1" lang="ja-JP" altLang="en-US" sz="1050" i="0" dirty="0">
                          <a:solidFill>
                            <a:schemeClr val="tx1"/>
                          </a:solidFill>
                          <a:latin typeface="+mn-ea"/>
                          <a:ea typeface="+mn-ea"/>
                        </a:rPr>
                        <a:t>年にときわ台中心にまちびらきをして</a:t>
                      </a:r>
                      <a:r>
                        <a:rPr kumimoji="1" lang="en-US" altLang="ja-JP" sz="1050" i="0" dirty="0">
                          <a:solidFill>
                            <a:schemeClr val="tx1"/>
                          </a:solidFill>
                          <a:latin typeface="+mn-ea"/>
                          <a:ea typeface="+mn-ea"/>
                        </a:rPr>
                        <a:t>50</a:t>
                      </a:r>
                      <a:r>
                        <a:rPr kumimoji="1" lang="ja-JP" altLang="en-US" sz="1050" i="0" dirty="0">
                          <a:solidFill>
                            <a:schemeClr val="tx1"/>
                          </a:solidFill>
                          <a:latin typeface="+mn-ea"/>
                          <a:ea typeface="+mn-ea"/>
                        </a:rPr>
                        <a:t>年以上が経ち、近年町全体の高齢化・少子化の加速化が始まりました。人口</a:t>
                      </a:r>
                      <a:r>
                        <a:rPr kumimoji="1" lang="en-US" altLang="ja-JP" sz="1050" i="0" dirty="0">
                          <a:solidFill>
                            <a:schemeClr val="tx1"/>
                          </a:solidFill>
                          <a:latin typeface="+mn-ea"/>
                          <a:ea typeface="+mn-ea"/>
                        </a:rPr>
                        <a:t>2</a:t>
                      </a:r>
                      <a:r>
                        <a:rPr kumimoji="1" lang="ja-JP" altLang="en-US" sz="1050" i="0" dirty="0">
                          <a:solidFill>
                            <a:schemeClr val="tx1"/>
                          </a:solidFill>
                          <a:latin typeface="+mn-ea"/>
                          <a:ea typeface="+mn-ea"/>
                        </a:rPr>
                        <a:t>万人で既に</a:t>
                      </a:r>
                      <a:r>
                        <a:rPr kumimoji="1" lang="en-US" altLang="ja-JP" sz="1050" i="0" dirty="0">
                          <a:solidFill>
                            <a:schemeClr val="tx1"/>
                          </a:solidFill>
                          <a:latin typeface="+mn-ea"/>
                          <a:ea typeface="+mn-ea"/>
                        </a:rPr>
                        <a:t>1/3</a:t>
                      </a:r>
                      <a:r>
                        <a:rPr kumimoji="1" lang="ja-JP" altLang="en-US" sz="1050" i="0" dirty="0">
                          <a:solidFill>
                            <a:schemeClr val="tx1"/>
                          </a:solidFill>
                          <a:latin typeface="+mn-ea"/>
                          <a:ea typeface="+mn-ea"/>
                        </a:rPr>
                        <a:t>が</a:t>
                      </a:r>
                      <a:r>
                        <a:rPr kumimoji="1" lang="en-US" altLang="ja-JP" sz="1050" i="0" dirty="0">
                          <a:solidFill>
                            <a:schemeClr val="tx1"/>
                          </a:solidFill>
                          <a:latin typeface="+mn-ea"/>
                          <a:ea typeface="+mn-ea"/>
                        </a:rPr>
                        <a:t>65</a:t>
                      </a:r>
                      <a:r>
                        <a:rPr kumimoji="1" lang="ja-JP" altLang="en-US" sz="1050" i="0" dirty="0">
                          <a:solidFill>
                            <a:schemeClr val="tx1"/>
                          </a:solidFill>
                          <a:latin typeface="+mn-ea"/>
                          <a:ea typeface="+mn-ea"/>
                        </a:rPr>
                        <a:t>歳を超え、多くの課題を抱える町になりました。また町は山を切り開いたため、坂道が多く、主要交通は全て赤字であり、移動が非常に困難となっています。市街化調整地区である為、子育て世代を中心に人口流出している状況にあります。</a:t>
                      </a:r>
                    </a:p>
                    <a:p>
                      <a:r>
                        <a:rPr kumimoji="1" lang="ja-JP" altLang="en-US" sz="1050" i="0" dirty="0">
                          <a:solidFill>
                            <a:schemeClr val="tx1"/>
                          </a:solidFill>
                          <a:latin typeface="+mn-ea"/>
                          <a:ea typeface="+mn-ea"/>
                        </a:rPr>
                        <a:t>　この状況下において高齢者の買物が困難、災害時の避難誘導、高齢者の移動問題等があり、また高齢者を支える若者に魅力ある子育て支援（未就学児のケア）・コロナによる高齢者の引き籠り、リモートワークや</a:t>
                      </a:r>
                      <a:r>
                        <a:rPr kumimoji="1" lang="en-US" altLang="ja-JP" sz="1050" i="0" dirty="0">
                          <a:solidFill>
                            <a:schemeClr val="tx1"/>
                          </a:solidFill>
                          <a:latin typeface="+mn-ea"/>
                          <a:ea typeface="+mn-ea"/>
                        </a:rPr>
                        <a:t>GIGA</a:t>
                      </a:r>
                      <a:r>
                        <a:rPr kumimoji="1" lang="ja-JP" altLang="en-US" sz="1050" i="0" dirty="0">
                          <a:solidFill>
                            <a:schemeClr val="tx1"/>
                          </a:solidFill>
                          <a:latin typeface="+mn-ea"/>
                          <a:ea typeface="+mn-ea"/>
                        </a:rPr>
                        <a:t>スクールによる生活環境変化など、多くの課題を抱えております。</a:t>
                      </a:r>
                    </a:p>
                  </a:txBody>
                  <a:tcPr/>
                </a:tc>
                <a:tc hMerge="1">
                  <a:txBody>
                    <a:bodyPr/>
                    <a:lstStyle/>
                    <a:p>
                      <a:endParaRPr kumimoji="1" lang="ja-JP" altLang="en-US"/>
                    </a:p>
                  </a:txBody>
                  <a:tcPr/>
                </a:tc>
                <a:tc hMerge="1">
                  <a:txBody>
                    <a:bodyPr/>
                    <a:lstStyle/>
                    <a:p>
                      <a:endParaRPr kumimoji="1" lang="ja-JP" altLang="en-US" sz="1400" b="0" dirty="0">
                        <a:solidFill>
                          <a:schemeClr val="tx1"/>
                        </a:solidFill>
                        <a:latin typeface="AR P丸ゴシック体M" panose="020F0600000000000000" pitchFamily="50" charset="-128"/>
                        <a:ea typeface="AR P丸ゴシック体M" panose="020F0600000000000000" pitchFamily="50" charset="-128"/>
                      </a:endParaRPr>
                    </a:p>
                  </a:txBody>
                  <a:tcPr>
                    <a:lnL w="12700" cap="flat" cmpd="sng" algn="ctr">
                      <a:solidFill>
                        <a:srgbClr val="4F81BD">
                          <a:lumMod val="50000"/>
                        </a:srgbClr>
                      </a:solidFill>
                      <a:prstDash val="solid"/>
                      <a:round/>
                      <a:headEnd type="none" w="med" len="med"/>
                      <a:tailEnd type="none" w="med" len="med"/>
                    </a:lnL>
                    <a:lnR w="12700" cap="flat" cmpd="sng" algn="ctr">
                      <a:solidFill>
                        <a:srgbClr val="4F81BD">
                          <a:lumMod val="50000"/>
                        </a:srgbClr>
                      </a:solidFill>
                      <a:prstDash val="solid"/>
                      <a:round/>
                      <a:headEnd type="none" w="med" len="med"/>
                      <a:tailEnd type="none" w="med" len="med"/>
                    </a:lnR>
                    <a:lnT w="12700" cap="flat" cmpd="sng" algn="ctr">
                      <a:solidFill>
                        <a:srgbClr val="4F81BD">
                          <a:lumMod val="50000"/>
                        </a:srgbClr>
                      </a:solidFill>
                      <a:prstDash val="solid"/>
                      <a:round/>
                      <a:headEnd type="none" w="med" len="med"/>
                      <a:tailEnd type="none" w="med" len="med"/>
                    </a:lnT>
                    <a:lnB w="12700" cap="flat" cmpd="sng" algn="ctr">
                      <a:solidFill>
                        <a:srgbClr val="4F81BD">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bl>
          </a:graphicData>
        </a:graphic>
      </p:graphicFrame>
      <p:sp>
        <p:nvSpPr>
          <p:cNvPr id="1508" name="正方形/長方形 78"/>
          <p:cNvSpPr/>
          <p:nvPr/>
        </p:nvSpPr>
        <p:spPr>
          <a:xfrm>
            <a:off x="61434" y="2332795"/>
            <a:ext cx="9022394" cy="4471703"/>
          </a:xfrm>
          <a:prstGeom prst="rect">
            <a:avLst/>
          </a:prstGeom>
          <a:noFill/>
          <a:ln w="12700">
            <a:solidFill>
              <a:schemeClr val="tx1"/>
            </a:solidFill>
          </a:ln>
        </p:spPr>
        <p:style>
          <a:lnRef idx="2">
            <a:schemeClr val="dk1"/>
          </a:lnRef>
          <a:fillRef idx="1">
            <a:schemeClr val="lt1"/>
          </a:fillRef>
          <a:effectRef idx="0">
            <a:schemeClr val="dk1"/>
          </a:effectRef>
          <a:fontRef idx="minor">
            <a:schemeClr val="dk1"/>
          </a:fontRef>
        </p:style>
        <p:txBody>
          <a:bodyPr wrap="square" lIns="36000" tIns="36000" rIns="36000" bIns="3600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0" cap="none" spc="0" normalizeH="0" baseline="0" noProof="0" dirty="0">
              <a:ln>
                <a:noFill/>
              </a:ln>
              <a:solidFill>
                <a:prstClr val="black"/>
              </a:solidFill>
              <a:effectLst/>
              <a:uLnTx/>
              <a:uFillTx/>
              <a:latin typeface="+mn-ea"/>
              <a:cs typeface="+mn-cs"/>
            </a:endParaRPr>
          </a:p>
        </p:txBody>
      </p:sp>
      <p:sp>
        <p:nvSpPr>
          <p:cNvPr id="1509" name="正方形/長方形 80"/>
          <p:cNvSpPr/>
          <p:nvPr/>
        </p:nvSpPr>
        <p:spPr>
          <a:xfrm>
            <a:off x="60172" y="2341674"/>
            <a:ext cx="2520280" cy="25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mn-ea"/>
                <a:cs typeface="+mn-cs"/>
              </a:rPr>
              <a:t>取組内容</a:t>
            </a:r>
          </a:p>
        </p:txBody>
      </p:sp>
      <p:sp>
        <p:nvSpPr>
          <p:cNvPr id="2" name="スライド番号プレースホルダー 1">
            <a:extLst>
              <a:ext uri="{FF2B5EF4-FFF2-40B4-BE49-F238E27FC236}">
                <a16:creationId xmlns:a16="http://schemas.microsoft.com/office/drawing/2014/main" id="{F961A779-D77B-41BC-8510-1BE1A5BB0D38}"/>
              </a:ext>
            </a:extLst>
          </p:cNvPr>
          <p:cNvSpPr>
            <a:spLocks noGrp="1"/>
          </p:cNvSpPr>
          <p:nvPr>
            <p:ph type="sldNum" sz="quarter" idx="12"/>
          </p:nvPr>
        </p:nvSpPr>
        <p:spPr/>
        <p:txBody>
          <a:bodyPr/>
          <a:lstStyle/>
          <a:p>
            <a:pPr>
              <a:defRPr/>
            </a:pPr>
            <a:fld id="{ED70751B-34C4-41F7-9A42-B8AF8614956A}" type="slidenum">
              <a:rPr lang="en-US" altLang="ja-JP" smtClean="0"/>
              <a:pPr>
                <a:defRPr/>
              </a:pPr>
              <a:t>2</a:t>
            </a:fld>
            <a:endParaRPr lang="en-US" altLang="ja-JP" dirty="0"/>
          </a:p>
        </p:txBody>
      </p:sp>
      <p:grpSp>
        <p:nvGrpSpPr>
          <p:cNvPr id="12" name="グループ化 11">
            <a:extLst>
              <a:ext uri="{FF2B5EF4-FFF2-40B4-BE49-F238E27FC236}">
                <a16:creationId xmlns:a16="http://schemas.microsoft.com/office/drawing/2014/main" id="{5920F40C-5709-4968-826B-CE213E30D2EA}"/>
              </a:ext>
            </a:extLst>
          </p:cNvPr>
          <p:cNvGrpSpPr/>
          <p:nvPr/>
        </p:nvGrpSpPr>
        <p:grpSpPr>
          <a:xfrm>
            <a:off x="7111407" y="5274623"/>
            <a:ext cx="1853081" cy="1425780"/>
            <a:chOff x="2070847" y="1380565"/>
            <a:chExt cx="6795247" cy="5329654"/>
          </a:xfrm>
        </p:grpSpPr>
        <p:pic>
          <p:nvPicPr>
            <p:cNvPr id="13" name="図 12">
              <a:extLst>
                <a:ext uri="{FF2B5EF4-FFF2-40B4-BE49-F238E27FC236}">
                  <a16:creationId xmlns:a16="http://schemas.microsoft.com/office/drawing/2014/main" id="{0597A56E-AAC6-40A3-B228-E6C70569DC49}"/>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465293" y="1380565"/>
              <a:ext cx="6400801" cy="5329654"/>
            </a:xfrm>
            <a:prstGeom prst="rect">
              <a:avLst/>
            </a:prstGeom>
          </p:spPr>
        </p:pic>
        <p:sp>
          <p:nvSpPr>
            <p:cNvPr id="14" name="正方形/長方形 13">
              <a:extLst>
                <a:ext uri="{FF2B5EF4-FFF2-40B4-BE49-F238E27FC236}">
                  <a16:creationId xmlns:a16="http://schemas.microsoft.com/office/drawing/2014/main" id="{78AAD8C5-7472-44ED-8E62-6AC04435EA67}"/>
                </a:ext>
              </a:extLst>
            </p:cNvPr>
            <p:cNvSpPr/>
            <p:nvPr/>
          </p:nvSpPr>
          <p:spPr>
            <a:xfrm>
              <a:off x="2070847" y="1380565"/>
              <a:ext cx="2647848" cy="13626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5" name="直線コネクタ 4">
            <a:extLst>
              <a:ext uri="{FF2B5EF4-FFF2-40B4-BE49-F238E27FC236}">
                <a16:creationId xmlns:a16="http://schemas.microsoft.com/office/drawing/2014/main" id="{91EE3B18-DE86-4E57-A5D2-41071BD5D052}"/>
              </a:ext>
            </a:extLst>
          </p:cNvPr>
          <p:cNvCxnSpPr>
            <a:cxnSpLocks/>
          </p:cNvCxnSpPr>
          <p:nvPr/>
        </p:nvCxnSpPr>
        <p:spPr>
          <a:xfrm>
            <a:off x="7110776" y="4666271"/>
            <a:ext cx="571906" cy="1236618"/>
          </a:xfrm>
          <a:prstGeom prst="line">
            <a:avLst/>
          </a:prstGeom>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5E5B7928-8D12-4734-AFC6-D94EF038F3EA}"/>
              </a:ext>
            </a:extLst>
          </p:cNvPr>
          <p:cNvCxnSpPr>
            <a:cxnSpLocks/>
          </p:cNvCxnSpPr>
          <p:nvPr/>
        </p:nvCxnSpPr>
        <p:spPr>
          <a:xfrm flipV="1">
            <a:off x="7099633" y="5917502"/>
            <a:ext cx="583049" cy="534974"/>
          </a:xfrm>
          <a:prstGeom prst="line">
            <a:avLst/>
          </a:prstGeom>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5262AA93-BD0A-4538-A1A4-B7F3F4C21DBA}"/>
              </a:ext>
            </a:extLst>
          </p:cNvPr>
          <p:cNvSpPr txBox="1"/>
          <p:nvPr/>
        </p:nvSpPr>
        <p:spPr>
          <a:xfrm>
            <a:off x="7677253" y="5067800"/>
            <a:ext cx="646331" cy="276999"/>
          </a:xfrm>
          <a:prstGeom prst="rect">
            <a:avLst/>
          </a:prstGeom>
          <a:noFill/>
        </p:spPr>
        <p:txBody>
          <a:bodyPr wrap="none" rtlCol="0">
            <a:spAutoFit/>
          </a:bodyPr>
          <a:lstStyle/>
          <a:p>
            <a:r>
              <a:rPr kumimoji="1" lang="ja-JP" altLang="en-US" sz="1200" dirty="0"/>
              <a:t>豊能町</a:t>
            </a:r>
          </a:p>
        </p:txBody>
      </p:sp>
      <p:sp>
        <p:nvSpPr>
          <p:cNvPr id="17" name="テキスト ボックス 16">
            <a:extLst>
              <a:ext uri="{FF2B5EF4-FFF2-40B4-BE49-F238E27FC236}">
                <a16:creationId xmlns:a16="http://schemas.microsoft.com/office/drawing/2014/main" id="{BF875518-8D4F-4B52-A2D5-D43376133726}"/>
              </a:ext>
            </a:extLst>
          </p:cNvPr>
          <p:cNvSpPr txBox="1"/>
          <p:nvPr/>
        </p:nvSpPr>
        <p:spPr>
          <a:xfrm>
            <a:off x="78532" y="2563832"/>
            <a:ext cx="8888323" cy="1954381"/>
          </a:xfrm>
          <a:prstGeom prst="rect">
            <a:avLst/>
          </a:prstGeom>
          <a:noFill/>
        </p:spPr>
        <p:txBody>
          <a:bodyPr wrap="square" rtlCol="0">
            <a:spAutoFit/>
          </a:bodyPr>
          <a:lstStyle/>
          <a:p>
            <a:r>
              <a:rPr lang="ja-JP" altLang="en-US" sz="1100" dirty="0"/>
              <a:t>　豊能町では、スマートシティを推進し子育て、ヘルスケア、見守り、観光など一般社団法人コンパクトスマートシティプラットフォーム協議会（以下、「</a:t>
            </a:r>
            <a:r>
              <a:rPr lang="en-US" altLang="ja-JP" sz="1100" dirty="0"/>
              <a:t>CSPFC</a:t>
            </a:r>
            <a:r>
              <a:rPr lang="ja-JP" altLang="en-US" sz="1100" dirty="0"/>
              <a:t>」と言う）を中心に</a:t>
            </a:r>
            <a:r>
              <a:rPr lang="en-US" altLang="ja-JP" sz="1100" dirty="0"/>
              <a:t>40</a:t>
            </a:r>
            <a:r>
              <a:rPr lang="ja-JP" altLang="en-US" sz="1100" dirty="0"/>
              <a:t>社近くからサービス提供の提案を頂いております。既に住民向けサービスとして「とよのんコンシェルジュ」を提供し</a:t>
            </a:r>
            <a:r>
              <a:rPr lang="en-US" altLang="ja-JP" sz="1100" dirty="0"/>
              <a:t>IT</a:t>
            </a:r>
            <a:r>
              <a:rPr lang="ja-JP" altLang="en-US" sz="1100" dirty="0"/>
              <a:t>リテラシーが低い住民でもスマートシティサービスを受けれる環境を整備しました。令和</a:t>
            </a:r>
            <a:r>
              <a:rPr lang="en-US" altLang="ja-JP" sz="1100" dirty="0"/>
              <a:t>4</a:t>
            </a:r>
            <a:r>
              <a:rPr lang="ja-JP" altLang="en-US" sz="1100" dirty="0"/>
              <a:t>年は交通課題を中心にサービスとの連携を行いたい。</a:t>
            </a:r>
            <a:endParaRPr lang="en-US" altLang="ja-JP" sz="1100" dirty="0"/>
          </a:p>
          <a:p>
            <a:r>
              <a:rPr kumimoji="1" lang="ja-JP" altLang="en-US" sz="1100" dirty="0"/>
              <a:t>　具体的にはオンデマンド交通、ヘルスケア、観光、防災を繋ぎキャッシュレス（地域通貨・ポイント）を活用して、住民の</a:t>
            </a:r>
            <a:r>
              <a:rPr kumimoji="1" lang="en-US" altLang="ja-JP" sz="1100" dirty="0"/>
              <a:t>Well-being</a:t>
            </a:r>
            <a:r>
              <a:rPr kumimoji="1" lang="ja-JP" altLang="en-US" sz="1100" dirty="0"/>
              <a:t>の向上を行いたい。</a:t>
            </a:r>
            <a:endParaRPr kumimoji="1" lang="en-US" altLang="ja-JP" sz="1100" dirty="0"/>
          </a:p>
          <a:p>
            <a:pPr marL="628650" lvl="1" indent="-171450">
              <a:buFont typeface="Arial" panose="020B0604020202020204" pitchFamily="34" charset="0"/>
              <a:buChar char="•"/>
            </a:pPr>
            <a:r>
              <a:rPr lang="ja-JP" altLang="en-US" sz="1100" dirty="0"/>
              <a:t>オンランで健康相談予約を行った後、オンデマンド交通を使い健康相談窓口へ移動するのに活用する</a:t>
            </a:r>
            <a:endParaRPr lang="en-US" altLang="ja-JP" sz="1100" dirty="0"/>
          </a:p>
          <a:p>
            <a:pPr marL="628650" lvl="1" indent="-171450">
              <a:buFont typeface="Arial" panose="020B0604020202020204" pitchFamily="34" charset="0"/>
              <a:buChar char="•"/>
            </a:pPr>
            <a:r>
              <a:rPr lang="ja-JP" altLang="en-US" sz="1100" dirty="0"/>
              <a:t>町外住民が「おてつだい」＋「旅」で地域に来町した際に活用する</a:t>
            </a:r>
            <a:endParaRPr lang="en-US" altLang="ja-JP" sz="1100" dirty="0"/>
          </a:p>
          <a:p>
            <a:pPr marL="628650" lvl="1" indent="-171450">
              <a:buFont typeface="Arial" panose="020B0604020202020204" pitchFamily="34" charset="0"/>
              <a:buChar char="•"/>
            </a:pPr>
            <a:r>
              <a:rPr lang="ja-JP" altLang="en-US" sz="1100" dirty="0"/>
              <a:t>オンデマンド交通の支払いを地域通貨・ポイントを活用する　など</a:t>
            </a:r>
            <a:endParaRPr lang="en-US" altLang="ja-JP" sz="1100" dirty="0"/>
          </a:p>
          <a:p>
            <a:r>
              <a:rPr lang="ja-JP" altLang="en-US" sz="1100" dirty="0"/>
              <a:t>　令和</a:t>
            </a:r>
            <a:r>
              <a:rPr lang="en-US" altLang="ja-JP" sz="1100" dirty="0"/>
              <a:t>4</a:t>
            </a:r>
            <a:r>
              <a:rPr lang="ja-JP" altLang="en-US" sz="1100" dirty="0"/>
              <a:t>年</a:t>
            </a:r>
            <a:r>
              <a:rPr lang="en-US" altLang="ja-JP" sz="1100" dirty="0"/>
              <a:t>4</a:t>
            </a:r>
            <a:r>
              <a:rPr lang="ja-JP" altLang="en-US" sz="1100" dirty="0"/>
              <a:t>月</a:t>
            </a:r>
            <a:r>
              <a:rPr lang="en-US" altLang="ja-JP" sz="1100" dirty="0"/>
              <a:t>15</a:t>
            </a:r>
            <a:r>
              <a:rPr lang="ja-JP" altLang="en-US" sz="1100" dirty="0"/>
              <a:t>日から開業したとよの“まち活”リビングラボを中心に様々なサービスとデータを連携しデジタル田園都市の代表的な地区になれるように豊能町全域にサービスを広げていきたい。</a:t>
            </a:r>
            <a:endParaRPr lang="en-US" altLang="ja-JP" sz="1100" dirty="0"/>
          </a:p>
          <a:p>
            <a:r>
              <a:rPr lang="ja-JP" altLang="en-US" sz="1100" dirty="0"/>
              <a:t>　令和</a:t>
            </a:r>
            <a:r>
              <a:rPr lang="en-US" altLang="ja-JP" sz="1100" dirty="0"/>
              <a:t>3</a:t>
            </a:r>
            <a:r>
              <a:rPr lang="ja-JP" altLang="en-US" sz="1100" dirty="0"/>
              <a:t>年度データ連携に関しては無償コネクター型データ連携基盤を配備したので、本事業として</a:t>
            </a:r>
            <a:r>
              <a:rPr lang="en-US" altLang="ja-JP" sz="1100" dirty="0"/>
              <a:t>Orion</a:t>
            </a:r>
            <a:r>
              <a:rPr lang="ja-JP" altLang="en-US" sz="1100" dirty="0"/>
              <a:t> </a:t>
            </a:r>
            <a:r>
              <a:rPr lang="en-US" altLang="ja-JP" sz="1100" dirty="0"/>
              <a:t>Context broker</a:t>
            </a:r>
            <a:r>
              <a:rPr lang="ja-JP" altLang="en-US" sz="1100" dirty="0"/>
              <a:t>を目的に合わせて組み合わせ併用運用します。</a:t>
            </a:r>
            <a:endParaRPr lang="en-US" altLang="ja-JP" sz="1100" dirty="0"/>
          </a:p>
        </p:txBody>
      </p:sp>
      <p:pic>
        <p:nvPicPr>
          <p:cNvPr id="28" name="図 27">
            <a:extLst>
              <a:ext uri="{FF2B5EF4-FFF2-40B4-BE49-F238E27FC236}">
                <a16:creationId xmlns:a16="http://schemas.microsoft.com/office/drawing/2014/main" id="{73305E96-F2CE-4682-812E-8285EF533D7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82927" y="4800159"/>
            <a:ext cx="792088" cy="1609935"/>
          </a:xfrm>
          <a:prstGeom prst="rect">
            <a:avLst/>
          </a:prstGeom>
        </p:spPr>
      </p:pic>
      <p:pic>
        <p:nvPicPr>
          <p:cNvPr id="29" name="Picture 4" descr="スマホの画面を見せる人のイラスト（女性）">
            <a:extLst>
              <a:ext uri="{FF2B5EF4-FFF2-40B4-BE49-F238E27FC236}">
                <a16:creationId xmlns:a16="http://schemas.microsoft.com/office/drawing/2014/main" id="{ACDCC07A-AC60-4AB2-8F77-64F8E0E60C12}"/>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115616" y="5624677"/>
            <a:ext cx="753393" cy="834455"/>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8BC92B55-327B-9D19-9662-200C6D8AE012}"/>
              </a:ext>
            </a:extLst>
          </p:cNvPr>
          <p:cNvPicPr>
            <a:picLocks noChangeAspect="1"/>
          </p:cNvPicPr>
          <p:nvPr/>
        </p:nvPicPr>
        <p:blipFill>
          <a:blip r:embed="rId5"/>
          <a:stretch>
            <a:fillRect/>
          </a:stretch>
        </p:blipFill>
        <p:spPr>
          <a:xfrm>
            <a:off x="1896903" y="4286994"/>
            <a:ext cx="5213873" cy="2566542"/>
          </a:xfrm>
          <a:prstGeom prst="rect">
            <a:avLst/>
          </a:prstGeom>
        </p:spPr>
      </p:pic>
    </p:spTree>
    <p:extLst>
      <p:ext uri="{BB962C8B-B14F-4D97-AF65-F5344CB8AC3E}">
        <p14:creationId xmlns:p14="http://schemas.microsoft.com/office/powerpoint/2010/main" val="2998978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1" name="正方形/長方形 4"/>
          <p:cNvSpPr/>
          <p:nvPr/>
        </p:nvSpPr>
        <p:spPr>
          <a:xfrm>
            <a:off x="0" y="0"/>
            <a:ext cx="9144000" cy="576000"/>
          </a:xfrm>
          <a:prstGeom prst="rect">
            <a:avLst/>
          </a:prstGeom>
          <a:solidFill>
            <a:srgbClr val="0070C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a:ln>
                  <a:noFill/>
                </a:ln>
                <a:solidFill>
                  <a:prstClr val="white"/>
                </a:solidFill>
                <a:effectLst/>
                <a:uLnTx/>
                <a:uFillTx/>
                <a:latin typeface="+mn-ea"/>
                <a:ea typeface="+mn-ea"/>
                <a:cs typeface="+mn-cs"/>
              </a:rPr>
              <a:t>実装計画・運営計画</a:t>
            </a:r>
          </a:p>
        </p:txBody>
      </p:sp>
      <p:sp>
        <p:nvSpPr>
          <p:cNvPr id="1735" name="Text Box 4"/>
          <p:cNvSpPr txBox="1">
            <a:spLocks noChangeArrowheads="1"/>
          </p:cNvSpPr>
          <p:nvPr/>
        </p:nvSpPr>
        <p:spPr>
          <a:xfrm>
            <a:off x="0" y="592835"/>
            <a:ext cx="7452320" cy="338554"/>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1600" b="1" i="0" u="none" strike="noStrike" kern="1200" cap="none" spc="0" normalizeH="0" baseline="0" noProof="0" dirty="0">
                <a:ln>
                  <a:noFill/>
                </a:ln>
                <a:solidFill>
                  <a:srgbClr val="000000"/>
                </a:solidFill>
                <a:effectLst/>
                <a:uLnTx/>
                <a:uFillTx/>
                <a:latin typeface="+mn-ea"/>
                <a:ea typeface="+mn-ea"/>
                <a:cs typeface="+mn-cs"/>
              </a:rPr>
              <a:t>早期のサービス実装</a:t>
            </a:r>
          </a:p>
        </p:txBody>
      </p:sp>
      <p:sp>
        <p:nvSpPr>
          <p:cNvPr id="2" name="スライド番号プレースホルダー 1">
            <a:extLst>
              <a:ext uri="{FF2B5EF4-FFF2-40B4-BE49-F238E27FC236}">
                <a16:creationId xmlns:a16="http://schemas.microsoft.com/office/drawing/2014/main" id="{C7B5DDAC-5A9F-4722-9131-589D02082AEB}"/>
              </a:ext>
            </a:extLst>
          </p:cNvPr>
          <p:cNvSpPr>
            <a:spLocks noGrp="1"/>
          </p:cNvSpPr>
          <p:nvPr>
            <p:ph type="sldNum" sz="quarter" idx="12"/>
          </p:nvPr>
        </p:nvSpPr>
        <p:spPr/>
        <p:txBody>
          <a:bodyPr/>
          <a:lstStyle/>
          <a:p>
            <a:pPr>
              <a:defRPr/>
            </a:pPr>
            <a:fld id="{ED70751B-34C4-41F7-9A42-B8AF8614956A}" type="slidenum">
              <a:rPr lang="en-US" altLang="ja-JP" smtClean="0"/>
              <a:pPr>
                <a:defRPr/>
              </a:pPr>
              <a:t>20</a:t>
            </a:fld>
            <a:endParaRPr lang="en-US" altLang="ja-JP" dirty="0"/>
          </a:p>
        </p:txBody>
      </p:sp>
      <p:graphicFrame>
        <p:nvGraphicFramePr>
          <p:cNvPr id="22" name="表 3">
            <a:extLst>
              <a:ext uri="{FF2B5EF4-FFF2-40B4-BE49-F238E27FC236}">
                <a16:creationId xmlns:a16="http://schemas.microsoft.com/office/drawing/2014/main" id="{DF008493-555A-472B-B899-5D0439676471}"/>
              </a:ext>
            </a:extLst>
          </p:cNvPr>
          <p:cNvGraphicFramePr>
            <a:graphicFrameLocks noGrp="1"/>
          </p:cNvGraphicFramePr>
          <p:nvPr>
            <p:extLst>
              <p:ext uri="{D42A27DB-BD31-4B8C-83A1-F6EECF244321}">
                <p14:modId xmlns:p14="http://schemas.microsoft.com/office/powerpoint/2010/main" val="834255650"/>
              </p:ext>
            </p:extLst>
          </p:nvPr>
        </p:nvGraphicFramePr>
        <p:xfrm>
          <a:off x="179512" y="1224554"/>
          <a:ext cx="8640960" cy="4800600"/>
        </p:xfrm>
        <a:graphic>
          <a:graphicData uri="http://schemas.openxmlformats.org/drawingml/2006/table">
            <a:tbl>
              <a:tblPr firstRow="1" bandRow="1">
                <a:tableStyleId>{5940675A-B579-460E-94D1-54222C63F5DA}</a:tableStyleId>
              </a:tblPr>
              <a:tblGrid>
                <a:gridCol w="3835844">
                  <a:extLst>
                    <a:ext uri="{9D8B030D-6E8A-4147-A177-3AD203B41FA5}">
                      <a16:colId xmlns:a16="http://schemas.microsoft.com/office/drawing/2014/main" val="20000"/>
                    </a:ext>
                  </a:extLst>
                </a:gridCol>
                <a:gridCol w="1035507">
                  <a:extLst>
                    <a:ext uri="{9D8B030D-6E8A-4147-A177-3AD203B41FA5}">
                      <a16:colId xmlns:a16="http://schemas.microsoft.com/office/drawing/2014/main" val="20003"/>
                    </a:ext>
                  </a:extLst>
                </a:gridCol>
                <a:gridCol w="3769609">
                  <a:extLst>
                    <a:ext uri="{9D8B030D-6E8A-4147-A177-3AD203B41FA5}">
                      <a16:colId xmlns:a16="http://schemas.microsoft.com/office/drawing/2014/main" val="20005"/>
                    </a:ext>
                  </a:extLst>
                </a:gridCol>
              </a:tblGrid>
              <a:tr h="131943">
                <a:tc>
                  <a:txBody>
                    <a:bodyPr/>
                    <a:lstStyle/>
                    <a:p>
                      <a:r>
                        <a:rPr kumimoji="1" lang="ja-JP" altLang="en-US" sz="1050" dirty="0">
                          <a:solidFill>
                            <a:schemeClr val="tx1"/>
                          </a:solidFill>
                          <a:latin typeface="+mn-ea"/>
                          <a:ea typeface="+mn-ea"/>
                        </a:rPr>
                        <a:t>サービス</a:t>
                      </a:r>
                    </a:p>
                  </a:txBody>
                  <a:tcPr>
                    <a:solidFill>
                      <a:srgbClr val="FFCDC1"/>
                    </a:solidFill>
                  </a:tcPr>
                </a:tc>
                <a:tc>
                  <a:txBody>
                    <a:bodyPr/>
                    <a:lstStyle/>
                    <a:p>
                      <a:r>
                        <a:rPr kumimoji="1" lang="ja-JP" altLang="en-US" sz="1050" dirty="0">
                          <a:latin typeface="+mn-ea"/>
                          <a:ea typeface="+mn-ea"/>
                        </a:rPr>
                        <a:t>サービス開始時期</a:t>
                      </a:r>
                    </a:p>
                  </a:txBody>
                  <a:tcPr>
                    <a:solidFill>
                      <a:schemeClr val="bg1">
                        <a:lumMod val="85000"/>
                      </a:schemeClr>
                    </a:solidFill>
                  </a:tcPr>
                </a:tc>
                <a:tc>
                  <a:txBody>
                    <a:bodyPr/>
                    <a:lstStyle/>
                    <a:p>
                      <a:r>
                        <a:rPr kumimoji="1" lang="ja-JP" altLang="en-US" sz="1050" dirty="0">
                          <a:latin typeface="+mn-ea"/>
                          <a:ea typeface="+mn-ea"/>
                        </a:rPr>
                        <a:t>令和</a:t>
                      </a:r>
                      <a:r>
                        <a:rPr kumimoji="1" lang="en-US" altLang="ja-JP" sz="1050" dirty="0">
                          <a:latin typeface="+mn-ea"/>
                          <a:ea typeface="+mn-ea"/>
                        </a:rPr>
                        <a:t>4</a:t>
                      </a:r>
                      <a:r>
                        <a:rPr kumimoji="1" lang="ja-JP" altLang="en-US" sz="1050" dirty="0">
                          <a:latin typeface="+mn-ea"/>
                          <a:ea typeface="+mn-ea"/>
                        </a:rPr>
                        <a:t>年度中に開始する内容</a:t>
                      </a:r>
                      <a:endParaRPr kumimoji="1" lang="en-US" altLang="ja-JP" sz="1050" dirty="0">
                        <a:latin typeface="+mn-ea"/>
                        <a:ea typeface="+mn-ea"/>
                      </a:endParaRPr>
                    </a:p>
                    <a:p>
                      <a:r>
                        <a:rPr kumimoji="1" lang="en-US" altLang="ja-JP" sz="1050" i="1" dirty="0">
                          <a:solidFill>
                            <a:srgbClr val="FF0000"/>
                          </a:solidFill>
                          <a:latin typeface="+mn-ea"/>
                          <a:ea typeface="+mn-ea"/>
                        </a:rPr>
                        <a:t>※</a:t>
                      </a:r>
                      <a:r>
                        <a:rPr kumimoji="1" lang="ja-JP" altLang="en-US" sz="1050" i="1" dirty="0">
                          <a:solidFill>
                            <a:srgbClr val="FF0000"/>
                          </a:solidFill>
                          <a:latin typeface="+mn-ea"/>
                          <a:ea typeface="+mn-ea"/>
                        </a:rPr>
                        <a:t>令和４年</a:t>
                      </a:r>
                      <a:r>
                        <a:rPr kumimoji="1" lang="en-US" altLang="ja-JP" sz="1050" i="1" dirty="0">
                          <a:solidFill>
                            <a:srgbClr val="FF0000"/>
                          </a:solidFill>
                          <a:latin typeface="+mn-ea"/>
                          <a:ea typeface="+mn-ea"/>
                        </a:rPr>
                        <a:t>10</a:t>
                      </a:r>
                      <a:r>
                        <a:rPr kumimoji="1" lang="ja-JP" altLang="en-US" sz="1050" i="1" dirty="0">
                          <a:solidFill>
                            <a:srgbClr val="FF0000"/>
                          </a:solidFill>
                          <a:latin typeface="+mn-ea"/>
                          <a:ea typeface="+mn-ea"/>
                        </a:rPr>
                        <a:t>月末までの提供開始が一部のサービスに止まる場合のみ記載すること</a:t>
                      </a:r>
                    </a:p>
                  </a:txBody>
                  <a:tcPr>
                    <a:solidFill>
                      <a:schemeClr val="bg1">
                        <a:lumMod val="85000"/>
                      </a:schemeClr>
                    </a:solidFill>
                  </a:tcPr>
                </a:tc>
                <a:extLst>
                  <a:ext uri="{0D108BD9-81ED-4DB2-BD59-A6C34878D82A}">
                    <a16:rowId xmlns:a16="http://schemas.microsoft.com/office/drawing/2014/main" val="10000"/>
                  </a:ext>
                </a:extLst>
              </a:tr>
              <a:tr h="131943">
                <a:tc>
                  <a:txBody>
                    <a:bodyPr/>
                    <a:lstStyle/>
                    <a:p>
                      <a:r>
                        <a:rPr kumimoji="1" lang="ja-JP" altLang="en-US" sz="1050" dirty="0">
                          <a:solidFill>
                            <a:schemeClr val="tx1"/>
                          </a:solidFill>
                          <a:latin typeface="+mn-ea"/>
                          <a:ea typeface="+mn-ea"/>
                        </a:rPr>
                        <a:t>スマートシティ</a:t>
                      </a:r>
                      <a:r>
                        <a:rPr kumimoji="1" lang="en-US" altLang="ja-JP" sz="1050" dirty="0">
                          <a:solidFill>
                            <a:schemeClr val="tx1"/>
                          </a:solidFill>
                          <a:latin typeface="+mn-ea"/>
                          <a:ea typeface="+mn-ea"/>
                        </a:rPr>
                        <a:t>TV</a:t>
                      </a:r>
                      <a:r>
                        <a:rPr kumimoji="1" lang="ja-JP" altLang="en-US" sz="1050" dirty="0">
                          <a:solidFill>
                            <a:schemeClr val="tx1"/>
                          </a:solidFill>
                          <a:latin typeface="+mn-ea"/>
                          <a:ea typeface="+mn-ea"/>
                        </a:rPr>
                        <a:t>インターフェース</a:t>
                      </a:r>
                    </a:p>
                  </a:txBody>
                  <a:tcPr/>
                </a:tc>
                <a:tc>
                  <a:txBody>
                    <a:bodyPr/>
                    <a:lstStyle/>
                    <a:p>
                      <a:r>
                        <a:rPr kumimoji="1" lang="ja-JP" altLang="en-US" sz="1050" dirty="0">
                          <a:latin typeface="+mn-ea"/>
                          <a:ea typeface="+mn-ea"/>
                        </a:rPr>
                        <a:t>令和</a:t>
                      </a:r>
                      <a:r>
                        <a:rPr kumimoji="1" lang="en-US" altLang="ja-JP" sz="1050" dirty="0">
                          <a:latin typeface="+mn-ea"/>
                          <a:ea typeface="+mn-ea"/>
                        </a:rPr>
                        <a:t>4</a:t>
                      </a:r>
                      <a:r>
                        <a:rPr kumimoji="1" lang="ja-JP" altLang="en-US" sz="1050" dirty="0">
                          <a:latin typeface="+mn-ea"/>
                          <a:ea typeface="+mn-ea"/>
                        </a:rPr>
                        <a:t>年</a:t>
                      </a:r>
                      <a:r>
                        <a:rPr kumimoji="1" lang="en-US" altLang="ja-JP" sz="1050" dirty="0">
                          <a:latin typeface="+mn-ea"/>
                          <a:ea typeface="+mn-ea"/>
                        </a:rPr>
                        <a:t>3</a:t>
                      </a:r>
                      <a:r>
                        <a:rPr kumimoji="1" lang="ja-JP" altLang="en-US" sz="1050" dirty="0">
                          <a:latin typeface="+mn-ea"/>
                          <a:ea typeface="+mn-ea"/>
                        </a:rPr>
                        <a:t>月</a:t>
                      </a:r>
                    </a:p>
                  </a:txBody>
                  <a:tcPr/>
                </a:tc>
                <a:tc>
                  <a:txBody>
                    <a:bodyPr/>
                    <a:lstStyle/>
                    <a:p>
                      <a:r>
                        <a:rPr kumimoji="1" lang="ja-JP" altLang="en-US" sz="1050" dirty="0">
                          <a:latin typeface="+mn-ea"/>
                          <a:ea typeface="+mn-ea"/>
                        </a:rPr>
                        <a:t>ヘルスケア令和</a:t>
                      </a:r>
                      <a:r>
                        <a:rPr kumimoji="1" lang="en-US" altLang="ja-JP" sz="1050" dirty="0">
                          <a:latin typeface="+mn-ea"/>
                          <a:ea typeface="+mn-ea"/>
                        </a:rPr>
                        <a:t>4</a:t>
                      </a:r>
                      <a:r>
                        <a:rPr kumimoji="1" lang="ja-JP" altLang="en-US" sz="1050" dirty="0">
                          <a:latin typeface="+mn-ea"/>
                          <a:ea typeface="+mn-ea"/>
                        </a:rPr>
                        <a:t>年</a:t>
                      </a:r>
                      <a:r>
                        <a:rPr kumimoji="1" lang="en-US" altLang="ja-JP" sz="1050" dirty="0">
                          <a:latin typeface="+mn-ea"/>
                          <a:ea typeface="+mn-ea"/>
                        </a:rPr>
                        <a:t>10</a:t>
                      </a:r>
                      <a:r>
                        <a:rPr kumimoji="1" lang="ja-JP" altLang="en-US" sz="1050" dirty="0">
                          <a:latin typeface="+mn-ea"/>
                          <a:ea typeface="+mn-ea"/>
                        </a:rPr>
                        <a:t>月、オンデマンド交通予約令和</a:t>
                      </a:r>
                      <a:r>
                        <a:rPr kumimoji="1" lang="en-US" altLang="ja-JP" sz="1050" dirty="0">
                          <a:latin typeface="+mn-ea"/>
                          <a:ea typeface="+mn-ea"/>
                        </a:rPr>
                        <a:t>4</a:t>
                      </a:r>
                      <a:r>
                        <a:rPr kumimoji="1" lang="ja-JP" altLang="en-US" sz="1050" dirty="0">
                          <a:latin typeface="+mn-ea"/>
                          <a:ea typeface="+mn-ea"/>
                        </a:rPr>
                        <a:t>年</a:t>
                      </a:r>
                      <a:r>
                        <a:rPr kumimoji="1" lang="en-US" altLang="ja-JP" sz="1050" dirty="0">
                          <a:latin typeface="+mn-ea"/>
                          <a:ea typeface="+mn-ea"/>
                        </a:rPr>
                        <a:t>12</a:t>
                      </a:r>
                      <a:r>
                        <a:rPr kumimoji="1" lang="ja-JP" altLang="en-US" sz="1050" dirty="0">
                          <a:latin typeface="+mn-ea"/>
                          <a:ea typeface="+mn-ea"/>
                        </a:rPr>
                        <a:t>月に開始</a:t>
                      </a:r>
                    </a:p>
                  </a:txBody>
                  <a:tcPr/>
                </a:tc>
                <a:extLst>
                  <a:ext uri="{0D108BD9-81ED-4DB2-BD59-A6C34878D82A}">
                    <a16:rowId xmlns:a16="http://schemas.microsoft.com/office/drawing/2014/main" val="10001"/>
                  </a:ext>
                </a:extLst>
              </a:tr>
              <a:tr h="131943">
                <a:tc>
                  <a:txBody>
                    <a:bodyPr/>
                    <a:lstStyle/>
                    <a:p>
                      <a:r>
                        <a:rPr kumimoji="1" lang="ja-JP" altLang="en-US" sz="1050" dirty="0">
                          <a:solidFill>
                            <a:schemeClr val="tx1"/>
                          </a:solidFill>
                          <a:latin typeface="+mn-ea"/>
                          <a:ea typeface="+mn-ea"/>
                        </a:rPr>
                        <a:t>見守りサービス</a:t>
                      </a:r>
                    </a:p>
                  </a:txBody>
                  <a:tcPr/>
                </a:tc>
                <a:tc>
                  <a:txBody>
                    <a:bodyPr/>
                    <a:lstStyle/>
                    <a:p>
                      <a:r>
                        <a:rPr kumimoji="1" lang="ja-JP" altLang="en-US" sz="1050" dirty="0">
                          <a:latin typeface="+mn-ea"/>
                          <a:ea typeface="+mn-ea"/>
                        </a:rPr>
                        <a:t>令和</a:t>
                      </a:r>
                      <a:r>
                        <a:rPr kumimoji="1" lang="en-US" altLang="ja-JP" sz="1050" dirty="0">
                          <a:latin typeface="+mn-ea"/>
                          <a:ea typeface="+mn-ea"/>
                        </a:rPr>
                        <a:t>4</a:t>
                      </a:r>
                      <a:r>
                        <a:rPr kumimoji="1" lang="ja-JP" altLang="en-US" sz="1050" dirty="0">
                          <a:latin typeface="+mn-ea"/>
                          <a:ea typeface="+mn-ea"/>
                        </a:rPr>
                        <a:t>年</a:t>
                      </a:r>
                      <a:r>
                        <a:rPr kumimoji="1" lang="en-US" altLang="ja-JP" sz="1050" dirty="0">
                          <a:latin typeface="+mn-ea"/>
                          <a:ea typeface="+mn-ea"/>
                        </a:rPr>
                        <a:t>3</a:t>
                      </a:r>
                      <a:r>
                        <a:rPr kumimoji="1" lang="ja-JP" altLang="en-US" sz="1050" dirty="0">
                          <a:latin typeface="+mn-ea"/>
                          <a:ea typeface="+mn-ea"/>
                        </a:rPr>
                        <a:t>月</a:t>
                      </a:r>
                    </a:p>
                  </a:txBody>
                  <a:tcPr/>
                </a:tc>
                <a:tc>
                  <a:txBody>
                    <a:bodyPr/>
                    <a:lstStyle/>
                    <a:p>
                      <a:r>
                        <a:rPr kumimoji="1" lang="ja-JP" altLang="en-US" sz="1050" dirty="0">
                          <a:latin typeface="+mn-ea"/>
                          <a:ea typeface="+mn-ea"/>
                        </a:rPr>
                        <a:t>対象エリア拡充、</a:t>
                      </a:r>
                      <a:r>
                        <a:rPr kumimoji="1" lang="en-US" altLang="ja-JP" sz="1050" dirty="0">
                          <a:latin typeface="+mn-ea"/>
                          <a:ea typeface="+mn-ea"/>
                        </a:rPr>
                        <a:t>AI</a:t>
                      </a:r>
                      <a:r>
                        <a:rPr kumimoji="1" lang="ja-JP" altLang="en-US" sz="1050" dirty="0">
                          <a:latin typeface="+mn-ea"/>
                          <a:ea typeface="+mn-ea"/>
                        </a:rPr>
                        <a:t>分析機能追加令和</a:t>
                      </a:r>
                      <a:r>
                        <a:rPr kumimoji="1" lang="en-US" altLang="ja-JP" sz="1050" dirty="0">
                          <a:latin typeface="+mn-ea"/>
                          <a:ea typeface="+mn-ea"/>
                        </a:rPr>
                        <a:t>4</a:t>
                      </a:r>
                      <a:r>
                        <a:rPr kumimoji="1" lang="ja-JP" altLang="en-US" sz="1050" dirty="0">
                          <a:latin typeface="+mn-ea"/>
                          <a:ea typeface="+mn-ea"/>
                        </a:rPr>
                        <a:t>年</a:t>
                      </a:r>
                      <a:r>
                        <a:rPr kumimoji="1" lang="en-US" altLang="ja-JP" sz="1050" dirty="0">
                          <a:latin typeface="+mn-ea"/>
                          <a:ea typeface="+mn-ea"/>
                        </a:rPr>
                        <a:t>10</a:t>
                      </a:r>
                      <a:r>
                        <a:rPr kumimoji="1" lang="ja-JP" altLang="en-US" sz="1050" dirty="0">
                          <a:latin typeface="+mn-ea"/>
                          <a:ea typeface="+mn-ea"/>
                        </a:rPr>
                        <a:t>月開始</a:t>
                      </a:r>
                    </a:p>
                  </a:txBody>
                  <a:tcPr/>
                </a:tc>
                <a:extLst>
                  <a:ext uri="{0D108BD9-81ED-4DB2-BD59-A6C34878D82A}">
                    <a16:rowId xmlns:a16="http://schemas.microsoft.com/office/drawing/2014/main" val="10003"/>
                  </a:ext>
                </a:extLst>
              </a:tr>
              <a:tr h="131943">
                <a:tc>
                  <a:txBody>
                    <a:bodyPr/>
                    <a:lstStyle/>
                    <a:p>
                      <a:r>
                        <a:rPr kumimoji="1" lang="ja-JP" altLang="en-US" sz="1050" dirty="0">
                          <a:solidFill>
                            <a:schemeClr val="tx1"/>
                          </a:solidFill>
                          <a:latin typeface="+mn-ea"/>
                          <a:ea typeface="+mn-ea"/>
                        </a:rPr>
                        <a:t>ヘルスケアサービス</a:t>
                      </a:r>
                    </a:p>
                  </a:txBody>
                  <a:tcPr/>
                </a:tc>
                <a:tc>
                  <a:txBody>
                    <a:bodyPr/>
                    <a:lstStyle/>
                    <a:p>
                      <a:r>
                        <a:rPr kumimoji="1" lang="ja-JP" altLang="en-US" sz="1050" dirty="0">
                          <a:latin typeface="+mn-ea"/>
                          <a:ea typeface="+mn-ea"/>
                        </a:rPr>
                        <a:t>令和</a:t>
                      </a:r>
                      <a:r>
                        <a:rPr kumimoji="1" lang="en-US" altLang="ja-JP" sz="1050" dirty="0">
                          <a:latin typeface="+mn-ea"/>
                          <a:ea typeface="+mn-ea"/>
                        </a:rPr>
                        <a:t>4</a:t>
                      </a:r>
                      <a:r>
                        <a:rPr kumimoji="1" lang="ja-JP" altLang="en-US" sz="1050" dirty="0">
                          <a:latin typeface="+mn-ea"/>
                          <a:ea typeface="+mn-ea"/>
                        </a:rPr>
                        <a:t>年</a:t>
                      </a:r>
                      <a:r>
                        <a:rPr kumimoji="1" lang="en-US" altLang="ja-JP" sz="1050" dirty="0">
                          <a:latin typeface="+mn-ea"/>
                          <a:ea typeface="+mn-ea"/>
                        </a:rPr>
                        <a:t>5</a:t>
                      </a:r>
                      <a:r>
                        <a:rPr kumimoji="1" lang="ja-JP" altLang="en-US" sz="1050" dirty="0">
                          <a:latin typeface="+mn-ea"/>
                          <a:ea typeface="+mn-ea"/>
                        </a:rPr>
                        <a:t>月</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地域薬局などとの連携令和</a:t>
                      </a:r>
                      <a:r>
                        <a:rPr kumimoji="1" lang="en-US" altLang="ja-JP" sz="1050" dirty="0">
                          <a:latin typeface="+mn-ea"/>
                          <a:ea typeface="+mn-ea"/>
                        </a:rPr>
                        <a:t>4</a:t>
                      </a:r>
                      <a:r>
                        <a:rPr kumimoji="1" lang="ja-JP" altLang="en-US" sz="1050" dirty="0">
                          <a:latin typeface="+mn-ea"/>
                          <a:ea typeface="+mn-ea"/>
                        </a:rPr>
                        <a:t>年</a:t>
                      </a:r>
                      <a:r>
                        <a:rPr kumimoji="1" lang="en-US" altLang="ja-JP" sz="1050" dirty="0">
                          <a:latin typeface="+mn-ea"/>
                          <a:ea typeface="+mn-ea"/>
                        </a:rPr>
                        <a:t>8</a:t>
                      </a:r>
                      <a:r>
                        <a:rPr kumimoji="1" lang="ja-JP" altLang="en-US" sz="1050" dirty="0">
                          <a:latin typeface="+mn-ea"/>
                          <a:ea typeface="+mn-ea"/>
                        </a:rPr>
                        <a:t>月開始。ウェアラブル連携令和</a:t>
                      </a:r>
                      <a:r>
                        <a:rPr kumimoji="1" lang="en-US" altLang="ja-JP" sz="1050" dirty="0">
                          <a:latin typeface="+mn-ea"/>
                          <a:ea typeface="+mn-ea"/>
                        </a:rPr>
                        <a:t>4</a:t>
                      </a:r>
                      <a:r>
                        <a:rPr kumimoji="1" lang="ja-JP" altLang="en-US" sz="1050" dirty="0">
                          <a:latin typeface="+mn-ea"/>
                          <a:ea typeface="+mn-ea"/>
                        </a:rPr>
                        <a:t>年</a:t>
                      </a:r>
                      <a:r>
                        <a:rPr kumimoji="1" lang="en-US" altLang="ja-JP" sz="1050" dirty="0">
                          <a:latin typeface="+mn-ea"/>
                          <a:ea typeface="+mn-ea"/>
                        </a:rPr>
                        <a:t>9</a:t>
                      </a:r>
                      <a:r>
                        <a:rPr kumimoji="1" lang="ja-JP" altLang="en-US" sz="1050" dirty="0">
                          <a:latin typeface="+mn-ea"/>
                          <a:ea typeface="+mn-ea"/>
                        </a:rPr>
                        <a:t>月開始。</a:t>
                      </a:r>
                      <a:r>
                        <a:rPr kumimoji="1" lang="en-US" altLang="ja-JP" sz="1050" dirty="0">
                          <a:latin typeface="+mn-ea"/>
                          <a:ea typeface="+mn-ea"/>
                        </a:rPr>
                        <a:t>TV</a:t>
                      </a:r>
                      <a:r>
                        <a:rPr kumimoji="1" lang="ja-JP" altLang="en-US" sz="1050" dirty="0">
                          <a:latin typeface="+mn-ea"/>
                          <a:ea typeface="+mn-ea"/>
                        </a:rPr>
                        <a:t>で運動コンテンツ連携令和</a:t>
                      </a:r>
                      <a:r>
                        <a:rPr kumimoji="1" lang="en-US" altLang="ja-JP" sz="1050" dirty="0">
                          <a:latin typeface="+mn-ea"/>
                          <a:ea typeface="+mn-ea"/>
                        </a:rPr>
                        <a:t>4</a:t>
                      </a:r>
                      <a:r>
                        <a:rPr kumimoji="1" lang="ja-JP" altLang="en-US" sz="1050" dirty="0">
                          <a:latin typeface="+mn-ea"/>
                          <a:ea typeface="+mn-ea"/>
                        </a:rPr>
                        <a:t>年</a:t>
                      </a:r>
                      <a:r>
                        <a:rPr kumimoji="1" lang="en-US" altLang="ja-JP" sz="1050" dirty="0">
                          <a:latin typeface="+mn-ea"/>
                          <a:ea typeface="+mn-ea"/>
                        </a:rPr>
                        <a:t>10</a:t>
                      </a:r>
                      <a:r>
                        <a:rPr kumimoji="1" lang="ja-JP" altLang="en-US" sz="1050" dirty="0">
                          <a:latin typeface="+mn-ea"/>
                          <a:ea typeface="+mn-ea"/>
                        </a:rPr>
                        <a:t>月開始。</a:t>
                      </a:r>
                    </a:p>
                  </a:txBody>
                  <a:tcPr/>
                </a:tc>
                <a:extLst>
                  <a:ext uri="{0D108BD9-81ED-4DB2-BD59-A6C34878D82A}">
                    <a16:rowId xmlns:a16="http://schemas.microsoft.com/office/drawing/2014/main" val="10004"/>
                  </a:ext>
                </a:extLst>
              </a:tr>
              <a:tr h="131943">
                <a:tc>
                  <a:txBody>
                    <a:bodyPr/>
                    <a:lstStyle/>
                    <a:p>
                      <a:r>
                        <a:rPr kumimoji="1" lang="ja-JP" altLang="en-US" sz="1050" dirty="0">
                          <a:solidFill>
                            <a:schemeClr val="tx1"/>
                          </a:solidFill>
                          <a:latin typeface="+mn-ea"/>
                          <a:ea typeface="+mn-ea"/>
                        </a:rPr>
                        <a:t>子育てサービス</a:t>
                      </a:r>
                    </a:p>
                  </a:txBody>
                  <a:tcPr/>
                </a:tc>
                <a:tc>
                  <a:txBody>
                    <a:bodyPr/>
                    <a:lstStyle/>
                    <a:p>
                      <a:r>
                        <a:rPr kumimoji="1" lang="ja-JP" altLang="en-US" sz="1050" dirty="0">
                          <a:latin typeface="+mn-ea"/>
                          <a:ea typeface="+mn-ea"/>
                        </a:rPr>
                        <a:t>令和</a:t>
                      </a:r>
                      <a:r>
                        <a:rPr kumimoji="1" lang="en-US" altLang="ja-JP" sz="1050" dirty="0">
                          <a:latin typeface="+mn-ea"/>
                          <a:ea typeface="+mn-ea"/>
                        </a:rPr>
                        <a:t>4</a:t>
                      </a:r>
                      <a:r>
                        <a:rPr kumimoji="1" lang="ja-JP" altLang="en-US" sz="1050" dirty="0">
                          <a:latin typeface="+mn-ea"/>
                          <a:ea typeface="+mn-ea"/>
                        </a:rPr>
                        <a:t>年</a:t>
                      </a:r>
                      <a:r>
                        <a:rPr kumimoji="1" lang="en-US" altLang="ja-JP" sz="1050" dirty="0">
                          <a:latin typeface="+mn-ea"/>
                          <a:ea typeface="+mn-ea"/>
                        </a:rPr>
                        <a:t>10</a:t>
                      </a:r>
                      <a:r>
                        <a:rPr kumimoji="1" lang="ja-JP" altLang="en-US" sz="1050" dirty="0">
                          <a:latin typeface="+mn-ea"/>
                          <a:ea typeface="+mn-ea"/>
                        </a:rPr>
                        <a:t>月</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予約アプリ令和</a:t>
                      </a:r>
                      <a:r>
                        <a:rPr kumimoji="1" lang="en-US" altLang="ja-JP" sz="1050" dirty="0">
                          <a:latin typeface="+mn-ea"/>
                          <a:ea typeface="+mn-ea"/>
                        </a:rPr>
                        <a:t>4</a:t>
                      </a:r>
                      <a:r>
                        <a:rPr kumimoji="1" lang="ja-JP" altLang="en-US" sz="1050" dirty="0">
                          <a:latin typeface="+mn-ea"/>
                          <a:ea typeface="+mn-ea"/>
                        </a:rPr>
                        <a:t>年</a:t>
                      </a:r>
                      <a:r>
                        <a:rPr kumimoji="1" lang="en-US" altLang="ja-JP" sz="1050" dirty="0">
                          <a:latin typeface="+mn-ea"/>
                          <a:ea typeface="+mn-ea"/>
                        </a:rPr>
                        <a:t>10</a:t>
                      </a:r>
                      <a:r>
                        <a:rPr kumimoji="1" lang="ja-JP" altLang="en-US" sz="1050" dirty="0">
                          <a:latin typeface="+mn-ea"/>
                          <a:ea typeface="+mn-ea"/>
                        </a:rPr>
                        <a:t>月開始。就労プログラム</a:t>
                      </a:r>
                      <a:r>
                        <a:rPr kumimoji="1" lang="en-US" altLang="ja-JP" sz="1050" dirty="0">
                          <a:latin typeface="+mn-ea"/>
                          <a:ea typeface="+mn-ea"/>
                        </a:rPr>
                        <a:t>12</a:t>
                      </a:r>
                      <a:r>
                        <a:rPr kumimoji="1" lang="ja-JP" altLang="en-US" sz="1050" dirty="0">
                          <a:latin typeface="+mn-ea"/>
                          <a:ea typeface="+mn-ea"/>
                        </a:rPr>
                        <a:t>月開始。</a:t>
                      </a:r>
                    </a:p>
                  </a:txBody>
                  <a:tcPr/>
                </a:tc>
                <a:extLst>
                  <a:ext uri="{0D108BD9-81ED-4DB2-BD59-A6C34878D82A}">
                    <a16:rowId xmlns:a16="http://schemas.microsoft.com/office/drawing/2014/main" val="10005"/>
                  </a:ext>
                </a:extLst>
              </a:tr>
              <a:tr h="145544">
                <a:tc>
                  <a:txBody>
                    <a:bodyPr/>
                    <a:lstStyle/>
                    <a:p>
                      <a:r>
                        <a:rPr kumimoji="1" lang="ja-JP" altLang="en-US" sz="1050" dirty="0">
                          <a:latin typeface="+mn-ea"/>
                          <a:ea typeface="+mn-ea"/>
                        </a:rPr>
                        <a:t>デジタル教育サービス</a:t>
                      </a:r>
                    </a:p>
                  </a:txBody>
                  <a:tcPr/>
                </a:tc>
                <a:tc>
                  <a:txBody>
                    <a:bodyPr/>
                    <a:lstStyle/>
                    <a:p>
                      <a:r>
                        <a:rPr kumimoji="1" lang="ja-JP" altLang="en-US" sz="1050" dirty="0">
                          <a:latin typeface="+mn-ea"/>
                          <a:ea typeface="+mn-ea"/>
                        </a:rPr>
                        <a:t>令和</a:t>
                      </a:r>
                      <a:r>
                        <a:rPr kumimoji="1" lang="en-US" altLang="ja-JP" sz="1050" dirty="0">
                          <a:latin typeface="+mn-ea"/>
                          <a:ea typeface="+mn-ea"/>
                        </a:rPr>
                        <a:t>4</a:t>
                      </a:r>
                      <a:r>
                        <a:rPr kumimoji="1" lang="ja-JP" altLang="en-US" sz="1050" dirty="0">
                          <a:latin typeface="+mn-ea"/>
                          <a:ea typeface="+mn-ea"/>
                        </a:rPr>
                        <a:t>年</a:t>
                      </a:r>
                      <a:r>
                        <a:rPr kumimoji="1" lang="en-US" altLang="ja-JP" sz="1050" dirty="0">
                          <a:latin typeface="+mn-ea"/>
                          <a:ea typeface="+mn-ea"/>
                        </a:rPr>
                        <a:t>5</a:t>
                      </a:r>
                      <a:r>
                        <a:rPr kumimoji="1" lang="ja-JP" altLang="en-US" sz="1050" dirty="0">
                          <a:latin typeface="+mn-ea"/>
                          <a:ea typeface="+mn-ea"/>
                        </a:rPr>
                        <a:t>月</a:t>
                      </a:r>
                    </a:p>
                  </a:txBody>
                  <a:tcPr/>
                </a:tc>
                <a:tc>
                  <a:txBody>
                    <a:bodyPr/>
                    <a:lstStyle/>
                    <a:p>
                      <a:r>
                        <a:rPr kumimoji="1" lang="ja-JP" altLang="en-US" sz="1050" dirty="0">
                          <a:latin typeface="+mn-ea"/>
                          <a:ea typeface="+mn-ea"/>
                        </a:rPr>
                        <a:t>スマホ</a:t>
                      </a:r>
                      <a:r>
                        <a:rPr kumimoji="1" lang="en-US" altLang="ja-JP" sz="1050" dirty="0">
                          <a:latin typeface="+mn-ea"/>
                          <a:ea typeface="+mn-ea"/>
                        </a:rPr>
                        <a:t>/</a:t>
                      </a:r>
                      <a:r>
                        <a:rPr kumimoji="1" lang="ja-JP" altLang="en-US" sz="1050" dirty="0">
                          <a:latin typeface="+mn-ea"/>
                          <a:ea typeface="+mn-ea"/>
                        </a:rPr>
                        <a:t>スマシ教室令和</a:t>
                      </a:r>
                      <a:r>
                        <a:rPr kumimoji="1" lang="en-US" altLang="ja-JP" sz="1050" dirty="0">
                          <a:latin typeface="+mn-ea"/>
                          <a:ea typeface="+mn-ea"/>
                        </a:rPr>
                        <a:t>4</a:t>
                      </a:r>
                      <a:r>
                        <a:rPr kumimoji="1" lang="ja-JP" altLang="en-US" sz="1050" dirty="0">
                          <a:latin typeface="+mn-ea"/>
                          <a:ea typeface="+mn-ea"/>
                        </a:rPr>
                        <a:t>年</a:t>
                      </a:r>
                      <a:r>
                        <a:rPr kumimoji="1" lang="en-US" altLang="ja-JP" sz="1050" dirty="0">
                          <a:latin typeface="+mn-ea"/>
                          <a:ea typeface="+mn-ea"/>
                        </a:rPr>
                        <a:t>5</a:t>
                      </a:r>
                      <a:r>
                        <a:rPr kumimoji="1" lang="ja-JP" altLang="en-US" sz="1050" dirty="0">
                          <a:latin typeface="+mn-ea"/>
                          <a:ea typeface="+mn-ea"/>
                        </a:rPr>
                        <a:t>月開始（毎月実施）</a:t>
                      </a:r>
                      <a:br>
                        <a:rPr kumimoji="1" lang="en-US" altLang="ja-JP" sz="1050" dirty="0">
                          <a:latin typeface="+mn-ea"/>
                          <a:ea typeface="+mn-ea"/>
                        </a:rPr>
                      </a:br>
                      <a:r>
                        <a:rPr kumimoji="1" lang="en-US" altLang="ja-JP" sz="1050" dirty="0" err="1">
                          <a:latin typeface="+mn-ea"/>
                          <a:ea typeface="+mn-ea"/>
                        </a:rPr>
                        <a:t>NoCode</a:t>
                      </a:r>
                      <a:r>
                        <a:rPr kumimoji="1" lang="ja-JP" altLang="en-US" sz="1050" dirty="0">
                          <a:latin typeface="+mn-ea"/>
                          <a:ea typeface="+mn-ea"/>
                        </a:rPr>
                        <a:t>トレーニング令和</a:t>
                      </a:r>
                      <a:r>
                        <a:rPr kumimoji="1" lang="en-US" altLang="ja-JP" sz="1050" dirty="0">
                          <a:latin typeface="+mn-ea"/>
                          <a:ea typeface="+mn-ea"/>
                        </a:rPr>
                        <a:t>4</a:t>
                      </a:r>
                      <a:r>
                        <a:rPr kumimoji="1" lang="ja-JP" altLang="en-US" sz="1050" dirty="0">
                          <a:latin typeface="+mn-ea"/>
                          <a:ea typeface="+mn-ea"/>
                        </a:rPr>
                        <a:t>年</a:t>
                      </a:r>
                      <a:r>
                        <a:rPr kumimoji="1" lang="en-US" altLang="ja-JP" sz="1050" dirty="0">
                          <a:latin typeface="+mn-ea"/>
                          <a:ea typeface="+mn-ea"/>
                        </a:rPr>
                        <a:t>6</a:t>
                      </a:r>
                      <a:r>
                        <a:rPr kumimoji="1" lang="ja-JP" altLang="en-US" sz="1050" dirty="0">
                          <a:latin typeface="+mn-ea"/>
                          <a:ea typeface="+mn-ea"/>
                        </a:rPr>
                        <a:t>月開始（毎月実施）</a:t>
                      </a:r>
                      <a:endParaRPr kumimoji="1" lang="en-US" altLang="ja-JP" sz="1050" dirty="0">
                        <a:latin typeface="+mn-ea"/>
                        <a:ea typeface="+mn-ea"/>
                      </a:endParaRPr>
                    </a:p>
                    <a:p>
                      <a:r>
                        <a:rPr kumimoji="1" lang="ja-JP" altLang="en-US" sz="1050" dirty="0">
                          <a:latin typeface="+mn-ea"/>
                          <a:ea typeface="+mn-ea"/>
                        </a:rPr>
                        <a:t>スマホで予約令和</a:t>
                      </a:r>
                      <a:r>
                        <a:rPr kumimoji="1" lang="en-US" altLang="ja-JP" sz="1050" dirty="0">
                          <a:latin typeface="+mn-ea"/>
                          <a:ea typeface="+mn-ea"/>
                        </a:rPr>
                        <a:t>5</a:t>
                      </a:r>
                      <a:r>
                        <a:rPr kumimoji="1" lang="ja-JP" altLang="en-US" sz="1050" dirty="0">
                          <a:latin typeface="+mn-ea"/>
                          <a:ea typeface="+mn-ea"/>
                        </a:rPr>
                        <a:t>月開始</a:t>
                      </a:r>
                    </a:p>
                  </a:txBody>
                  <a:tcPr/>
                </a:tc>
                <a:extLst>
                  <a:ext uri="{0D108BD9-81ED-4DB2-BD59-A6C34878D82A}">
                    <a16:rowId xmlns:a16="http://schemas.microsoft.com/office/drawing/2014/main" val="10006"/>
                  </a:ext>
                </a:extLst>
              </a:tr>
              <a:tr h="145544">
                <a:tc>
                  <a:txBody>
                    <a:bodyPr/>
                    <a:lstStyle/>
                    <a:p>
                      <a:r>
                        <a:rPr kumimoji="1" lang="ja-JP" altLang="en-US" sz="1050" dirty="0">
                          <a:latin typeface="+mn-ea"/>
                          <a:ea typeface="+mn-ea"/>
                        </a:rPr>
                        <a:t>観光サービス</a:t>
                      </a:r>
                    </a:p>
                  </a:txBody>
                  <a:tcPr/>
                </a:tc>
                <a:tc>
                  <a:txBody>
                    <a:bodyPr/>
                    <a:lstStyle/>
                    <a:p>
                      <a:r>
                        <a:rPr kumimoji="1" lang="ja-JP" altLang="en-US" sz="1050" dirty="0">
                          <a:latin typeface="+mn-ea"/>
                          <a:ea typeface="+mn-ea"/>
                        </a:rPr>
                        <a:t>令和</a:t>
                      </a:r>
                      <a:r>
                        <a:rPr kumimoji="1" lang="en-US" altLang="ja-JP" sz="1050" dirty="0">
                          <a:latin typeface="+mn-ea"/>
                          <a:ea typeface="+mn-ea"/>
                        </a:rPr>
                        <a:t>4</a:t>
                      </a:r>
                      <a:r>
                        <a:rPr kumimoji="1" lang="ja-JP" altLang="en-US" sz="1050" dirty="0">
                          <a:latin typeface="+mn-ea"/>
                          <a:ea typeface="+mn-ea"/>
                        </a:rPr>
                        <a:t>年</a:t>
                      </a:r>
                      <a:r>
                        <a:rPr kumimoji="1" lang="en-US" altLang="ja-JP" sz="1050" dirty="0">
                          <a:latin typeface="+mn-ea"/>
                          <a:ea typeface="+mn-ea"/>
                        </a:rPr>
                        <a:t>3</a:t>
                      </a:r>
                      <a:r>
                        <a:rPr kumimoji="1" lang="ja-JP" altLang="en-US" sz="1050" dirty="0">
                          <a:latin typeface="+mn-ea"/>
                          <a:ea typeface="+mn-ea"/>
                        </a:rPr>
                        <a:t>月</a:t>
                      </a:r>
                    </a:p>
                  </a:txBody>
                  <a:tcPr/>
                </a:tc>
                <a:tc>
                  <a:txBody>
                    <a:bodyPr/>
                    <a:lstStyle/>
                    <a:p>
                      <a:r>
                        <a:rPr kumimoji="1" lang="ja-JP" altLang="en-US" sz="1050" dirty="0">
                          <a:latin typeface="+mn-ea"/>
                          <a:ea typeface="+mn-ea"/>
                        </a:rPr>
                        <a:t>サービス拡充令和</a:t>
                      </a:r>
                      <a:r>
                        <a:rPr kumimoji="1" lang="en-US" altLang="ja-JP" sz="1050" dirty="0">
                          <a:latin typeface="+mn-ea"/>
                          <a:ea typeface="+mn-ea"/>
                        </a:rPr>
                        <a:t>4</a:t>
                      </a:r>
                      <a:r>
                        <a:rPr kumimoji="1" lang="ja-JP" altLang="en-US" sz="1050" dirty="0">
                          <a:latin typeface="+mn-ea"/>
                          <a:ea typeface="+mn-ea"/>
                        </a:rPr>
                        <a:t>年</a:t>
                      </a:r>
                      <a:r>
                        <a:rPr kumimoji="1" lang="en-US" altLang="ja-JP" sz="1050" dirty="0">
                          <a:latin typeface="+mn-ea"/>
                          <a:ea typeface="+mn-ea"/>
                        </a:rPr>
                        <a:t>7</a:t>
                      </a:r>
                      <a:r>
                        <a:rPr kumimoji="1" lang="ja-JP" altLang="en-US" sz="1050" dirty="0">
                          <a:latin typeface="+mn-ea"/>
                          <a:ea typeface="+mn-ea"/>
                        </a:rPr>
                        <a:t>月開始。地域通貨・オンデマンド交通連携令和</a:t>
                      </a:r>
                      <a:r>
                        <a:rPr kumimoji="1" lang="en-US" altLang="ja-JP" sz="1050" dirty="0">
                          <a:latin typeface="+mn-ea"/>
                          <a:ea typeface="+mn-ea"/>
                        </a:rPr>
                        <a:t>5</a:t>
                      </a:r>
                      <a:r>
                        <a:rPr kumimoji="1" lang="ja-JP" altLang="en-US" sz="1050" dirty="0">
                          <a:latin typeface="+mn-ea"/>
                          <a:ea typeface="+mn-ea"/>
                        </a:rPr>
                        <a:t>年</a:t>
                      </a:r>
                      <a:r>
                        <a:rPr kumimoji="1" lang="en-US" altLang="ja-JP" sz="1050" dirty="0">
                          <a:latin typeface="+mn-ea"/>
                          <a:ea typeface="+mn-ea"/>
                        </a:rPr>
                        <a:t>1</a:t>
                      </a:r>
                      <a:r>
                        <a:rPr kumimoji="1" lang="ja-JP" altLang="en-US" sz="1050" dirty="0">
                          <a:latin typeface="+mn-ea"/>
                          <a:ea typeface="+mn-ea"/>
                        </a:rPr>
                        <a:t>月開始</a:t>
                      </a:r>
                    </a:p>
                  </a:txBody>
                  <a:tcPr/>
                </a:tc>
                <a:extLst>
                  <a:ext uri="{0D108BD9-81ED-4DB2-BD59-A6C34878D82A}">
                    <a16:rowId xmlns:a16="http://schemas.microsoft.com/office/drawing/2014/main" val="3706797196"/>
                  </a:ext>
                </a:extLst>
              </a:tr>
              <a:tr h="145544">
                <a:tc>
                  <a:txBody>
                    <a:bodyPr/>
                    <a:lstStyle/>
                    <a:p>
                      <a:r>
                        <a:rPr kumimoji="1" lang="ja-JP" altLang="en-US" sz="1050" dirty="0">
                          <a:latin typeface="+mn-ea"/>
                          <a:ea typeface="+mn-ea"/>
                        </a:rPr>
                        <a:t>地域経済サービス</a:t>
                      </a:r>
                    </a:p>
                  </a:txBody>
                  <a:tcPr/>
                </a:tc>
                <a:tc>
                  <a:txBody>
                    <a:bodyPr/>
                    <a:lstStyle/>
                    <a:p>
                      <a:r>
                        <a:rPr kumimoji="1" lang="ja-JP" altLang="en-US" sz="1050" dirty="0">
                          <a:latin typeface="+mn-ea"/>
                          <a:ea typeface="+mn-ea"/>
                        </a:rPr>
                        <a:t>令和</a:t>
                      </a:r>
                      <a:r>
                        <a:rPr kumimoji="1" lang="en-US" altLang="ja-JP" sz="1050" dirty="0">
                          <a:latin typeface="+mn-ea"/>
                          <a:ea typeface="+mn-ea"/>
                        </a:rPr>
                        <a:t>4</a:t>
                      </a:r>
                      <a:r>
                        <a:rPr kumimoji="1" lang="ja-JP" altLang="en-US" sz="1050" dirty="0">
                          <a:latin typeface="+mn-ea"/>
                          <a:ea typeface="+mn-ea"/>
                        </a:rPr>
                        <a:t>年</a:t>
                      </a:r>
                      <a:r>
                        <a:rPr kumimoji="1" lang="en-US" altLang="ja-JP" sz="1050" dirty="0">
                          <a:latin typeface="+mn-ea"/>
                          <a:ea typeface="+mn-ea"/>
                        </a:rPr>
                        <a:t>7</a:t>
                      </a:r>
                      <a:r>
                        <a:rPr kumimoji="1" lang="ja-JP" altLang="en-US" sz="1050" dirty="0">
                          <a:latin typeface="+mn-ea"/>
                          <a:ea typeface="+mn-ea"/>
                        </a:rPr>
                        <a:t>月</a:t>
                      </a:r>
                    </a:p>
                  </a:txBody>
                  <a:tcPr/>
                </a:tc>
                <a:tc>
                  <a:txBody>
                    <a:bodyPr/>
                    <a:lstStyle/>
                    <a:p>
                      <a:r>
                        <a:rPr kumimoji="1" lang="ja-JP" altLang="en-US" sz="1050" dirty="0">
                          <a:latin typeface="+mn-ea"/>
                          <a:ea typeface="+mn-ea"/>
                        </a:rPr>
                        <a:t>プレミアム商品券型令和</a:t>
                      </a:r>
                      <a:r>
                        <a:rPr kumimoji="1" lang="en-US" altLang="ja-JP" sz="1050" dirty="0">
                          <a:latin typeface="+mn-ea"/>
                          <a:ea typeface="+mn-ea"/>
                        </a:rPr>
                        <a:t>4</a:t>
                      </a:r>
                      <a:r>
                        <a:rPr kumimoji="1" lang="ja-JP" altLang="en-US" sz="1050" dirty="0">
                          <a:latin typeface="+mn-ea"/>
                          <a:ea typeface="+mn-ea"/>
                        </a:rPr>
                        <a:t>年</a:t>
                      </a:r>
                      <a:r>
                        <a:rPr kumimoji="1" lang="en-US" altLang="ja-JP" sz="1050" dirty="0">
                          <a:latin typeface="+mn-ea"/>
                          <a:ea typeface="+mn-ea"/>
                        </a:rPr>
                        <a:t>7</a:t>
                      </a:r>
                      <a:r>
                        <a:rPr kumimoji="1" lang="ja-JP" altLang="en-US" sz="1050" dirty="0">
                          <a:latin typeface="+mn-ea"/>
                          <a:ea typeface="+mn-ea"/>
                        </a:rPr>
                        <a:t>月開始。</a:t>
                      </a:r>
                      <a:r>
                        <a:rPr kumimoji="1" lang="en-US" altLang="ja-JP" sz="1050" dirty="0">
                          <a:latin typeface="+mn-ea"/>
                          <a:ea typeface="+mn-ea"/>
                        </a:rPr>
                        <a:t>Web</a:t>
                      </a:r>
                      <a:r>
                        <a:rPr kumimoji="1" lang="ja-JP" altLang="en-US" sz="1050" dirty="0">
                          <a:latin typeface="+mn-ea"/>
                          <a:ea typeface="+mn-ea"/>
                        </a:rPr>
                        <a:t>アプリ型令和</a:t>
                      </a:r>
                      <a:r>
                        <a:rPr kumimoji="1" lang="en-US" altLang="ja-JP" sz="1050" dirty="0">
                          <a:latin typeface="+mn-ea"/>
                          <a:ea typeface="+mn-ea"/>
                        </a:rPr>
                        <a:t>4</a:t>
                      </a:r>
                      <a:r>
                        <a:rPr kumimoji="1" lang="ja-JP" altLang="en-US" sz="1050" dirty="0">
                          <a:latin typeface="+mn-ea"/>
                          <a:ea typeface="+mn-ea"/>
                        </a:rPr>
                        <a:t>年</a:t>
                      </a:r>
                      <a:r>
                        <a:rPr kumimoji="1" lang="en-US" altLang="ja-JP" sz="1050" dirty="0">
                          <a:latin typeface="+mn-ea"/>
                          <a:ea typeface="+mn-ea"/>
                        </a:rPr>
                        <a:t>10</a:t>
                      </a:r>
                      <a:r>
                        <a:rPr kumimoji="1" lang="ja-JP" altLang="en-US" sz="1050" dirty="0">
                          <a:latin typeface="+mn-ea"/>
                          <a:ea typeface="+mn-ea"/>
                        </a:rPr>
                        <a:t>月開始。行動変容インセンティブポイント型令和</a:t>
                      </a:r>
                      <a:r>
                        <a:rPr kumimoji="1" lang="en-US" altLang="ja-JP" sz="1050" dirty="0">
                          <a:latin typeface="+mn-ea"/>
                          <a:ea typeface="+mn-ea"/>
                        </a:rPr>
                        <a:t>5</a:t>
                      </a:r>
                      <a:r>
                        <a:rPr kumimoji="1" lang="ja-JP" altLang="en-US" sz="1050" dirty="0">
                          <a:latin typeface="+mn-ea"/>
                          <a:ea typeface="+mn-ea"/>
                        </a:rPr>
                        <a:t>年</a:t>
                      </a:r>
                      <a:r>
                        <a:rPr kumimoji="1" lang="en-US" altLang="ja-JP" sz="1050" dirty="0">
                          <a:latin typeface="+mn-ea"/>
                          <a:ea typeface="+mn-ea"/>
                        </a:rPr>
                        <a:t>1</a:t>
                      </a:r>
                      <a:r>
                        <a:rPr kumimoji="1" lang="ja-JP" altLang="en-US" sz="1050" dirty="0">
                          <a:latin typeface="+mn-ea"/>
                          <a:ea typeface="+mn-ea"/>
                        </a:rPr>
                        <a:t>月開始</a:t>
                      </a:r>
                    </a:p>
                  </a:txBody>
                  <a:tcPr/>
                </a:tc>
                <a:extLst>
                  <a:ext uri="{0D108BD9-81ED-4DB2-BD59-A6C34878D82A}">
                    <a16:rowId xmlns:a16="http://schemas.microsoft.com/office/drawing/2014/main" val="1746894394"/>
                  </a:ext>
                </a:extLst>
              </a:tr>
              <a:tr h="145544">
                <a:tc>
                  <a:txBody>
                    <a:bodyPr/>
                    <a:lstStyle/>
                    <a:p>
                      <a:r>
                        <a:rPr kumimoji="1" lang="ja-JP" altLang="en-US" sz="1050" dirty="0">
                          <a:latin typeface="+mn-ea"/>
                          <a:ea typeface="+mn-ea"/>
                        </a:rPr>
                        <a:t>モビリティサービス</a:t>
                      </a:r>
                    </a:p>
                  </a:txBody>
                  <a:tcPr/>
                </a:tc>
                <a:tc>
                  <a:txBody>
                    <a:bodyPr/>
                    <a:lstStyle/>
                    <a:p>
                      <a:r>
                        <a:rPr kumimoji="1" lang="ja-JP" altLang="en-US" sz="1050" dirty="0">
                          <a:latin typeface="+mn-ea"/>
                          <a:ea typeface="+mn-ea"/>
                        </a:rPr>
                        <a:t>令和</a:t>
                      </a:r>
                      <a:r>
                        <a:rPr kumimoji="1" lang="en-US" altLang="ja-JP" sz="1050" dirty="0">
                          <a:latin typeface="+mn-ea"/>
                          <a:ea typeface="+mn-ea"/>
                        </a:rPr>
                        <a:t>5</a:t>
                      </a:r>
                      <a:r>
                        <a:rPr kumimoji="1" lang="ja-JP" altLang="en-US" sz="1050" dirty="0">
                          <a:latin typeface="+mn-ea"/>
                          <a:ea typeface="+mn-ea"/>
                        </a:rPr>
                        <a:t>年</a:t>
                      </a:r>
                      <a:r>
                        <a:rPr kumimoji="1" lang="en-US" altLang="ja-JP" sz="1050" dirty="0">
                          <a:latin typeface="+mn-ea"/>
                          <a:ea typeface="+mn-ea"/>
                        </a:rPr>
                        <a:t>1</a:t>
                      </a:r>
                      <a:r>
                        <a:rPr kumimoji="1" lang="ja-JP" altLang="en-US" sz="1050" dirty="0">
                          <a:latin typeface="+mn-ea"/>
                          <a:ea typeface="+mn-ea"/>
                        </a:rPr>
                        <a:t>月</a:t>
                      </a:r>
                    </a:p>
                  </a:txBody>
                  <a:tcPr/>
                </a:tc>
                <a:tc>
                  <a:txBody>
                    <a:bodyPr/>
                    <a:lstStyle/>
                    <a:p>
                      <a:r>
                        <a:rPr kumimoji="1" lang="en-US" altLang="ja-JP" sz="1050" dirty="0">
                          <a:latin typeface="+mn-ea"/>
                          <a:ea typeface="+mn-ea"/>
                        </a:rPr>
                        <a:t>TV</a:t>
                      </a:r>
                      <a:r>
                        <a:rPr kumimoji="1" lang="ja-JP" altLang="en-US" sz="1050" dirty="0">
                          <a:latin typeface="+mn-ea"/>
                          <a:ea typeface="+mn-ea"/>
                        </a:rPr>
                        <a:t>からの予約令和</a:t>
                      </a:r>
                      <a:r>
                        <a:rPr kumimoji="1" lang="en-US" altLang="ja-JP" sz="1050" dirty="0">
                          <a:latin typeface="+mn-ea"/>
                          <a:ea typeface="+mn-ea"/>
                        </a:rPr>
                        <a:t>5</a:t>
                      </a:r>
                      <a:r>
                        <a:rPr kumimoji="1" lang="ja-JP" altLang="en-US" sz="1050" dirty="0">
                          <a:latin typeface="+mn-ea"/>
                          <a:ea typeface="+mn-ea"/>
                        </a:rPr>
                        <a:t>年</a:t>
                      </a:r>
                      <a:r>
                        <a:rPr kumimoji="1" lang="en-US" altLang="ja-JP" sz="1050" dirty="0">
                          <a:latin typeface="+mn-ea"/>
                          <a:ea typeface="+mn-ea"/>
                        </a:rPr>
                        <a:t>2</a:t>
                      </a:r>
                      <a:r>
                        <a:rPr kumimoji="1" lang="ja-JP" altLang="en-US" sz="1050" dirty="0">
                          <a:latin typeface="+mn-ea"/>
                          <a:ea typeface="+mn-ea"/>
                        </a:rPr>
                        <a:t>月開始</a:t>
                      </a:r>
                    </a:p>
                  </a:txBody>
                  <a:tcPr/>
                </a:tc>
                <a:extLst>
                  <a:ext uri="{0D108BD9-81ED-4DB2-BD59-A6C34878D82A}">
                    <a16:rowId xmlns:a16="http://schemas.microsoft.com/office/drawing/2014/main" val="3580857076"/>
                  </a:ext>
                </a:extLst>
              </a:tr>
              <a:tr h="145544">
                <a:tc>
                  <a:txBody>
                    <a:bodyPr/>
                    <a:lstStyle/>
                    <a:p>
                      <a:r>
                        <a:rPr kumimoji="1" lang="ja-JP" altLang="en-US" sz="1050" dirty="0">
                          <a:latin typeface="+mn-ea"/>
                          <a:ea typeface="+mn-ea"/>
                        </a:rPr>
                        <a:t>インフラサービス</a:t>
                      </a:r>
                    </a:p>
                  </a:txBody>
                  <a:tcPr/>
                </a:tc>
                <a:tc>
                  <a:txBody>
                    <a:bodyPr/>
                    <a:lstStyle/>
                    <a:p>
                      <a:endParaRPr kumimoji="1" lang="ja-JP" altLang="en-US" sz="1050" dirty="0">
                        <a:latin typeface="+mn-ea"/>
                        <a:ea typeface="+mn-ea"/>
                      </a:endParaRPr>
                    </a:p>
                  </a:txBody>
                  <a:tcPr/>
                </a:tc>
                <a:tc>
                  <a:txBody>
                    <a:bodyPr/>
                    <a:lstStyle/>
                    <a:p>
                      <a:endParaRPr kumimoji="1" lang="ja-JP" altLang="en-US" sz="1050" dirty="0">
                        <a:latin typeface="+mn-ea"/>
                        <a:ea typeface="+mn-ea"/>
                      </a:endParaRPr>
                    </a:p>
                  </a:txBody>
                  <a:tcPr/>
                </a:tc>
                <a:extLst>
                  <a:ext uri="{0D108BD9-81ED-4DB2-BD59-A6C34878D82A}">
                    <a16:rowId xmlns:a16="http://schemas.microsoft.com/office/drawing/2014/main" val="2402635767"/>
                  </a:ext>
                </a:extLst>
              </a:tr>
              <a:tr h="145544">
                <a:tc>
                  <a:txBody>
                    <a:bodyPr/>
                    <a:lstStyle/>
                    <a:p>
                      <a:r>
                        <a:rPr kumimoji="1" lang="ja-JP" altLang="en-US" sz="1050" dirty="0">
                          <a:latin typeface="+mn-ea"/>
                          <a:ea typeface="+mn-ea"/>
                        </a:rPr>
                        <a:t>デジタル行政サービス</a:t>
                      </a:r>
                    </a:p>
                  </a:txBody>
                  <a:tcPr/>
                </a:tc>
                <a:tc>
                  <a:txBody>
                    <a:bodyPr/>
                    <a:lstStyle/>
                    <a:p>
                      <a:r>
                        <a:rPr kumimoji="1" lang="ja-JP" altLang="en-US" sz="1050" dirty="0">
                          <a:latin typeface="+mn-ea"/>
                          <a:ea typeface="+mn-ea"/>
                        </a:rPr>
                        <a:t>令和</a:t>
                      </a:r>
                      <a:r>
                        <a:rPr kumimoji="1" lang="en-US" altLang="ja-JP" sz="1050" dirty="0">
                          <a:latin typeface="+mn-ea"/>
                          <a:ea typeface="+mn-ea"/>
                        </a:rPr>
                        <a:t>4</a:t>
                      </a:r>
                      <a:r>
                        <a:rPr kumimoji="1" lang="ja-JP" altLang="en-US" sz="1050" dirty="0">
                          <a:latin typeface="+mn-ea"/>
                          <a:ea typeface="+mn-ea"/>
                        </a:rPr>
                        <a:t>年</a:t>
                      </a:r>
                      <a:r>
                        <a:rPr kumimoji="1" lang="en-US" altLang="ja-JP" sz="1050" dirty="0">
                          <a:latin typeface="+mn-ea"/>
                          <a:ea typeface="+mn-ea"/>
                        </a:rPr>
                        <a:t>9</a:t>
                      </a:r>
                      <a:r>
                        <a:rPr kumimoji="1" lang="ja-JP" altLang="en-US" sz="1050" dirty="0">
                          <a:latin typeface="+mn-ea"/>
                          <a:ea typeface="+mn-ea"/>
                        </a:rPr>
                        <a:t>月</a:t>
                      </a:r>
                    </a:p>
                  </a:txBody>
                  <a:tcPr/>
                </a:tc>
                <a:tc>
                  <a:txBody>
                    <a:bodyPr/>
                    <a:lstStyle/>
                    <a:p>
                      <a:r>
                        <a:rPr kumimoji="1" lang="ja-JP" altLang="en-US" sz="1050" dirty="0">
                          <a:latin typeface="+mn-ea"/>
                          <a:ea typeface="+mn-ea"/>
                        </a:rPr>
                        <a:t>一部の課で使用令和</a:t>
                      </a:r>
                      <a:r>
                        <a:rPr kumimoji="1" lang="en-US" altLang="ja-JP" sz="1050" dirty="0">
                          <a:latin typeface="+mn-ea"/>
                          <a:ea typeface="+mn-ea"/>
                        </a:rPr>
                        <a:t>4</a:t>
                      </a:r>
                      <a:r>
                        <a:rPr kumimoji="1" lang="ja-JP" altLang="en-US" sz="1050" dirty="0">
                          <a:latin typeface="+mn-ea"/>
                          <a:ea typeface="+mn-ea"/>
                        </a:rPr>
                        <a:t>年</a:t>
                      </a:r>
                      <a:r>
                        <a:rPr kumimoji="1" lang="en-US" altLang="ja-JP" sz="1050" dirty="0">
                          <a:latin typeface="+mn-ea"/>
                          <a:ea typeface="+mn-ea"/>
                        </a:rPr>
                        <a:t>9</a:t>
                      </a:r>
                      <a:r>
                        <a:rPr kumimoji="1" lang="ja-JP" altLang="en-US" sz="1050" dirty="0">
                          <a:latin typeface="+mn-ea"/>
                          <a:ea typeface="+mn-ea"/>
                        </a:rPr>
                        <a:t>月開始、各課への展開は随時</a:t>
                      </a:r>
                    </a:p>
                  </a:txBody>
                  <a:tcPr/>
                </a:tc>
                <a:extLst>
                  <a:ext uri="{0D108BD9-81ED-4DB2-BD59-A6C34878D82A}">
                    <a16:rowId xmlns:a16="http://schemas.microsoft.com/office/drawing/2014/main" val="3325208168"/>
                  </a:ext>
                </a:extLst>
              </a:tr>
              <a:tr h="145544">
                <a:tc>
                  <a:txBody>
                    <a:bodyPr/>
                    <a:lstStyle/>
                    <a:p>
                      <a:r>
                        <a:rPr kumimoji="1" lang="ja-JP" altLang="en-US" sz="1050" dirty="0">
                          <a:latin typeface="+mn-ea"/>
                          <a:ea typeface="+mn-ea"/>
                        </a:rPr>
                        <a:t>防災サービス</a:t>
                      </a:r>
                    </a:p>
                  </a:txBody>
                  <a:tcPr/>
                </a:tc>
                <a:tc>
                  <a:txBody>
                    <a:bodyPr/>
                    <a:lstStyle/>
                    <a:p>
                      <a:r>
                        <a:rPr kumimoji="1" lang="ja-JP" altLang="en-US" sz="1050" dirty="0">
                          <a:latin typeface="+mn-ea"/>
                          <a:ea typeface="+mn-ea"/>
                        </a:rPr>
                        <a:t>令和</a:t>
                      </a:r>
                      <a:r>
                        <a:rPr kumimoji="1" lang="en-US" altLang="ja-JP" sz="1050" dirty="0">
                          <a:latin typeface="+mn-ea"/>
                          <a:ea typeface="+mn-ea"/>
                        </a:rPr>
                        <a:t>4</a:t>
                      </a:r>
                      <a:r>
                        <a:rPr kumimoji="1" lang="ja-JP" altLang="en-US" sz="1050" dirty="0">
                          <a:latin typeface="+mn-ea"/>
                          <a:ea typeface="+mn-ea"/>
                        </a:rPr>
                        <a:t>年</a:t>
                      </a:r>
                      <a:r>
                        <a:rPr kumimoji="1" lang="en-US" altLang="ja-JP" sz="1050" dirty="0">
                          <a:latin typeface="+mn-ea"/>
                          <a:ea typeface="+mn-ea"/>
                        </a:rPr>
                        <a:t>9</a:t>
                      </a:r>
                      <a:r>
                        <a:rPr kumimoji="1" lang="ja-JP" altLang="en-US" sz="1050" dirty="0">
                          <a:latin typeface="+mn-ea"/>
                          <a:ea typeface="+mn-ea"/>
                        </a:rPr>
                        <a:t>月</a:t>
                      </a:r>
                    </a:p>
                  </a:txBody>
                  <a:tcPr/>
                </a:tc>
                <a:tc>
                  <a:txBody>
                    <a:bodyPr/>
                    <a:lstStyle/>
                    <a:p>
                      <a:r>
                        <a:rPr kumimoji="1" lang="ja-JP" altLang="en-US" sz="1050" dirty="0">
                          <a:latin typeface="+mn-ea"/>
                          <a:ea typeface="+mn-ea"/>
                        </a:rPr>
                        <a:t>防災訓練令和</a:t>
                      </a:r>
                      <a:r>
                        <a:rPr kumimoji="1" lang="en-US" altLang="ja-JP" sz="1050" dirty="0">
                          <a:latin typeface="+mn-ea"/>
                          <a:ea typeface="+mn-ea"/>
                        </a:rPr>
                        <a:t>4</a:t>
                      </a:r>
                      <a:r>
                        <a:rPr kumimoji="1" lang="ja-JP" altLang="en-US" sz="1050" dirty="0">
                          <a:latin typeface="+mn-ea"/>
                          <a:ea typeface="+mn-ea"/>
                        </a:rPr>
                        <a:t>年</a:t>
                      </a:r>
                      <a:r>
                        <a:rPr kumimoji="1" lang="en-US" altLang="ja-JP" sz="1050" dirty="0">
                          <a:latin typeface="+mn-ea"/>
                          <a:ea typeface="+mn-ea"/>
                        </a:rPr>
                        <a:t>9</a:t>
                      </a:r>
                      <a:r>
                        <a:rPr kumimoji="1" lang="ja-JP" altLang="en-US" sz="1050" dirty="0">
                          <a:latin typeface="+mn-ea"/>
                          <a:ea typeface="+mn-ea"/>
                        </a:rPr>
                        <a:t>月開始</a:t>
                      </a:r>
                    </a:p>
                  </a:txBody>
                  <a:tcPr/>
                </a:tc>
                <a:extLst>
                  <a:ext uri="{0D108BD9-81ED-4DB2-BD59-A6C34878D82A}">
                    <a16:rowId xmlns:a16="http://schemas.microsoft.com/office/drawing/2014/main" val="1786250474"/>
                  </a:ext>
                </a:extLst>
              </a:tr>
              <a:tr h="145544">
                <a:tc>
                  <a:txBody>
                    <a:bodyPr/>
                    <a:lstStyle/>
                    <a:p>
                      <a:endParaRPr kumimoji="1" lang="ja-JP" altLang="en-US" sz="1050" dirty="0">
                        <a:latin typeface="+mn-ea"/>
                        <a:ea typeface="+mn-ea"/>
                      </a:endParaRPr>
                    </a:p>
                  </a:txBody>
                  <a:tcPr/>
                </a:tc>
                <a:tc>
                  <a:txBody>
                    <a:bodyPr/>
                    <a:lstStyle/>
                    <a:p>
                      <a:endParaRPr kumimoji="1" lang="ja-JP" altLang="en-US" sz="1050" dirty="0">
                        <a:latin typeface="+mn-ea"/>
                        <a:ea typeface="+mn-ea"/>
                      </a:endParaRPr>
                    </a:p>
                  </a:txBody>
                  <a:tcPr/>
                </a:tc>
                <a:tc>
                  <a:txBody>
                    <a:bodyPr/>
                    <a:lstStyle/>
                    <a:p>
                      <a:endParaRPr kumimoji="1" lang="ja-JP" altLang="en-US" sz="1050" dirty="0">
                        <a:latin typeface="+mn-ea"/>
                        <a:ea typeface="+mn-ea"/>
                      </a:endParaRPr>
                    </a:p>
                  </a:txBody>
                  <a:tcPr/>
                </a:tc>
                <a:extLst>
                  <a:ext uri="{0D108BD9-81ED-4DB2-BD59-A6C34878D82A}">
                    <a16:rowId xmlns:a16="http://schemas.microsoft.com/office/drawing/2014/main" val="4263545367"/>
                  </a:ext>
                </a:extLst>
              </a:tr>
              <a:tr h="145544">
                <a:tc>
                  <a:txBody>
                    <a:bodyPr/>
                    <a:lstStyle/>
                    <a:p>
                      <a:endParaRPr kumimoji="1" lang="ja-JP" altLang="en-US" sz="1050" dirty="0">
                        <a:latin typeface="+mn-ea"/>
                        <a:ea typeface="+mn-ea"/>
                      </a:endParaRPr>
                    </a:p>
                  </a:txBody>
                  <a:tcPr/>
                </a:tc>
                <a:tc>
                  <a:txBody>
                    <a:bodyPr/>
                    <a:lstStyle/>
                    <a:p>
                      <a:endParaRPr kumimoji="1" lang="ja-JP" altLang="en-US" sz="1050" dirty="0">
                        <a:latin typeface="+mn-ea"/>
                        <a:ea typeface="+mn-ea"/>
                      </a:endParaRPr>
                    </a:p>
                  </a:txBody>
                  <a:tcPr/>
                </a:tc>
                <a:tc>
                  <a:txBody>
                    <a:bodyPr/>
                    <a:lstStyle/>
                    <a:p>
                      <a:endParaRPr kumimoji="1" lang="ja-JP" altLang="en-US" sz="1050" dirty="0">
                        <a:latin typeface="+mn-ea"/>
                        <a:ea typeface="+mn-ea"/>
                      </a:endParaRPr>
                    </a:p>
                  </a:txBody>
                  <a:tcPr/>
                </a:tc>
                <a:extLst>
                  <a:ext uri="{0D108BD9-81ED-4DB2-BD59-A6C34878D82A}">
                    <a16:rowId xmlns:a16="http://schemas.microsoft.com/office/drawing/2014/main" val="3355849305"/>
                  </a:ext>
                </a:extLst>
              </a:tr>
            </a:tbl>
          </a:graphicData>
        </a:graphic>
      </p:graphicFrame>
      <p:sp>
        <p:nvSpPr>
          <p:cNvPr id="23" name="テキスト ボックス 22">
            <a:extLst>
              <a:ext uri="{FF2B5EF4-FFF2-40B4-BE49-F238E27FC236}">
                <a16:creationId xmlns:a16="http://schemas.microsoft.com/office/drawing/2014/main" id="{5F3ACB2E-E5E8-46F7-8B46-8C8A35B909C1}"/>
              </a:ext>
            </a:extLst>
          </p:cNvPr>
          <p:cNvSpPr txBox="1"/>
          <p:nvPr/>
        </p:nvSpPr>
        <p:spPr>
          <a:xfrm>
            <a:off x="0" y="886000"/>
            <a:ext cx="5918079" cy="307777"/>
          </a:xfrm>
          <a:prstGeom prst="rect">
            <a:avLst/>
          </a:prstGeom>
          <a:noFill/>
        </p:spPr>
        <p:txBody>
          <a:bodyPr wrap="square">
            <a:spAutoFit/>
          </a:bodyPr>
          <a:lstStyle/>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40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rPr>
              <a:t>＜今回の交付金対象事業とするサービス＞</a:t>
            </a:r>
            <a:endParaRPr kumimoji="1" lang="en-US" altLang="ja-JP" sz="140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endParaRPr>
          </a:p>
        </p:txBody>
      </p:sp>
    </p:spTree>
    <p:extLst>
      <p:ext uri="{BB962C8B-B14F-4D97-AF65-F5344CB8AC3E}">
        <p14:creationId xmlns:p14="http://schemas.microsoft.com/office/powerpoint/2010/main" val="3516198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4">
            <a:extLst>
              <a:ext uri="{FF2B5EF4-FFF2-40B4-BE49-F238E27FC236}">
                <a16:creationId xmlns:a16="http://schemas.microsoft.com/office/drawing/2014/main" id="{3EB7F2A3-A14E-45C8-A1DD-76DE1B4DA02D}"/>
              </a:ext>
            </a:extLst>
          </p:cNvPr>
          <p:cNvSpPr/>
          <p:nvPr/>
        </p:nvSpPr>
        <p:spPr>
          <a:xfrm>
            <a:off x="0" y="0"/>
            <a:ext cx="9144000" cy="576000"/>
          </a:xfrm>
          <a:prstGeom prst="rect">
            <a:avLst/>
          </a:prstGeom>
          <a:solidFill>
            <a:srgbClr val="0070C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a:ln>
                  <a:noFill/>
                </a:ln>
                <a:solidFill>
                  <a:prstClr val="white"/>
                </a:solidFill>
                <a:effectLst/>
                <a:uLnTx/>
                <a:uFillTx/>
                <a:latin typeface="+mn-ea"/>
                <a:ea typeface="+mn-ea"/>
                <a:cs typeface="+mn-cs"/>
              </a:rPr>
              <a:t>実装計画・運営計画</a:t>
            </a:r>
          </a:p>
        </p:txBody>
      </p:sp>
      <p:sp>
        <p:nvSpPr>
          <p:cNvPr id="3293" name="テキスト 683"/>
          <p:cNvSpPr txBox="1"/>
          <p:nvPr/>
        </p:nvSpPr>
        <p:spPr>
          <a:xfrm>
            <a:off x="2286000" y="2967782"/>
            <a:ext cx="4572000" cy="92243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a:t>
            </a:r>
          </a:p>
        </p:txBody>
      </p:sp>
      <p:sp>
        <p:nvSpPr>
          <p:cNvPr id="3295" name="テキスト 687"/>
          <p:cNvSpPr txBox="1"/>
          <p:nvPr/>
        </p:nvSpPr>
        <p:spPr>
          <a:xfrm>
            <a:off x="7308000" y="549000"/>
            <a:ext cx="2016000" cy="306884"/>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（全て単位：千円）</a:t>
            </a: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71</a:t>
            </a:r>
            <a:endParaRPr kumimoji="1" lang="ja-JP" altLang="en-US" sz="1480" dirty="0">
              <a:solidFill>
                <a:schemeClr val="tx1"/>
              </a:solidFill>
            </a:endParaRPr>
          </a:p>
        </p:txBody>
      </p:sp>
      <p:sp>
        <p:nvSpPr>
          <p:cNvPr id="2" name="スライド番号プレースホルダー 1">
            <a:extLst>
              <a:ext uri="{FF2B5EF4-FFF2-40B4-BE49-F238E27FC236}">
                <a16:creationId xmlns:a16="http://schemas.microsoft.com/office/drawing/2014/main" id="{AFDE8996-8641-4015-98AC-BD1F01FD64AC}"/>
              </a:ext>
            </a:extLst>
          </p:cNvPr>
          <p:cNvSpPr>
            <a:spLocks noGrp="1"/>
          </p:cNvSpPr>
          <p:nvPr>
            <p:ph type="sldNum" sz="quarter" idx="12"/>
          </p:nvPr>
        </p:nvSpPr>
        <p:spPr/>
        <p:txBody>
          <a:bodyPr/>
          <a:lstStyle/>
          <a:p>
            <a:pPr>
              <a:defRPr/>
            </a:pPr>
            <a:fld id="{ED70751B-34C4-41F7-9A42-B8AF8614956A}" type="slidenum">
              <a:rPr lang="en-US" altLang="ja-JP" smtClean="0"/>
              <a:pPr>
                <a:defRPr/>
              </a:pPr>
              <a:t>21</a:t>
            </a:fld>
            <a:endParaRPr lang="en-US" altLang="ja-JP" dirty="0"/>
          </a:p>
        </p:txBody>
      </p:sp>
      <p:sp>
        <p:nvSpPr>
          <p:cNvPr id="14" name="Text Box 4">
            <a:extLst>
              <a:ext uri="{FF2B5EF4-FFF2-40B4-BE49-F238E27FC236}">
                <a16:creationId xmlns:a16="http://schemas.microsoft.com/office/drawing/2014/main" id="{FE047255-963F-418B-8878-932287DDAB2F}"/>
              </a:ext>
            </a:extLst>
          </p:cNvPr>
          <p:cNvSpPr txBox="1">
            <a:spLocks noChangeArrowheads="1"/>
          </p:cNvSpPr>
          <p:nvPr/>
        </p:nvSpPr>
        <p:spPr>
          <a:xfrm>
            <a:off x="0" y="592835"/>
            <a:ext cx="7452320" cy="338554"/>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zh-TW" altLang="en-US" sz="1600" b="1" i="0" u="none" strike="noStrike" kern="1200" cap="none" spc="0" normalizeH="0" baseline="0" noProof="0" dirty="0">
                <a:ln>
                  <a:noFill/>
                </a:ln>
                <a:solidFill>
                  <a:srgbClr val="000000"/>
                </a:solidFill>
                <a:effectLst/>
                <a:uLnTx/>
                <a:uFillTx/>
                <a:latin typeface="+mn-ea"/>
                <a:ea typeface="+mn-ea"/>
                <a:cs typeface="+mn-cs"/>
              </a:rPr>
              <a:t>事業経費内訳</a:t>
            </a:r>
            <a:endParaRPr kumimoji="1" lang="ja-JP" altLang="en-US" sz="1600" b="1" i="0" u="none" strike="noStrike" kern="1200" cap="none" spc="0" normalizeH="0" baseline="0" noProof="0" dirty="0">
              <a:ln>
                <a:noFill/>
              </a:ln>
              <a:solidFill>
                <a:srgbClr val="000000"/>
              </a:solidFill>
              <a:effectLst/>
              <a:uLnTx/>
              <a:uFillTx/>
              <a:latin typeface="+mn-ea"/>
              <a:ea typeface="+mn-ea"/>
              <a:cs typeface="+mn-cs"/>
            </a:endParaRPr>
          </a:p>
        </p:txBody>
      </p:sp>
      <p:graphicFrame>
        <p:nvGraphicFramePr>
          <p:cNvPr id="15" name="四角形 685"/>
          <p:cNvGraphicFramePr>
            <a:graphicFrameLocks noGrp="1"/>
          </p:cNvGraphicFramePr>
          <p:nvPr>
            <p:extLst>
              <p:ext uri="{D42A27DB-BD31-4B8C-83A1-F6EECF244321}">
                <p14:modId xmlns:p14="http://schemas.microsoft.com/office/powerpoint/2010/main" val="1132092312"/>
              </p:ext>
            </p:extLst>
          </p:nvPr>
        </p:nvGraphicFramePr>
        <p:xfrm>
          <a:off x="252000" y="996754"/>
          <a:ext cx="8712489" cy="274320"/>
        </p:xfrm>
        <a:graphic>
          <a:graphicData uri="http://schemas.openxmlformats.org/drawingml/2006/table">
            <a:tbl>
              <a:tblPr>
                <a:tableStyleId>{5C22544A-7EE6-4342-B048-85BDC9FD1C3A}</a:tableStyleId>
              </a:tblPr>
              <a:tblGrid>
                <a:gridCol w="1254819">
                  <a:extLst>
                    <a:ext uri="{9D8B030D-6E8A-4147-A177-3AD203B41FA5}">
                      <a16:colId xmlns:a16="http://schemas.microsoft.com/office/drawing/2014/main" val="20000"/>
                    </a:ext>
                  </a:extLst>
                </a:gridCol>
                <a:gridCol w="1492232">
                  <a:extLst>
                    <a:ext uri="{9D8B030D-6E8A-4147-A177-3AD203B41FA5}">
                      <a16:colId xmlns:a16="http://schemas.microsoft.com/office/drawing/2014/main" val="20001"/>
                    </a:ext>
                  </a:extLst>
                </a:gridCol>
                <a:gridCol w="1306758">
                  <a:extLst>
                    <a:ext uri="{9D8B030D-6E8A-4147-A177-3AD203B41FA5}">
                      <a16:colId xmlns:a16="http://schemas.microsoft.com/office/drawing/2014/main" val="20002"/>
                    </a:ext>
                  </a:extLst>
                </a:gridCol>
                <a:gridCol w="1618694">
                  <a:extLst>
                    <a:ext uri="{9D8B030D-6E8A-4147-A177-3AD203B41FA5}">
                      <a16:colId xmlns:a16="http://schemas.microsoft.com/office/drawing/2014/main" val="20003"/>
                    </a:ext>
                  </a:extLst>
                </a:gridCol>
                <a:gridCol w="1458510">
                  <a:extLst>
                    <a:ext uri="{9D8B030D-6E8A-4147-A177-3AD203B41FA5}">
                      <a16:colId xmlns:a16="http://schemas.microsoft.com/office/drawing/2014/main" val="20004"/>
                    </a:ext>
                  </a:extLst>
                </a:gridCol>
                <a:gridCol w="1581476">
                  <a:extLst>
                    <a:ext uri="{9D8B030D-6E8A-4147-A177-3AD203B41FA5}">
                      <a16:colId xmlns:a16="http://schemas.microsoft.com/office/drawing/2014/main" val="20005"/>
                    </a:ext>
                  </a:extLst>
                </a:gridCol>
              </a:tblGrid>
              <a:tr h="267042">
                <a:tc>
                  <a:txBody>
                    <a:bodyPr/>
                    <a:lstStyle/>
                    <a:p>
                      <a:r>
                        <a:rPr kumimoji="1" lang="ja-JP" altLang="en-US" sz="1200" b="1" dirty="0">
                          <a:solidFill>
                            <a:schemeClr val="tx1"/>
                          </a:solidFill>
                        </a:rPr>
                        <a:t>総合計</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1100" b="0" i="0" u="none" strike="noStrike" dirty="0">
                          <a:solidFill>
                            <a:srgbClr val="000000"/>
                          </a:solidFill>
                          <a:effectLst/>
                          <a:latin typeface="MS UI Gothic" panose="020B0600070205080204" pitchFamily="50" charset="-128"/>
                          <a:ea typeface="MS UI Gothic" panose="020B0600070205080204" pitchFamily="50" charset="-128"/>
                        </a:rPr>
                        <a:t>602,808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b="1" dirty="0">
                          <a:solidFill>
                            <a:schemeClr val="tx1"/>
                          </a:solidFill>
                        </a:rPr>
                        <a:t>ソフト経費計</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S UI Gothic" panose="020B0600070205080204" pitchFamily="50" charset="-128"/>
                          <a:ea typeface="MS UI Gothic" panose="020B0600070205080204" pitchFamily="50" charset="-128"/>
                        </a:rPr>
                        <a:t>528,140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b="1" dirty="0">
                          <a:solidFill>
                            <a:schemeClr val="tx1"/>
                          </a:solidFill>
                        </a:rPr>
                        <a:t>ハード経費計</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S UI Gothic" panose="020B0600070205080204" pitchFamily="50" charset="-128"/>
                          <a:ea typeface="MS UI Gothic" panose="020B0600070205080204" pitchFamily="50" charset="-128"/>
                        </a:rPr>
                        <a:t>74,668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4" name="表 3">
            <a:extLst>
              <a:ext uri="{FF2B5EF4-FFF2-40B4-BE49-F238E27FC236}">
                <a16:creationId xmlns:a16="http://schemas.microsoft.com/office/drawing/2014/main" id="{A8870ABF-BCA4-C01C-DEFF-4182172DCFD8}"/>
              </a:ext>
            </a:extLst>
          </p:cNvPr>
          <p:cNvGraphicFramePr>
            <a:graphicFrameLocks noGrp="1"/>
          </p:cNvGraphicFramePr>
          <p:nvPr>
            <p:extLst>
              <p:ext uri="{D42A27DB-BD31-4B8C-83A1-F6EECF244321}">
                <p14:modId xmlns:p14="http://schemas.microsoft.com/office/powerpoint/2010/main" val="4213802684"/>
              </p:ext>
            </p:extLst>
          </p:nvPr>
        </p:nvGraphicFramePr>
        <p:xfrm>
          <a:off x="323528" y="1432361"/>
          <a:ext cx="8568952" cy="4553180"/>
        </p:xfrm>
        <a:graphic>
          <a:graphicData uri="http://schemas.openxmlformats.org/drawingml/2006/table">
            <a:tbl>
              <a:tblPr/>
              <a:tblGrid>
                <a:gridCol w="1656184">
                  <a:extLst>
                    <a:ext uri="{9D8B030D-6E8A-4147-A177-3AD203B41FA5}">
                      <a16:colId xmlns:a16="http://schemas.microsoft.com/office/drawing/2014/main" val="1171001079"/>
                    </a:ext>
                  </a:extLst>
                </a:gridCol>
                <a:gridCol w="2376264">
                  <a:extLst>
                    <a:ext uri="{9D8B030D-6E8A-4147-A177-3AD203B41FA5}">
                      <a16:colId xmlns:a16="http://schemas.microsoft.com/office/drawing/2014/main" val="333035013"/>
                    </a:ext>
                  </a:extLst>
                </a:gridCol>
                <a:gridCol w="1080120">
                  <a:extLst>
                    <a:ext uri="{9D8B030D-6E8A-4147-A177-3AD203B41FA5}">
                      <a16:colId xmlns:a16="http://schemas.microsoft.com/office/drawing/2014/main" val="2898653388"/>
                    </a:ext>
                  </a:extLst>
                </a:gridCol>
                <a:gridCol w="1728192">
                  <a:extLst>
                    <a:ext uri="{9D8B030D-6E8A-4147-A177-3AD203B41FA5}">
                      <a16:colId xmlns:a16="http://schemas.microsoft.com/office/drawing/2014/main" val="3926258849"/>
                    </a:ext>
                  </a:extLst>
                </a:gridCol>
                <a:gridCol w="693101">
                  <a:extLst>
                    <a:ext uri="{9D8B030D-6E8A-4147-A177-3AD203B41FA5}">
                      <a16:colId xmlns:a16="http://schemas.microsoft.com/office/drawing/2014/main" val="3767252300"/>
                    </a:ext>
                  </a:extLst>
                </a:gridCol>
                <a:gridCol w="1035091">
                  <a:extLst>
                    <a:ext uri="{9D8B030D-6E8A-4147-A177-3AD203B41FA5}">
                      <a16:colId xmlns:a16="http://schemas.microsoft.com/office/drawing/2014/main" val="2347125424"/>
                    </a:ext>
                  </a:extLst>
                </a:gridCol>
              </a:tblGrid>
              <a:tr h="141897">
                <a:tc rowSpan="2">
                  <a:txBody>
                    <a:bodyPr/>
                    <a:lstStyle/>
                    <a:p>
                      <a:pPr algn="ctr"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gridSpan="2">
                  <a:txBody>
                    <a:bodyPr/>
                    <a:lstStyle/>
                    <a:p>
                      <a:pPr algn="l"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hMerge="1">
                  <a:txBody>
                    <a:bodyPr/>
                    <a:lstStyle/>
                    <a:p>
                      <a:endParaRPr kumimoji="1" lang="ja-JP" altLang="en-US"/>
                    </a:p>
                  </a:txBody>
                  <a:tcPr/>
                </a:tc>
                <a:tc gridSpan="2">
                  <a:txBody>
                    <a:bodyPr/>
                    <a:lstStyle/>
                    <a:p>
                      <a:pPr algn="l"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hMerge="1">
                  <a:txBody>
                    <a:bodyPr/>
                    <a:lstStyle/>
                    <a:p>
                      <a:endParaRPr kumimoji="1" lang="ja-JP" altLang="en-US"/>
                    </a:p>
                  </a:txBody>
                  <a:tcPr/>
                </a:tc>
                <a:tc rowSpan="2">
                  <a:txBody>
                    <a:bodyPr/>
                    <a:lstStyle/>
                    <a:p>
                      <a:pPr algn="ctr" rtl="0" fontAlgn="ctr"/>
                      <a:r>
                        <a:rPr lang="ja-JP" altLang="en-US" sz="900" b="1" i="0" u="none" strike="noStrike">
                          <a:solidFill>
                            <a:srgbClr val="000000"/>
                          </a:solidFill>
                          <a:effectLst/>
                          <a:latin typeface="MS UI Gothic" panose="020B0600070205080204" pitchFamily="50" charset="-128"/>
                          <a:ea typeface="MS UI Gothic" panose="020B0600070205080204" pitchFamily="50" charset="-128"/>
                        </a:rPr>
                        <a:t>ハード＋ソフト（千円）</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extLst>
                  <a:ext uri="{0D108BD9-81ED-4DB2-BD59-A6C34878D82A}">
                    <a16:rowId xmlns:a16="http://schemas.microsoft.com/office/drawing/2014/main" val="2613256590"/>
                  </a:ext>
                </a:extLst>
              </a:tr>
              <a:tr h="141897">
                <a:tc vMerge="1">
                  <a:txBody>
                    <a:bodyPr/>
                    <a:lstStyle/>
                    <a:p>
                      <a:endParaRPr kumimoji="1" lang="ja-JP" altLang="en-US"/>
                    </a:p>
                  </a:txBody>
                  <a:tcPr/>
                </a:tc>
                <a:tc>
                  <a:txBody>
                    <a:bodyPr/>
                    <a:lstStyle/>
                    <a:p>
                      <a:pPr algn="ctr" rtl="0" fontAlgn="ctr"/>
                      <a:r>
                        <a:rPr lang="ja-JP" altLang="en-US" sz="900" b="1" i="0" u="none" strike="noStrike">
                          <a:solidFill>
                            <a:srgbClr val="000000"/>
                          </a:solidFill>
                          <a:effectLst/>
                          <a:latin typeface="MS UI Gothic" panose="020B0600070205080204" pitchFamily="50" charset="-128"/>
                          <a:ea typeface="MS UI Gothic" panose="020B0600070205080204" pitchFamily="50" charset="-128"/>
                        </a:rPr>
                        <a:t>項目名</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ctr" rtl="0" fontAlgn="ctr"/>
                      <a:r>
                        <a:rPr lang="zh-TW" altLang="en-US" sz="900" b="1" i="0" u="none" strike="noStrike">
                          <a:solidFill>
                            <a:srgbClr val="000000"/>
                          </a:solidFill>
                          <a:effectLst/>
                          <a:latin typeface="MS UI Gothic" panose="020B0600070205080204" pitchFamily="50" charset="-128"/>
                          <a:ea typeface="MS UI Gothic" panose="020B0600070205080204" pitchFamily="50" charset="-128"/>
                        </a:rPr>
                        <a:t>金額（千円）</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ctr" rtl="0" fontAlgn="ctr"/>
                      <a:r>
                        <a:rPr lang="ja-JP" altLang="en-US" sz="900" b="1" i="0" u="none" strike="noStrike">
                          <a:solidFill>
                            <a:srgbClr val="000000"/>
                          </a:solidFill>
                          <a:effectLst/>
                          <a:latin typeface="MS UI Gothic" panose="020B0600070205080204" pitchFamily="50" charset="-128"/>
                          <a:ea typeface="MS UI Gothic" panose="020B0600070205080204" pitchFamily="50" charset="-128"/>
                        </a:rPr>
                        <a:t>項目名</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ctr" rtl="0" fontAlgn="ctr"/>
                      <a:r>
                        <a:rPr lang="zh-TW" altLang="en-US" sz="900" b="1" i="0" u="none" strike="noStrike">
                          <a:solidFill>
                            <a:srgbClr val="000000"/>
                          </a:solidFill>
                          <a:effectLst/>
                          <a:latin typeface="MS UI Gothic" panose="020B0600070205080204" pitchFamily="50" charset="-128"/>
                          <a:ea typeface="MS UI Gothic" panose="020B0600070205080204" pitchFamily="50" charset="-128"/>
                        </a:rPr>
                        <a:t>金額（千円）</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vMerge="1">
                  <a:txBody>
                    <a:bodyPr/>
                    <a:lstStyle/>
                    <a:p>
                      <a:endParaRPr kumimoji="1" lang="ja-JP" altLang="en-US"/>
                    </a:p>
                  </a:txBody>
                  <a:tcPr/>
                </a:tc>
                <a:extLst>
                  <a:ext uri="{0D108BD9-81ED-4DB2-BD59-A6C34878D82A}">
                    <a16:rowId xmlns:a16="http://schemas.microsoft.com/office/drawing/2014/main" val="165503281"/>
                  </a:ext>
                </a:extLst>
              </a:tr>
              <a:tr h="141897">
                <a:tc rowSpan="15">
                  <a:txBody>
                    <a:bodyPr/>
                    <a:lstStyle/>
                    <a:p>
                      <a:pPr algn="ctr" rtl="0" fontAlgn="ctr"/>
                      <a:r>
                        <a:rPr lang="ja-JP" altLang="en-US" sz="900" b="1" i="0" u="none" strike="noStrike">
                          <a:solidFill>
                            <a:srgbClr val="000000"/>
                          </a:solidFill>
                          <a:effectLst/>
                          <a:latin typeface="MS UI Gothic" panose="020B0600070205080204" pitchFamily="50" charset="-128"/>
                          <a:ea typeface="MS UI Gothic" panose="020B0600070205080204" pitchFamily="50" charset="-128"/>
                        </a:rPr>
                        <a:t>データ連携基盤</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FIWARE</a:t>
                      </a: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含めた仕様設計</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10,000</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4">
                  <a:txBody>
                    <a:bodyPr/>
                    <a:lstStyle/>
                    <a:p>
                      <a:pPr algn="r"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7806371"/>
                  </a:ext>
                </a:extLst>
              </a:tr>
              <a:tr h="141897">
                <a:tc vMerge="1">
                  <a:txBody>
                    <a:bodyPr/>
                    <a:lstStyle/>
                    <a:p>
                      <a:endParaRPr kumimoji="1" lang="ja-JP" altLang="en-US"/>
                    </a:p>
                  </a:txBody>
                  <a:tcPr/>
                </a:tc>
                <a:tc>
                  <a:txBody>
                    <a:bodyPr/>
                    <a:lstStyle/>
                    <a:p>
                      <a:pPr algn="l" rtl="0" fontAlgn="ctr"/>
                      <a:r>
                        <a:rPr lang="en-US" sz="900" b="0" i="0" u="none" strike="noStrike">
                          <a:solidFill>
                            <a:srgbClr val="000000"/>
                          </a:solidFill>
                          <a:effectLst/>
                          <a:latin typeface="MS UI Gothic" panose="020B0600070205080204" pitchFamily="50" charset="-128"/>
                          <a:ea typeface="MS UI Gothic" panose="020B0600070205080204" pitchFamily="50" charset="-128"/>
                        </a:rPr>
                        <a:t>FIWARE Base Component</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r" rtl="0" fontAlgn="ct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20,000</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r"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4086005385"/>
                  </a:ext>
                </a:extLst>
              </a:tr>
              <a:tr h="141897">
                <a:tc vMerge="1">
                  <a:txBody>
                    <a:bodyPr/>
                    <a:lstStyle/>
                    <a:p>
                      <a:endParaRPr kumimoji="1" lang="ja-JP" altLang="en-US"/>
                    </a:p>
                  </a:txBody>
                  <a:tcPr/>
                </a:tc>
                <a:tc>
                  <a:txBody>
                    <a:bodyPr/>
                    <a:lstStyle/>
                    <a:p>
                      <a:pPr algn="l" rtl="0" fontAlgn="ctr"/>
                      <a:r>
                        <a:rPr lang="en-US" sz="900" b="0" i="0" u="none" strike="noStrike">
                          <a:solidFill>
                            <a:srgbClr val="000000"/>
                          </a:solidFill>
                          <a:effectLst/>
                          <a:latin typeface="MS UI Gothic" panose="020B0600070205080204" pitchFamily="50" charset="-128"/>
                          <a:ea typeface="MS UI Gothic" panose="020B0600070205080204" pitchFamily="50" charset="-128"/>
                        </a:rPr>
                        <a:t>（Context Broker）</a:t>
                      </a: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の実装</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727817599"/>
                  </a:ext>
                </a:extLst>
              </a:tr>
              <a:tr h="141897">
                <a:tc vMerge="1">
                  <a:txBody>
                    <a:bodyPr/>
                    <a:lstStyle/>
                    <a:p>
                      <a:endParaRPr kumimoji="1" lang="ja-JP" altLang="en-US"/>
                    </a:p>
                  </a:txBody>
                  <a:tcPr/>
                </a:tc>
                <a:tc>
                  <a:txBody>
                    <a:bodyPr/>
                    <a:lstStyle/>
                    <a:p>
                      <a:pPr algn="l" rtl="0" fontAlgn="ct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Lifelog</a:t>
                      </a: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ダッシュボード</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r" rtl="0" fontAlgn="ct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40,000</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r"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321238332"/>
                  </a:ext>
                </a:extLst>
              </a:tr>
              <a:tr h="141897">
                <a:tc vMerge="1">
                  <a:txBody>
                    <a:bodyPr/>
                    <a:lstStyle/>
                    <a:p>
                      <a:endParaRPr kumimoji="1" lang="ja-JP" altLang="en-US"/>
                    </a:p>
                  </a:txBody>
                  <a:tcPr/>
                </a:tc>
                <a:tc>
                  <a:txBody>
                    <a:bodyPr/>
                    <a:lstStyle/>
                    <a:p>
                      <a:pPr algn="l" rtl="0"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（住民向け）</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808328618"/>
                  </a:ext>
                </a:extLst>
              </a:tr>
              <a:tr h="141897">
                <a:tc vMerge="1">
                  <a:txBody>
                    <a:bodyPr/>
                    <a:lstStyle/>
                    <a:p>
                      <a:endParaRPr kumimoji="1" lang="ja-JP" altLang="en-US"/>
                    </a:p>
                  </a:txBody>
                  <a:tcPr/>
                </a:tc>
                <a:tc>
                  <a:txBody>
                    <a:bodyPr/>
                    <a:lstStyle/>
                    <a:p>
                      <a:pPr algn="l" rtl="0"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データ連携ダッシュボード</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r" rtl="0" fontAlgn="ct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40,000</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r"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95847456"/>
                  </a:ext>
                </a:extLst>
              </a:tr>
              <a:tr h="141897">
                <a:tc vMerge="1">
                  <a:txBody>
                    <a:bodyPr/>
                    <a:lstStyle/>
                    <a:p>
                      <a:endParaRPr kumimoji="1" lang="ja-JP" altLang="en-US"/>
                    </a:p>
                  </a:txBody>
                  <a:tcPr/>
                </a:tc>
                <a:tc>
                  <a:txBody>
                    <a:bodyPr/>
                    <a:lstStyle/>
                    <a:p>
                      <a:pPr algn="l" rtl="0"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（自治体向け）</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851679541"/>
                  </a:ext>
                </a:extLst>
              </a:tr>
              <a:tr h="141897">
                <a:tc vMerge="1">
                  <a:txBody>
                    <a:bodyPr/>
                    <a:lstStyle/>
                    <a:p>
                      <a:endParaRPr kumimoji="1" lang="ja-JP" altLang="en-US"/>
                    </a:p>
                  </a:txBody>
                  <a:tcPr/>
                </a:tc>
                <a:tc>
                  <a:txBody>
                    <a:bodyPr/>
                    <a:lstStyle/>
                    <a:p>
                      <a:pPr algn="l" rtl="0"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自治体オープンデータ入力</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ct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10,000</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81421031"/>
                  </a:ext>
                </a:extLst>
              </a:tr>
              <a:tr h="141897">
                <a:tc vMerge="1">
                  <a:txBody>
                    <a:bodyPr/>
                    <a:lstStyle/>
                    <a:p>
                      <a:endParaRPr kumimoji="1" lang="ja-JP" altLang="en-US"/>
                    </a:p>
                  </a:txBody>
                  <a:tcPr/>
                </a:tc>
                <a:tc>
                  <a:txBody>
                    <a:bodyPr/>
                    <a:lstStyle/>
                    <a:p>
                      <a:pPr algn="l" rtl="0" fontAlgn="ct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IoT</a:t>
                      </a: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機器データベース構築</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ct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25,000</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939163245"/>
                  </a:ext>
                </a:extLst>
              </a:tr>
              <a:tr h="141897">
                <a:tc vMerge="1">
                  <a:txBody>
                    <a:bodyPr/>
                    <a:lstStyle/>
                    <a:p>
                      <a:endParaRPr kumimoji="1" lang="ja-JP" altLang="en-US"/>
                    </a:p>
                  </a:txBody>
                  <a:tcPr/>
                </a:tc>
                <a:tc>
                  <a:txBody>
                    <a:bodyPr/>
                    <a:lstStyle/>
                    <a:p>
                      <a:pPr algn="l" rtl="0" fontAlgn="ct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TV</a:t>
                      </a: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連携コンテンツ調査・企画・設計</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6,000</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768616936"/>
                  </a:ext>
                </a:extLst>
              </a:tr>
              <a:tr h="141897">
                <a:tc vMerge="1">
                  <a:txBody>
                    <a:bodyPr/>
                    <a:lstStyle/>
                    <a:p>
                      <a:endParaRPr kumimoji="1" lang="ja-JP" altLang="en-US"/>
                    </a:p>
                  </a:txBody>
                  <a:tcPr/>
                </a:tc>
                <a:tc>
                  <a:txBody>
                    <a:bodyPr/>
                    <a:lstStyle/>
                    <a:p>
                      <a:pPr algn="l" rtl="0" fontAlgn="ct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TV</a:t>
                      </a: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連携システム構築</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6,000</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883091031"/>
                  </a:ext>
                </a:extLst>
              </a:tr>
              <a:tr h="141897">
                <a:tc vMerge="1">
                  <a:txBody>
                    <a:bodyPr/>
                    <a:lstStyle/>
                    <a:p>
                      <a:endParaRPr kumimoji="1" lang="ja-JP" altLang="en-US"/>
                    </a:p>
                  </a:txBody>
                  <a:tcPr/>
                </a:tc>
                <a:tc>
                  <a:txBody>
                    <a:bodyPr/>
                    <a:lstStyle/>
                    <a:p>
                      <a:pPr algn="l" rtl="0" fontAlgn="ctr"/>
                      <a:r>
                        <a:rPr lang="en-US" sz="900" b="0" i="0" u="none" strike="noStrike">
                          <a:solidFill>
                            <a:srgbClr val="000000"/>
                          </a:solidFill>
                          <a:effectLst/>
                          <a:latin typeface="MS UI Gothic" panose="020B0600070205080204" pitchFamily="50" charset="-128"/>
                          <a:ea typeface="MS UI Gothic" panose="020B0600070205080204" pitchFamily="50" charset="-128"/>
                        </a:rPr>
                        <a:t>Well-Being</a:t>
                      </a: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指標アンケート連携</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5,000</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523407641"/>
                  </a:ext>
                </a:extLst>
              </a:tr>
              <a:tr h="141897">
                <a:tc vMerge="1">
                  <a:txBody>
                    <a:bodyPr/>
                    <a:lstStyle/>
                    <a:p>
                      <a:endParaRPr kumimoji="1" lang="ja-JP" altLang="en-US"/>
                    </a:p>
                  </a:txBody>
                  <a:tcPr/>
                </a:tc>
                <a:tc>
                  <a:txBody>
                    <a:bodyPr/>
                    <a:lstStyle/>
                    <a:p>
                      <a:pPr algn="l" rtl="0"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全体システム検証</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30,000</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747775165"/>
                  </a:ext>
                </a:extLst>
              </a:tr>
              <a:tr h="141897">
                <a:tc vMerge="1">
                  <a:txBody>
                    <a:bodyPr/>
                    <a:lstStyle/>
                    <a:p>
                      <a:endParaRPr kumimoji="1" lang="ja-JP" altLang="en-US"/>
                    </a:p>
                  </a:txBody>
                  <a:tcPr/>
                </a:tc>
                <a:tc>
                  <a:txBody>
                    <a:bodyPr/>
                    <a:lstStyle/>
                    <a:p>
                      <a:pPr algn="l" rtl="0"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全体管理コスト（</a:t>
                      </a: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10%)</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19,200</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419166392"/>
                  </a:ext>
                </a:extLst>
              </a:tr>
              <a:tr h="141897">
                <a:tc vMerge="1">
                  <a:txBody>
                    <a:bodyPr/>
                    <a:lstStyle/>
                    <a:p>
                      <a:endParaRPr kumimoji="1" lang="ja-JP" altLang="en-US"/>
                    </a:p>
                  </a:txBody>
                  <a:tcPr/>
                </a:tc>
                <a:tc>
                  <a:txBody>
                    <a:bodyPr/>
                    <a:lstStyle/>
                    <a:p>
                      <a:pPr algn="r" rtl="0"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（小計）</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r" rtl="0" fontAlgn="ct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211,200</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r" rtl="0" fontAlgn="ctr"/>
                      <a:r>
                        <a:rPr lang="zh-TW" altLang="en-US" sz="900" b="0" i="0" u="none" strike="noStrike">
                          <a:solidFill>
                            <a:srgbClr val="000000"/>
                          </a:solidFill>
                          <a:effectLst/>
                          <a:latin typeface="MS UI Gothic" panose="020B0600070205080204" pitchFamily="50" charset="-128"/>
                          <a:ea typeface="MS UI Gothic" panose="020B0600070205080204" pitchFamily="50" charset="-128"/>
                        </a:rPr>
                        <a:t>　　（小計）</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r" rtl="0" fontAlgn="ct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0</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r" rtl="0" fontAlgn="ct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211,200</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extLst>
                  <a:ext uri="{0D108BD9-81ED-4DB2-BD59-A6C34878D82A}">
                    <a16:rowId xmlns:a16="http://schemas.microsoft.com/office/drawing/2014/main" val="293474780"/>
                  </a:ext>
                </a:extLst>
              </a:tr>
              <a:tr h="141897">
                <a:tc rowSpan="5">
                  <a:txBody>
                    <a:bodyPr/>
                    <a:lstStyle/>
                    <a:p>
                      <a:pPr algn="ctr" rtl="0" fontAlgn="ctr"/>
                      <a:r>
                        <a:rPr lang="ja-JP" altLang="en-US" sz="900" b="1" i="0" u="none" strike="noStrike">
                          <a:solidFill>
                            <a:srgbClr val="000000"/>
                          </a:solidFill>
                          <a:effectLst/>
                          <a:latin typeface="MS UI Gothic" panose="020B0600070205080204" pitchFamily="50" charset="-128"/>
                          <a:ea typeface="MS UI Gothic" panose="020B0600070205080204" pitchFamily="50" charset="-128"/>
                        </a:rPr>
                        <a:t>見守りサービス</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rtl="0"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クラウドサーバ構築</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1,000</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見守りスポット機器費</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1,250</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r"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9728972"/>
                  </a:ext>
                </a:extLst>
              </a:tr>
              <a:tr h="141897">
                <a:tc vMerge="1">
                  <a:txBody>
                    <a:bodyPr/>
                    <a:lstStyle/>
                    <a:p>
                      <a:endParaRPr kumimoji="1" lang="ja-JP" altLang="en-US"/>
                    </a:p>
                  </a:txBody>
                  <a:tcPr/>
                </a:tc>
                <a:tc>
                  <a:txBody>
                    <a:bodyPr/>
                    <a:lstStyle/>
                    <a:p>
                      <a:pPr algn="l" rtl="0"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住民配布・導入・運用</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5,000</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見守りタグ（</a:t>
                      </a: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600</a:t>
                      </a: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個）</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1,800</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658039781"/>
                  </a:ext>
                </a:extLst>
              </a:tr>
              <a:tr h="205468">
                <a:tc vMerge="1">
                  <a:txBody>
                    <a:bodyPr/>
                    <a:lstStyle/>
                    <a:p>
                      <a:endParaRPr kumimoji="1" lang="ja-JP" altLang="en-US"/>
                    </a:p>
                  </a:txBody>
                  <a:tcPr/>
                </a:tc>
                <a:tc>
                  <a:txBody>
                    <a:bodyPr/>
                    <a:lstStyle/>
                    <a:p>
                      <a:pPr algn="l" rtl="0"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見守りカメラ・受信機機器費</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1,330</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124204429"/>
                  </a:ext>
                </a:extLst>
              </a:tr>
              <a:tr h="141897">
                <a:tc vMerge="1">
                  <a:txBody>
                    <a:bodyPr/>
                    <a:lstStyle/>
                    <a:p>
                      <a:endParaRPr kumimoji="1" lang="ja-JP" altLang="en-US"/>
                    </a:p>
                  </a:txBody>
                  <a:tcPr/>
                </a:tc>
                <a:tc>
                  <a:txBody>
                    <a:bodyPr/>
                    <a:lstStyle/>
                    <a:p>
                      <a:pPr algn="l" rtl="0"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全体管理コスト（</a:t>
                      </a: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10%)</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600</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全体管理コスト（</a:t>
                      </a: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10%)</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438</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308084319"/>
                  </a:ext>
                </a:extLst>
              </a:tr>
              <a:tr h="141897">
                <a:tc vMerge="1">
                  <a:txBody>
                    <a:bodyPr/>
                    <a:lstStyle/>
                    <a:p>
                      <a:endParaRPr kumimoji="1" lang="ja-JP" altLang="en-US"/>
                    </a:p>
                  </a:txBody>
                  <a:tcPr/>
                </a:tc>
                <a:tc>
                  <a:txBody>
                    <a:bodyPr/>
                    <a:lstStyle/>
                    <a:p>
                      <a:pPr algn="r" rtl="0"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（小計）</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r" rtl="0" fontAlgn="ct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6,600</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r" rtl="0" fontAlgn="ctr"/>
                      <a:r>
                        <a:rPr lang="zh-TW" altLang="en-US" sz="900" b="0" i="0" u="none" strike="noStrike">
                          <a:solidFill>
                            <a:srgbClr val="000000"/>
                          </a:solidFill>
                          <a:effectLst/>
                          <a:latin typeface="MS UI Gothic" panose="020B0600070205080204" pitchFamily="50" charset="-128"/>
                          <a:ea typeface="MS UI Gothic" panose="020B0600070205080204" pitchFamily="50" charset="-128"/>
                        </a:rPr>
                        <a:t>　　（小計）</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r" rtl="0" fontAlgn="ct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4,818</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r" rtl="0" fontAlgn="ct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11,418</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extLst>
                  <a:ext uri="{0D108BD9-81ED-4DB2-BD59-A6C34878D82A}">
                    <a16:rowId xmlns:a16="http://schemas.microsoft.com/office/drawing/2014/main" val="1549726028"/>
                  </a:ext>
                </a:extLst>
              </a:tr>
              <a:tr h="205468">
                <a:tc rowSpan="9">
                  <a:txBody>
                    <a:bodyPr/>
                    <a:lstStyle/>
                    <a:p>
                      <a:pPr algn="ctr" rtl="0" fontAlgn="ctr"/>
                      <a:r>
                        <a:rPr lang="ja-JP" altLang="en-US" sz="900" b="1" i="0" u="none" strike="noStrike">
                          <a:solidFill>
                            <a:srgbClr val="000000"/>
                          </a:solidFill>
                          <a:effectLst/>
                          <a:latin typeface="MS UI Gothic" panose="020B0600070205080204" pitchFamily="50" charset="-128"/>
                          <a:ea typeface="MS UI Gothic" panose="020B0600070205080204" pitchFamily="50" charset="-128"/>
                        </a:rPr>
                        <a:t>ヘルスケアサービス</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rtl="0"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マルチウェラブル</a:t>
                      </a: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API</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20,000</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バイオトラッキングウェアラブル（</a:t>
                      </a: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300</a:t>
                      </a: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台）</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4,500</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r"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105464"/>
                  </a:ext>
                </a:extLst>
              </a:tr>
              <a:tr h="141897">
                <a:tc vMerge="1">
                  <a:txBody>
                    <a:bodyPr/>
                    <a:lstStyle/>
                    <a:p>
                      <a:endParaRPr kumimoji="1" lang="ja-JP" altLang="en-US"/>
                    </a:p>
                  </a:txBody>
                  <a:tcPr/>
                </a:tc>
                <a:tc>
                  <a:txBody>
                    <a:bodyPr/>
                    <a:lstStyle/>
                    <a:p>
                      <a:pPr algn="l" rtl="0"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地域通貨・ポイント連携</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3,000</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MS UI Gothic" panose="020B0600070205080204" pitchFamily="50" charset="-128"/>
                          <a:ea typeface="MS UI Gothic" panose="020B0600070205080204" pitchFamily="50" charset="-128"/>
                        </a:rPr>
                        <a:t>TV</a:t>
                      </a: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連携</a:t>
                      </a:r>
                      <a:r>
                        <a:rPr lang="en-US" sz="900" b="0" i="0" u="none" strike="noStrike">
                          <a:solidFill>
                            <a:srgbClr val="000000"/>
                          </a:solidFill>
                          <a:effectLst/>
                          <a:latin typeface="MS UI Gothic" panose="020B0600070205080204" pitchFamily="50" charset="-128"/>
                          <a:ea typeface="MS UI Gothic" panose="020B0600070205080204" pitchFamily="50" charset="-128"/>
                        </a:rPr>
                        <a:t>STB（800</a:t>
                      </a: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台）</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12,000</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474846031"/>
                  </a:ext>
                </a:extLst>
              </a:tr>
              <a:tr h="141897">
                <a:tc vMerge="1">
                  <a:txBody>
                    <a:bodyPr/>
                    <a:lstStyle/>
                    <a:p>
                      <a:endParaRPr kumimoji="1" lang="ja-JP" altLang="en-US"/>
                    </a:p>
                  </a:txBody>
                  <a:tcPr/>
                </a:tc>
                <a:tc>
                  <a:txBody>
                    <a:bodyPr/>
                    <a:lstStyle/>
                    <a:p>
                      <a:pPr algn="l" rtl="0" fontAlgn="ctr"/>
                      <a:r>
                        <a:rPr lang="zh-TW" altLang="en-US" sz="900" b="0" i="0" u="none" strike="noStrike">
                          <a:solidFill>
                            <a:srgbClr val="000000"/>
                          </a:solidFill>
                          <a:effectLst/>
                          <a:latin typeface="MS UI Gothic" panose="020B0600070205080204" pitchFamily="50" charset="-128"/>
                          <a:ea typeface="MS UI Gothic" panose="020B0600070205080204" pitchFamily="50" charset="-128"/>
                        </a:rPr>
                        <a:t>災害避難支援連携</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3,000</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宅内センサー（</a:t>
                      </a: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800</a:t>
                      </a: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台）</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1,600</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95191522"/>
                  </a:ext>
                </a:extLst>
              </a:tr>
              <a:tr h="141897">
                <a:tc vMerge="1">
                  <a:txBody>
                    <a:bodyPr/>
                    <a:lstStyle/>
                    <a:p>
                      <a:endParaRPr kumimoji="1" lang="ja-JP" altLang="en-US"/>
                    </a:p>
                  </a:txBody>
                  <a:tcPr/>
                </a:tc>
                <a:tc>
                  <a:txBody>
                    <a:bodyPr/>
                    <a:lstStyle/>
                    <a:p>
                      <a:pPr algn="l" rtl="0"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要配偶者マップ連携</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3,000</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81086459"/>
                  </a:ext>
                </a:extLst>
              </a:tr>
              <a:tr h="141897">
                <a:tc vMerge="1">
                  <a:txBody>
                    <a:bodyPr/>
                    <a:lstStyle/>
                    <a:p>
                      <a:endParaRPr kumimoji="1" lang="ja-JP" altLang="en-US"/>
                    </a:p>
                  </a:txBody>
                  <a:tcPr/>
                </a:tc>
                <a:tc>
                  <a:txBody>
                    <a:bodyPr/>
                    <a:lstStyle/>
                    <a:p>
                      <a:pPr algn="l" rtl="0"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機材設置</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1,200</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72828070"/>
                  </a:ext>
                </a:extLst>
              </a:tr>
              <a:tr h="141897">
                <a:tc vMerge="1">
                  <a:txBody>
                    <a:bodyPr/>
                    <a:lstStyle/>
                    <a:p>
                      <a:endParaRPr kumimoji="1" lang="ja-JP" altLang="en-US"/>
                    </a:p>
                  </a:txBody>
                  <a:tcPr/>
                </a:tc>
                <a:tc>
                  <a:txBody>
                    <a:bodyPr/>
                    <a:lstStyle/>
                    <a:p>
                      <a:pPr algn="l" rtl="0"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リビングラボ　ヘルスケアプログラム</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5,000</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87331199"/>
                  </a:ext>
                </a:extLst>
              </a:tr>
              <a:tr h="141897">
                <a:tc vMerge="1">
                  <a:txBody>
                    <a:bodyPr/>
                    <a:lstStyle/>
                    <a:p>
                      <a:endParaRPr kumimoji="1" lang="ja-JP" altLang="en-US"/>
                    </a:p>
                  </a:txBody>
                  <a:tcPr/>
                </a:tc>
                <a:tc>
                  <a:txBody>
                    <a:bodyPr/>
                    <a:lstStyle/>
                    <a:p>
                      <a:pPr algn="l" rtl="0"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全体システム検証</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10,000</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234919683"/>
                  </a:ext>
                </a:extLst>
              </a:tr>
              <a:tr h="141897">
                <a:tc vMerge="1">
                  <a:txBody>
                    <a:bodyPr/>
                    <a:lstStyle/>
                    <a:p>
                      <a:endParaRPr kumimoji="1" lang="ja-JP" altLang="en-US"/>
                    </a:p>
                  </a:txBody>
                  <a:tcPr/>
                </a:tc>
                <a:tc>
                  <a:txBody>
                    <a:bodyPr/>
                    <a:lstStyle/>
                    <a:p>
                      <a:pPr algn="l" rtl="0"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全体管理コスト（</a:t>
                      </a: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10%)</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4,520</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377743327"/>
                  </a:ext>
                </a:extLst>
              </a:tr>
              <a:tr h="141897">
                <a:tc vMerge="1">
                  <a:txBody>
                    <a:bodyPr/>
                    <a:lstStyle/>
                    <a:p>
                      <a:endParaRPr kumimoji="1" lang="ja-JP" altLang="en-US"/>
                    </a:p>
                  </a:txBody>
                  <a:tcPr/>
                </a:tc>
                <a:tc>
                  <a:txBody>
                    <a:bodyPr/>
                    <a:lstStyle/>
                    <a:p>
                      <a:pPr algn="r" rtl="0" fontAlgn="ctr"/>
                      <a:r>
                        <a:rPr lang="ja-JP" altLang="en-US" sz="900" b="0" i="0" u="none" strike="noStrike">
                          <a:solidFill>
                            <a:srgbClr val="000000"/>
                          </a:solidFill>
                          <a:effectLst/>
                          <a:latin typeface="MS UI Gothic" panose="020B0600070205080204" pitchFamily="50" charset="-128"/>
                          <a:ea typeface="MS UI Gothic" panose="020B0600070205080204" pitchFamily="50" charset="-128"/>
                        </a:rPr>
                        <a:t>　（小計）</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r" rtl="0" fontAlgn="ct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49,720</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r" rtl="0" fontAlgn="ctr"/>
                      <a:r>
                        <a:rPr lang="zh-TW" altLang="en-US" sz="900" b="0" i="0" u="none" strike="noStrike">
                          <a:solidFill>
                            <a:srgbClr val="000000"/>
                          </a:solidFill>
                          <a:effectLst/>
                          <a:latin typeface="MS UI Gothic" panose="020B0600070205080204" pitchFamily="50" charset="-128"/>
                          <a:ea typeface="MS UI Gothic" panose="020B0600070205080204" pitchFamily="50" charset="-128"/>
                        </a:rPr>
                        <a:t>　　（小計）</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r" rtl="0" fontAlgn="ctr"/>
                      <a:r>
                        <a:rPr lang="en-US" altLang="ja-JP" sz="900" b="0" i="0" u="none" strike="noStrike">
                          <a:solidFill>
                            <a:srgbClr val="000000"/>
                          </a:solidFill>
                          <a:effectLst/>
                          <a:latin typeface="MS UI Gothic" panose="020B0600070205080204" pitchFamily="50" charset="-128"/>
                          <a:ea typeface="MS UI Gothic" panose="020B0600070205080204" pitchFamily="50" charset="-128"/>
                        </a:rPr>
                        <a:t>18,100</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r" rtl="0" fontAlgn="ctr"/>
                      <a:r>
                        <a:rPr lang="en-US" altLang="ja-JP" sz="900" b="0" i="0" u="none" strike="noStrike" dirty="0">
                          <a:solidFill>
                            <a:srgbClr val="000000"/>
                          </a:solidFill>
                          <a:effectLst/>
                          <a:latin typeface="MS UI Gothic" panose="020B0600070205080204" pitchFamily="50" charset="-128"/>
                          <a:ea typeface="MS UI Gothic" panose="020B0600070205080204" pitchFamily="50" charset="-128"/>
                        </a:rPr>
                        <a:t>67,820</a:t>
                      </a:r>
                    </a:p>
                  </a:txBody>
                  <a:tcPr marL="5676" marR="5676" marT="56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extLst>
                  <a:ext uri="{0D108BD9-81ED-4DB2-BD59-A6C34878D82A}">
                    <a16:rowId xmlns:a16="http://schemas.microsoft.com/office/drawing/2014/main" val="3019029587"/>
                  </a:ext>
                </a:extLst>
              </a:tr>
            </a:tbl>
          </a:graphicData>
        </a:graphic>
      </p:graphicFrame>
    </p:spTree>
    <p:extLst>
      <p:ext uri="{BB962C8B-B14F-4D97-AF65-F5344CB8AC3E}">
        <p14:creationId xmlns:p14="http://schemas.microsoft.com/office/powerpoint/2010/main" val="1031984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4">
            <a:extLst>
              <a:ext uri="{FF2B5EF4-FFF2-40B4-BE49-F238E27FC236}">
                <a16:creationId xmlns:a16="http://schemas.microsoft.com/office/drawing/2014/main" id="{3EB7F2A3-A14E-45C8-A1DD-76DE1B4DA02D}"/>
              </a:ext>
            </a:extLst>
          </p:cNvPr>
          <p:cNvSpPr/>
          <p:nvPr/>
        </p:nvSpPr>
        <p:spPr>
          <a:xfrm>
            <a:off x="0" y="0"/>
            <a:ext cx="9144000" cy="576000"/>
          </a:xfrm>
          <a:prstGeom prst="rect">
            <a:avLst/>
          </a:prstGeom>
          <a:solidFill>
            <a:srgbClr val="0070C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a:ln>
                  <a:noFill/>
                </a:ln>
                <a:solidFill>
                  <a:prstClr val="white"/>
                </a:solidFill>
                <a:effectLst/>
                <a:uLnTx/>
                <a:uFillTx/>
                <a:latin typeface="+mn-ea"/>
                <a:ea typeface="+mn-ea"/>
                <a:cs typeface="+mn-cs"/>
              </a:rPr>
              <a:t>実装計画・運営計画</a:t>
            </a:r>
          </a:p>
        </p:txBody>
      </p:sp>
      <p:sp>
        <p:nvSpPr>
          <p:cNvPr id="3295" name="テキスト 687"/>
          <p:cNvSpPr txBox="1"/>
          <p:nvPr/>
        </p:nvSpPr>
        <p:spPr>
          <a:xfrm>
            <a:off x="7308000" y="549000"/>
            <a:ext cx="2016000" cy="306884"/>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（全て単位：千円）</a:t>
            </a: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71</a:t>
            </a:r>
            <a:endParaRPr kumimoji="1" lang="ja-JP" altLang="en-US" sz="1480" dirty="0">
              <a:solidFill>
                <a:schemeClr val="tx1"/>
              </a:solidFill>
            </a:endParaRPr>
          </a:p>
        </p:txBody>
      </p:sp>
      <p:sp>
        <p:nvSpPr>
          <p:cNvPr id="2" name="スライド番号プレースホルダー 1">
            <a:extLst>
              <a:ext uri="{FF2B5EF4-FFF2-40B4-BE49-F238E27FC236}">
                <a16:creationId xmlns:a16="http://schemas.microsoft.com/office/drawing/2014/main" id="{AFDE8996-8641-4015-98AC-BD1F01FD64AC}"/>
              </a:ext>
            </a:extLst>
          </p:cNvPr>
          <p:cNvSpPr>
            <a:spLocks noGrp="1"/>
          </p:cNvSpPr>
          <p:nvPr>
            <p:ph type="sldNum" sz="quarter" idx="12"/>
          </p:nvPr>
        </p:nvSpPr>
        <p:spPr/>
        <p:txBody>
          <a:bodyPr/>
          <a:lstStyle/>
          <a:p>
            <a:pPr>
              <a:defRPr/>
            </a:pPr>
            <a:fld id="{ED70751B-34C4-41F7-9A42-B8AF8614956A}" type="slidenum">
              <a:rPr lang="en-US" altLang="ja-JP" smtClean="0"/>
              <a:pPr>
                <a:defRPr/>
              </a:pPr>
              <a:t>22</a:t>
            </a:fld>
            <a:endParaRPr lang="en-US" altLang="ja-JP" dirty="0"/>
          </a:p>
        </p:txBody>
      </p:sp>
      <p:sp>
        <p:nvSpPr>
          <p:cNvPr id="14" name="Text Box 4">
            <a:extLst>
              <a:ext uri="{FF2B5EF4-FFF2-40B4-BE49-F238E27FC236}">
                <a16:creationId xmlns:a16="http://schemas.microsoft.com/office/drawing/2014/main" id="{FE047255-963F-418B-8878-932287DDAB2F}"/>
              </a:ext>
            </a:extLst>
          </p:cNvPr>
          <p:cNvSpPr txBox="1">
            <a:spLocks noChangeArrowheads="1"/>
          </p:cNvSpPr>
          <p:nvPr/>
        </p:nvSpPr>
        <p:spPr>
          <a:xfrm>
            <a:off x="0" y="592835"/>
            <a:ext cx="7452320" cy="338554"/>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zh-TW" altLang="en-US" sz="1600" b="1" i="0" u="none" strike="noStrike" kern="1200" cap="none" spc="0" normalizeH="0" baseline="0" noProof="0" dirty="0">
                <a:ln>
                  <a:noFill/>
                </a:ln>
                <a:solidFill>
                  <a:srgbClr val="000000"/>
                </a:solidFill>
                <a:effectLst/>
                <a:uLnTx/>
                <a:uFillTx/>
                <a:latin typeface="+mn-ea"/>
                <a:ea typeface="+mn-ea"/>
                <a:cs typeface="+mn-cs"/>
              </a:rPr>
              <a:t>事業経費内訳</a:t>
            </a:r>
            <a:endParaRPr kumimoji="1" lang="ja-JP" altLang="en-US" sz="1600" b="1" i="0" u="none" strike="noStrike" kern="1200" cap="none" spc="0" normalizeH="0" baseline="0" noProof="0" dirty="0">
              <a:ln>
                <a:noFill/>
              </a:ln>
              <a:solidFill>
                <a:srgbClr val="000000"/>
              </a:solidFill>
              <a:effectLst/>
              <a:uLnTx/>
              <a:uFillTx/>
              <a:latin typeface="+mn-ea"/>
              <a:ea typeface="+mn-ea"/>
              <a:cs typeface="+mn-cs"/>
            </a:endParaRPr>
          </a:p>
        </p:txBody>
      </p:sp>
      <p:graphicFrame>
        <p:nvGraphicFramePr>
          <p:cNvPr id="3" name="表 2">
            <a:extLst>
              <a:ext uri="{FF2B5EF4-FFF2-40B4-BE49-F238E27FC236}">
                <a16:creationId xmlns:a16="http://schemas.microsoft.com/office/drawing/2014/main" id="{FFE8FE52-99F5-460B-E301-96EEA227B325}"/>
              </a:ext>
            </a:extLst>
          </p:cNvPr>
          <p:cNvGraphicFramePr>
            <a:graphicFrameLocks noGrp="1"/>
          </p:cNvGraphicFramePr>
          <p:nvPr>
            <p:extLst>
              <p:ext uri="{D42A27DB-BD31-4B8C-83A1-F6EECF244321}">
                <p14:modId xmlns:p14="http://schemas.microsoft.com/office/powerpoint/2010/main" val="2038642366"/>
              </p:ext>
            </p:extLst>
          </p:nvPr>
        </p:nvGraphicFramePr>
        <p:xfrm>
          <a:off x="179513" y="931389"/>
          <a:ext cx="8784973" cy="5835789"/>
        </p:xfrm>
        <a:graphic>
          <a:graphicData uri="http://schemas.openxmlformats.org/drawingml/2006/table">
            <a:tbl>
              <a:tblPr/>
              <a:tblGrid>
                <a:gridCol w="1512167">
                  <a:extLst>
                    <a:ext uri="{9D8B030D-6E8A-4147-A177-3AD203B41FA5}">
                      <a16:colId xmlns:a16="http://schemas.microsoft.com/office/drawing/2014/main" val="3113990901"/>
                    </a:ext>
                  </a:extLst>
                </a:gridCol>
                <a:gridCol w="2376264">
                  <a:extLst>
                    <a:ext uri="{9D8B030D-6E8A-4147-A177-3AD203B41FA5}">
                      <a16:colId xmlns:a16="http://schemas.microsoft.com/office/drawing/2014/main" val="3050943995"/>
                    </a:ext>
                  </a:extLst>
                </a:gridCol>
                <a:gridCol w="1224136">
                  <a:extLst>
                    <a:ext uri="{9D8B030D-6E8A-4147-A177-3AD203B41FA5}">
                      <a16:colId xmlns:a16="http://schemas.microsoft.com/office/drawing/2014/main" val="4227987959"/>
                    </a:ext>
                  </a:extLst>
                </a:gridCol>
                <a:gridCol w="2016224">
                  <a:extLst>
                    <a:ext uri="{9D8B030D-6E8A-4147-A177-3AD203B41FA5}">
                      <a16:colId xmlns:a16="http://schemas.microsoft.com/office/drawing/2014/main" val="3289350310"/>
                    </a:ext>
                  </a:extLst>
                </a:gridCol>
                <a:gridCol w="594996">
                  <a:extLst>
                    <a:ext uri="{9D8B030D-6E8A-4147-A177-3AD203B41FA5}">
                      <a16:colId xmlns:a16="http://schemas.microsoft.com/office/drawing/2014/main" val="4093290811"/>
                    </a:ext>
                  </a:extLst>
                </a:gridCol>
                <a:gridCol w="1061186">
                  <a:extLst>
                    <a:ext uri="{9D8B030D-6E8A-4147-A177-3AD203B41FA5}">
                      <a16:colId xmlns:a16="http://schemas.microsoft.com/office/drawing/2014/main" val="3315726188"/>
                    </a:ext>
                  </a:extLst>
                </a:gridCol>
              </a:tblGrid>
              <a:tr h="186377">
                <a:tc rowSpan="5">
                  <a:txBody>
                    <a:bodyPr/>
                    <a:lstStyle/>
                    <a:p>
                      <a:pPr algn="ctr" rtl="0" fontAlgn="ctr"/>
                      <a:r>
                        <a:rPr lang="ja-JP" altLang="en-US" sz="800" b="1" i="0" u="none" strike="noStrike" dirty="0">
                          <a:solidFill>
                            <a:srgbClr val="000000"/>
                          </a:solidFill>
                          <a:effectLst/>
                          <a:latin typeface="MS UI Gothic" panose="020B0600070205080204" pitchFamily="50" charset="-128"/>
                          <a:ea typeface="MS UI Gothic" panose="020B0600070205080204" pitchFamily="50" charset="-128"/>
                        </a:rPr>
                        <a:t>子育てサービス</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rtl="0" fontAlgn="ctr"/>
                      <a:r>
                        <a:rPr lang="ja-JP" altLang="en-US" sz="800" b="0" i="0" u="none" strike="noStrike" dirty="0">
                          <a:solidFill>
                            <a:srgbClr val="000000"/>
                          </a:solidFill>
                          <a:effectLst/>
                          <a:latin typeface="MS UI Gothic" panose="020B0600070205080204" pitchFamily="50" charset="-128"/>
                          <a:ea typeface="MS UI Gothic" panose="020B0600070205080204" pitchFamily="50" charset="-128"/>
                        </a:rPr>
                        <a:t>子育てママ・パパコミュニケーションサービス</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5,000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オンライントレーニング用</a:t>
                      </a: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PC</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600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r"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4759438"/>
                  </a:ext>
                </a:extLst>
              </a:tr>
              <a:tr h="121841">
                <a:tc vMerge="1">
                  <a:txBody>
                    <a:bodyPr/>
                    <a:lstStyle/>
                    <a:p>
                      <a:endParaRPr kumimoji="1" lang="ja-JP" altLang="en-US"/>
                    </a:p>
                  </a:txBody>
                  <a:tcPr/>
                </a:tc>
                <a:tc>
                  <a:txBody>
                    <a:bodyPr/>
                    <a:lstStyle/>
                    <a:p>
                      <a:pPr algn="l" rtl="0" fontAlgn="ctr"/>
                      <a:r>
                        <a:rPr lang="ja-JP" altLang="en-US" sz="800" b="0" i="0" u="none" strike="noStrike" dirty="0">
                          <a:solidFill>
                            <a:srgbClr val="000000"/>
                          </a:solidFill>
                          <a:effectLst/>
                          <a:latin typeface="MS UI Gothic" panose="020B0600070205080204" pitchFamily="50" charset="-128"/>
                          <a:ea typeface="MS UI Gothic" panose="020B0600070205080204" pitchFamily="50" charset="-128"/>
                        </a:rPr>
                        <a:t>子育てママ・パパ就労支援サービス</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800" b="0" i="0" u="none" strike="noStrike" dirty="0">
                          <a:solidFill>
                            <a:srgbClr val="000000"/>
                          </a:solidFill>
                          <a:effectLst/>
                          <a:latin typeface="MS UI Gothic" panose="020B0600070205080204" pitchFamily="50" charset="-128"/>
                          <a:ea typeface="MS UI Gothic" panose="020B0600070205080204" pitchFamily="50" charset="-128"/>
                        </a:rPr>
                        <a:t>5,000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651933203"/>
                  </a:ext>
                </a:extLst>
              </a:tr>
              <a:tr h="121841">
                <a:tc vMerge="1">
                  <a:txBody>
                    <a:bodyPr/>
                    <a:lstStyle/>
                    <a:p>
                      <a:endParaRPr kumimoji="1" lang="ja-JP" altLang="en-US"/>
                    </a:p>
                  </a:txBody>
                  <a:tcPr/>
                </a:tc>
                <a:tc>
                  <a:txBody>
                    <a:bodyPr/>
                    <a:lstStyle/>
                    <a:p>
                      <a:pPr algn="l" rtl="0" fontAlgn="ctr"/>
                      <a:r>
                        <a:rPr lang="ja-JP" altLang="en-US" sz="800" b="0" i="0" u="none" strike="noStrike" dirty="0">
                          <a:solidFill>
                            <a:srgbClr val="000000"/>
                          </a:solidFill>
                          <a:effectLst/>
                          <a:latin typeface="MS UI Gothic" panose="020B0600070205080204" pitchFamily="50" charset="-128"/>
                          <a:ea typeface="MS UI Gothic" panose="020B0600070205080204" pitchFamily="50" charset="-128"/>
                        </a:rPr>
                        <a:t>会計業務など斡旋サービス</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800" b="0" i="0" u="none" strike="noStrike" dirty="0">
                          <a:solidFill>
                            <a:srgbClr val="000000"/>
                          </a:solidFill>
                          <a:effectLst/>
                          <a:latin typeface="MS UI Gothic" panose="020B0600070205080204" pitchFamily="50" charset="-128"/>
                          <a:ea typeface="MS UI Gothic" panose="020B0600070205080204" pitchFamily="50" charset="-128"/>
                        </a:rPr>
                        <a:t>3,000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671696360"/>
                  </a:ext>
                </a:extLst>
              </a:tr>
              <a:tr h="121841">
                <a:tc vMerge="1">
                  <a:txBody>
                    <a:bodyPr/>
                    <a:lstStyle/>
                    <a:p>
                      <a:endParaRPr kumimoji="1" lang="ja-JP" altLang="en-US"/>
                    </a:p>
                  </a:txBody>
                  <a:tcPr/>
                </a:tc>
                <a:tc>
                  <a:txBody>
                    <a:bodyPr/>
                    <a:lstStyle/>
                    <a:p>
                      <a:pPr algn="l" rtl="0" fontAlgn="ctr"/>
                      <a:r>
                        <a:rPr lang="ja-JP" altLang="en-US" sz="800" b="0" i="0" u="none" strike="noStrike" dirty="0">
                          <a:solidFill>
                            <a:srgbClr val="000000"/>
                          </a:solidFill>
                          <a:effectLst/>
                          <a:latin typeface="MS UI Gothic" panose="020B0600070205080204" pitchFamily="50" charset="-128"/>
                          <a:ea typeface="MS UI Gothic" panose="020B0600070205080204" pitchFamily="50" charset="-128"/>
                        </a:rPr>
                        <a:t>全体管理コスト（</a:t>
                      </a:r>
                      <a:r>
                        <a:rPr lang="en-US" altLang="ja-JP" sz="800" b="0" i="0" u="none" strike="noStrike" dirty="0">
                          <a:solidFill>
                            <a:srgbClr val="000000"/>
                          </a:solidFill>
                          <a:effectLst/>
                          <a:latin typeface="MS UI Gothic" panose="020B0600070205080204" pitchFamily="50" charset="-128"/>
                          <a:ea typeface="MS UI Gothic" panose="020B0600070205080204" pitchFamily="50" charset="-128"/>
                        </a:rPr>
                        <a:t>10%)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1,300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689044950"/>
                  </a:ext>
                </a:extLst>
              </a:tr>
              <a:tr h="121841">
                <a:tc vMerge="1">
                  <a:txBody>
                    <a:bodyPr/>
                    <a:lstStyle/>
                    <a:p>
                      <a:endParaRPr kumimoji="1" lang="ja-JP" altLang="en-US"/>
                    </a:p>
                  </a:txBody>
                  <a:tcPr/>
                </a:tc>
                <a:tc>
                  <a:txBody>
                    <a:bodyPr/>
                    <a:lstStyle/>
                    <a:p>
                      <a:pPr algn="r" rtl="0" fontAlgn="ctr"/>
                      <a:r>
                        <a:rPr lang="ja-JP" altLang="en-US" sz="800" b="0" i="0" u="none" strike="noStrike" dirty="0">
                          <a:solidFill>
                            <a:srgbClr val="000000"/>
                          </a:solidFill>
                          <a:effectLst/>
                          <a:latin typeface="MS UI Gothic" panose="020B0600070205080204" pitchFamily="50" charset="-128"/>
                          <a:ea typeface="MS UI Gothic" panose="020B0600070205080204" pitchFamily="50" charset="-128"/>
                        </a:rPr>
                        <a:t>　（小計）</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14,300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r" rtl="0" fontAlgn="ctr"/>
                      <a:r>
                        <a:rPr lang="zh-TW" altLang="en-US" sz="800" b="0" i="0" u="none" strike="noStrike">
                          <a:solidFill>
                            <a:srgbClr val="000000"/>
                          </a:solidFill>
                          <a:effectLst/>
                          <a:latin typeface="MS UI Gothic" panose="020B0600070205080204" pitchFamily="50" charset="-128"/>
                          <a:ea typeface="MS UI Gothic" panose="020B0600070205080204" pitchFamily="50" charset="-128"/>
                        </a:rPr>
                        <a:t>　　（小計）</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600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14,900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extLst>
                  <a:ext uri="{0D108BD9-81ED-4DB2-BD59-A6C34878D82A}">
                    <a16:rowId xmlns:a16="http://schemas.microsoft.com/office/drawing/2014/main" val="1201817607"/>
                  </a:ext>
                </a:extLst>
              </a:tr>
              <a:tr h="186377">
                <a:tc rowSpan="6">
                  <a:txBody>
                    <a:bodyPr/>
                    <a:lstStyle/>
                    <a:p>
                      <a:pPr algn="ctr" rtl="0" fontAlgn="ctr"/>
                      <a:r>
                        <a:rPr lang="ja-JP" altLang="en-US" sz="800" b="1" i="0" u="none" strike="noStrike">
                          <a:solidFill>
                            <a:srgbClr val="000000"/>
                          </a:solidFill>
                          <a:effectLst/>
                          <a:latin typeface="MS UI Gothic" panose="020B0600070205080204" pitchFamily="50" charset="-128"/>
                          <a:ea typeface="MS UI Gothic" panose="020B0600070205080204" pitchFamily="50" charset="-128"/>
                        </a:rPr>
                        <a:t>デジタル教育サービス</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ctr"/>
                      <a:r>
                        <a:rPr lang="ja-JP" altLang="en-US" sz="800" b="0" i="0" u="none" strike="noStrike" dirty="0">
                          <a:solidFill>
                            <a:srgbClr val="000000"/>
                          </a:solidFill>
                          <a:effectLst/>
                          <a:latin typeface="MS UI Gothic" panose="020B0600070205080204" pitchFamily="50" charset="-128"/>
                          <a:ea typeface="MS UI Gothic" panose="020B0600070205080204" pitchFamily="50" charset="-128"/>
                        </a:rPr>
                        <a:t>スマホ・スマートシティ教室横展開向けコンテンツ作成</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10,000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r"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3122711"/>
                  </a:ext>
                </a:extLst>
              </a:tr>
              <a:tr h="121841">
                <a:tc vMerge="1">
                  <a:txBody>
                    <a:bodyPr/>
                    <a:lstStyle/>
                    <a:p>
                      <a:endParaRPr kumimoji="1" lang="ja-JP" altLang="en-US"/>
                    </a:p>
                  </a:txBody>
                  <a:tcPr/>
                </a:tc>
                <a:tc>
                  <a:txBody>
                    <a:bodyPr/>
                    <a:lstStyle/>
                    <a:p>
                      <a:pPr algn="l" rtl="0"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スマホ・スマートシティ教室</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800" b="0" i="0" u="none" strike="noStrike" dirty="0">
                          <a:solidFill>
                            <a:srgbClr val="000000"/>
                          </a:solidFill>
                          <a:effectLst/>
                          <a:latin typeface="MS UI Gothic" panose="020B0600070205080204" pitchFamily="50" charset="-128"/>
                          <a:ea typeface="MS UI Gothic" panose="020B0600070205080204" pitchFamily="50" charset="-128"/>
                        </a:rPr>
                        <a:t>5,000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771344694"/>
                  </a:ext>
                </a:extLst>
              </a:tr>
              <a:tr h="121841">
                <a:tc vMerge="1">
                  <a:txBody>
                    <a:bodyPr/>
                    <a:lstStyle/>
                    <a:p>
                      <a:endParaRPr kumimoji="1" lang="ja-JP" altLang="en-US"/>
                    </a:p>
                  </a:txBody>
                  <a:tcPr/>
                </a:tc>
                <a:tc>
                  <a:txBody>
                    <a:bodyPr/>
                    <a:lstStyle/>
                    <a:p>
                      <a:pPr algn="l" rtl="0"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スマホ・スマートシティよろず相談室</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5,000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205780818"/>
                  </a:ext>
                </a:extLst>
              </a:tr>
              <a:tr h="121841">
                <a:tc vMerge="1">
                  <a:txBody>
                    <a:bodyPr/>
                    <a:lstStyle/>
                    <a:p>
                      <a:endParaRPr kumimoji="1" lang="ja-JP" altLang="en-US"/>
                    </a:p>
                  </a:txBody>
                  <a:tcPr/>
                </a:tc>
                <a:tc>
                  <a:txBody>
                    <a:bodyPr/>
                    <a:lstStyle/>
                    <a:p>
                      <a:pPr algn="l"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PTA</a:t>
                      </a: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デジタル回覧板</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800" b="0" i="0" u="none" strike="noStrike" dirty="0">
                          <a:solidFill>
                            <a:srgbClr val="000000"/>
                          </a:solidFill>
                          <a:effectLst/>
                          <a:latin typeface="MS UI Gothic" panose="020B0600070205080204" pitchFamily="50" charset="-128"/>
                          <a:ea typeface="MS UI Gothic" panose="020B0600070205080204" pitchFamily="50" charset="-128"/>
                        </a:rPr>
                        <a:t>5,000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889634084"/>
                  </a:ext>
                </a:extLst>
              </a:tr>
              <a:tr h="121841">
                <a:tc vMerge="1">
                  <a:txBody>
                    <a:bodyPr/>
                    <a:lstStyle/>
                    <a:p>
                      <a:endParaRPr kumimoji="1" lang="ja-JP" altLang="en-US"/>
                    </a:p>
                  </a:txBody>
                  <a:tcPr/>
                </a:tc>
                <a:tc>
                  <a:txBody>
                    <a:bodyPr/>
                    <a:lstStyle/>
                    <a:p>
                      <a:pPr algn="l"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GIGA</a:t>
                      </a: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スクール教師支援</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10,000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730411284"/>
                  </a:ext>
                </a:extLst>
              </a:tr>
              <a:tr h="121841">
                <a:tc vMerge="1">
                  <a:txBody>
                    <a:bodyPr/>
                    <a:lstStyle/>
                    <a:p>
                      <a:endParaRPr kumimoji="1" lang="ja-JP" altLang="en-US"/>
                    </a:p>
                  </a:txBody>
                  <a:tcPr/>
                </a:tc>
                <a:tc>
                  <a:txBody>
                    <a:bodyPr/>
                    <a:lstStyle/>
                    <a:p>
                      <a:pPr algn="r" rtl="0"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（小計）</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r" rtl="0" fontAlgn="ctr"/>
                      <a:r>
                        <a:rPr lang="en-US" altLang="ja-JP" sz="800" b="0" i="0" u="none" strike="noStrike" dirty="0">
                          <a:solidFill>
                            <a:srgbClr val="000000"/>
                          </a:solidFill>
                          <a:effectLst/>
                          <a:latin typeface="MS UI Gothic" panose="020B0600070205080204" pitchFamily="50" charset="-128"/>
                          <a:ea typeface="MS UI Gothic" panose="020B0600070205080204" pitchFamily="50" charset="-128"/>
                        </a:rPr>
                        <a:t>35,000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r" rtl="0" fontAlgn="ctr"/>
                      <a:r>
                        <a:rPr lang="zh-TW" altLang="en-US" sz="800" b="0" i="0" u="none" strike="noStrike">
                          <a:solidFill>
                            <a:srgbClr val="000000"/>
                          </a:solidFill>
                          <a:effectLst/>
                          <a:latin typeface="MS UI Gothic" panose="020B0600070205080204" pitchFamily="50" charset="-128"/>
                          <a:ea typeface="MS UI Gothic" panose="020B0600070205080204" pitchFamily="50" charset="-128"/>
                        </a:rPr>
                        <a:t>　　（小計）</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35,000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extLst>
                  <a:ext uri="{0D108BD9-81ED-4DB2-BD59-A6C34878D82A}">
                    <a16:rowId xmlns:a16="http://schemas.microsoft.com/office/drawing/2014/main" val="2547944116"/>
                  </a:ext>
                </a:extLst>
              </a:tr>
              <a:tr h="121841">
                <a:tc rowSpan="8">
                  <a:txBody>
                    <a:bodyPr/>
                    <a:lstStyle/>
                    <a:p>
                      <a:pPr algn="ctr" rtl="0" fontAlgn="ctr"/>
                      <a:r>
                        <a:rPr lang="ja-JP" altLang="en-US" sz="800" b="1" i="0" u="none" strike="noStrike">
                          <a:solidFill>
                            <a:srgbClr val="000000"/>
                          </a:solidFill>
                          <a:effectLst/>
                          <a:latin typeface="MS UI Gothic" panose="020B0600070205080204" pitchFamily="50" charset="-128"/>
                          <a:ea typeface="MS UI Gothic" panose="020B0600070205080204" pitchFamily="50" charset="-128"/>
                        </a:rPr>
                        <a:t>観光サービス</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rtl="0"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おてつたび　</a:t>
                      </a: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ID</a:t>
                      </a: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連携</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5,000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r"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4582758"/>
                  </a:ext>
                </a:extLst>
              </a:tr>
              <a:tr h="121841">
                <a:tc vMerge="1">
                  <a:txBody>
                    <a:bodyPr/>
                    <a:lstStyle/>
                    <a:p>
                      <a:endParaRPr kumimoji="1" lang="ja-JP" altLang="en-US"/>
                    </a:p>
                  </a:txBody>
                  <a:tcPr/>
                </a:tc>
                <a:tc>
                  <a:txBody>
                    <a:bodyPr/>
                    <a:lstStyle/>
                    <a:p>
                      <a:pPr algn="l" rtl="0"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来訪者地域通貨・ポイント連携</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5,000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898222918"/>
                  </a:ext>
                </a:extLst>
              </a:tr>
              <a:tr h="121841">
                <a:tc vMerge="1">
                  <a:txBody>
                    <a:bodyPr/>
                    <a:lstStyle/>
                    <a:p>
                      <a:endParaRPr kumimoji="1" lang="ja-JP" altLang="en-US"/>
                    </a:p>
                  </a:txBody>
                  <a:tcPr/>
                </a:tc>
                <a:tc>
                  <a:txBody>
                    <a:bodyPr/>
                    <a:lstStyle/>
                    <a:p>
                      <a:pPr algn="l" rtl="0"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来訪者オンデマンド交通送迎連携</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3,000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497605945"/>
                  </a:ext>
                </a:extLst>
              </a:tr>
              <a:tr h="121841">
                <a:tc vMerge="1">
                  <a:txBody>
                    <a:bodyPr/>
                    <a:lstStyle/>
                    <a:p>
                      <a:endParaRPr kumimoji="1" lang="ja-JP" altLang="en-US"/>
                    </a:p>
                  </a:txBody>
                  <a:tcPr/>
                </a:tc>
                <a:tc>
                  <a:txBody>
                    <a:bodyPr/>
                    <a:lstStyle/>
                    <a:p>
                      <a:pPr algn="l" rtl="0"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自治体管理ツール</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3,000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00231208"/>
                  </a:ext>
                </a:extLst>
              </a:tr>
              <a:tr h="121841">
                <a:tc vMerge="1">
                  <a:txBody>
                    <a:bodyPr/>
                    <a:lstStyle/>
                    <a:p>
                      <a:endParaRPr kumimoji="1" lang="ja-JP" altLang="en-US"/>
                    </a:p>
                  </a:txBody>
                  <a:tcPr/>
                </a:tc>
                <a:tc>
                  <a:txBody>
                    <a:bodyPr/>
                    <a:lstStyle/>
                    <a:p>
                      <a:pPr algn="l" rtl="0"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おてつたび　導入プロモーション</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3,000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659000236"/>
                  </a:ext>
                </a:extLst>
              </a:tr>
              <a:tr h="121841">
                <a:tc vMerge="1">
                  <a:txBody>
                    <a:bodyPr/>
                    <a:lstStyle/>
                    <a:p>
                      <a:endParaRPr kumimoji="1" lang="ja-JP" altLang="en-US"/>
                    </a:p>
                  </a:txBody>
                  <a:tcPr/>
                </a:tc>
                <a:tc>
                  <a:txBody>
                    <a:bodyPr/>
                    <a:lstStyle/>
                    <a:p>
                      <a:pPr algn="l" rtl="0"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全体システム検証</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3,000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709491183"/>
                  </a:ext>
                </a:extLst>
              </a:tr>
              <a:tr h="121841">
                <a:tc vMerge="1">
                  <a:txBody>
                    <a:bodyPr/>
                    <a:lstStyle/>
                    <a:p>
                      <a:endParaRPr kumimoji="1" lang="ja-JP" altLang="en-US"/>
                    </a:p>
                  </a:txBody>
                  <a:tcPr/>
                </a:tc>
                <a:tc>
                  <a:txBody>
                    <a:bodyPr/>
                    <a:lstStyle/>
                    <a:p>
                      <a:pPr algn="l" rtl="0"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全体管理コスト（</a:t>
                      </a: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10%)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2,200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234645132"/>
                  </a:ext>
                </a:extLst>
              </a:tr>
              <a:tr h="121841">
                <a:tc vMerge="1">
                  <a:txBody>
                    <a:bodyPr/>
                    <a:lstStyle/>
                    <a:p>
                      <a:endParaRPr kumimoji="1" lang="ja-JP" altLang="en-US"/>
                    </a:p>
                  </a:txBody>
                  <a:tcPr/>
                </a:tc>
                <a:tc>
                  <a:txBody>
                    <a:bodyPr/>
                    <a:lstStyle/>
                    <a:p>
                      <a:pPr algn="r" rtl="0"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（小計）</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24,200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r" rtl="0" fontAlgn="ctr"/>
                      <a:r>
                        <a:rPr lang="zh-TW" altLang="en-US" sz="800" b="0" i="0" u="none" strike="noStrike">
                          <a:solidFill>
                            <a:srgbClr val="000000"/>
                          </a:solidFill>
                          <a:effectLst/>
                          <a:latin typeface="MS UI Gothic" panose="020B0600070205080204" pitchFamily="50" charset="-128"/>
                          <a:ea typeface="MS UI Gothic" panose="020B0600070205080204" pitchFamily="50" charset="-128"/>
                        </a:rPr>
                        <a:t>　　（小計）</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24,200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extLst>
                  <a:ext uri="{0D108BD9-81ED-4DB2-BD59-A6C34878D82A}">
                    <a16:rowId xmlns:a16="http://schemas.microsoft.com/office/drawing/2014/main" val="3423170031"/>
                  </a:ext>
                </a:extLst>
              </a:tr>
              <a:tr h="186377">
                <a:tc rowSpan="3">
                  <a:txBody>
                    <a:bodyPr/>
                    <a:lstStyle/>
                    <a:p>
                      <a:pPr algn="ctr" rtl="0" fontAlgn="ctr"/>
                      <a:r>
                        <a:rPr lang="ja-JP" altLang="en-US" sz="800" b="1" i="0" u="none" strike="noStrike">
                          <a:solidFill>
                            <a:srgbClr val="000000"/>
                          </a:solidFill>
                          <a:effectLst/>
                          <a:latin typeface="MS UI Gothic" panose="020B0600070205080204" pitchFamily="50" charset="-128"/>
                          <a:ea typeface="MS UI Gothic" panose="020B0600070205080204" pitchFamily="50" charset="-128"/>
                        </a:rPr>
                        <a:t>地域経済サービス</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rtl="0"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地域通貨・ポイント</a:t>
                      </a: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Web</a:t>
                      </a: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版</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30,000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ポイントチャージタブレット（</a:t>
                      </a: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10</a:t>
                      </a: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台）</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1,000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r"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2689898"/>
                  </a:ext>
                </a:extLst>
              </a:tr>
              <a:tr h="186377">
                <a:tc vMerge="1">
                  <a:txBody>
                    <a:bodyPr/>
                    <a:lstStyle/>
                    <a:p>
                      <a:endParaRPr kumimoji="1" lang="ja-JP" altLang="en-US"/>
                    </a:p>
                  </a:txBody>
                  <a:tcPr/>
                </a:tc>
                <a:tc>
                  <a:txBody>
                    <a:bodyPr/>
                    <a:lstStyle/>
                    <a:p>
                      <a:pPr algn="l" rtl="0"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全体管理コスト（</a:t>
                      </a: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10%)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3,000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800" b="0" i="0" u="none" strike="noStrike" dirty="0">
                          <a:solidFill>
                            <a:srgbClr val="000000"/>
                          </a:solidFill>
                          <a:effectLst/>
                          <a:latin typeface="MS UI Gothic" panose="020B0600070205080204" pitchFamily="50" charset="-128"/>
                          <a:ea typeface="MS UI Gothic" panose="020B0600070205080204" pitchFamily="50" charset="-128"/>
                        </a:rPr>
                        <a:t>全体管理コスト（</a:t>
                      </a:r>
                      <a:r>
                        <a:rPr lang="en-US" altLang="ja-JP" sz="800" b="0" i="0" u="none" strike="noStrike" dirty="0">
                          <a:solidFill>
                            <a:srgbClr val="000000"/>
                          </a:solidFill>
                          <a:effectLst/>
                          <a:latin typeface="MS UI Gothic" panose="020B0600070205080204" pitchFamily="50" charset="-128"/>
                          <a:ea typeface="MS UI Gothic" panose="020B0600070205080204" pitchFamily="50" charset="-128"/>
                        </a:rPr>
                        <a:t>10%)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100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4038507085"/>
                  </a:ext>
                </a:extLst>
              </a:tr>
              <a:tr h="121841">
                <a:tc vMerge="1">
                  <a:txBody>
                    <a:bodyPr/>
                    <a:lstStyle/>
                    <a:p>
                      <a:endParaRPr kumimoji="1" lang="ja-JP" altLang="en-US"/>
                    </a:p>
                  </a:txBody>
                  <a:tcPr/>
                </a:tc>
                <a:tc>
                  <a:txBody>
                    <a:bodyPr/>
                    <a:lstStyle/>
                    <a:p>
                      <a:pPr algn="r" rtl="0"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（小計）</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33,000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r" rtl="0" fontAlgn="ctr"/>
                      <a:r>
                        <a:rPr lang="zh-TW" altLang="en-US" sz="800" b="0" i="0" u="none" strike="noStrike">
                          <a:solidFill>
                            <a:srgbClr val="000000"/>
                          </a:solidFill>
                          <a:effectLst/>
                          <a:latin typeface="MS UI Gothic" panose="020B0600070205080204" pitchFamily="50" charset="-128"/>
                          <a:ea typeface="MS UI Gothic" panose="020B0600070205080204" pitchFamily="50" charset="-128"/>
                        </a:rPr>
                        <a:t>　　（小計）</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1,100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34,100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extLst>
                  <a:ext uri="{0D108BD9-81ED-4DB2-BD59-A6C34878D82A}">
                    <a16:rowId xmlns:a16="http://schemas.microsoft.com/office/drawing/2014/main" val="3478259079"/>
                  </a:ext>
                </a:extLst>
              </a:tr>
              <a:tr h="121841">
                <a:tc rowSpan="9">
                  <a:txBody>
                    <a:bodyPr/>
                    <a:lstStyle/>
                    <a:p>
                      <a:pPr algn="ctr" rtl="0" fontAlgn="ctr"/>
                      <a:r>
                        <a:rPr lang="ja-JP" altLang="en-US" sz="800" b="1" i="0" u="none" strike="noStrike">
                          <a:solidFill>
                            <a:srgbClr val="000000"/>
                          </a:solidFill>
                          <a:effectLst/>
                          <a:latin typeface="MS UI Gothic" panose="020B0600070205080204" pitchFamily="50" charset="-128"/>
                          <a:ea typeface="MS UI Gothic" panose="020B0600070205080204" pitchFamily="50" charset="-128"/>
                        </a:rPr>
                        <a:t>モビリティサービス</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rtl="0"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人流分析ツール</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10,000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MS UI Gothic" panose="020B0600070205080204" pitchFamily="50" charset="-128"/>
                          <a:ea typeface="MS UI Gothic" panose="020B0600070205080204" pitchFamily="50" charset="-128"/>
                        </a:rPr>
                        <a:t>RakuRo（2</a:t>
                      </a: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台）</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13,000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r"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8530359"/>
                  </a:ext>
                </a:extLst>
              </a:tr>
              <a:tr h="186377">
                <a:tc vMerge="1">
                  <a:txBody>
                    <a:bodyPr/>
                    <a:lstStyle/>
                    <a:p>
                      <a:endParaRPr kumimoji="1" lang="ja-JP" altLang="en-US"/>
                    </a:p>
                  </a:txBody>
                  <a:tcPr/>
                </a:tc>
                <a:tc>
                  <a:txBody>
                    <a:bodyPr/>
                    <a:lstStyle/>
                    <a:p>
                      <a:pPr algn="l" rtl="0"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交通分析ツール</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10,000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MS UI Gothic" panose="020B0600070205080204" pitchFamily="50" charset="-128"/>
                          <a:ea typeface="MS UI Gothic" panose="020B0600070205080204" pitchFamily="50" charset="-128"/>
                        </a:rPr>
                        <a:t>分析用タブレット（</a:t>
                      </a:r>
                      <a:r>
                        <a:rPr lang="en-US" altLang="ja-JP" sz="800" b="0" i="0" u="none" strike="noStrike" dirty="0">
                          <a:solidFill>
                            <a:srgbClr val="000000"/>
                          </a:solidFill>
                          <a:effectLst/>
                          <a:latin typeface="MS UI Gothic" panose="020B0600070205080204" pitchFamily="50" charset="-128"/>
                          <a:ea typeface="MS UI Gothic" panose="020B0600070205080204" pitchFamily="50" charset="-128"/>
                        </a:rPr>
                        <a:t>20</a:t>
                      </a:r>
                      <a:r>
                        <a:rPr lang="ja-JP" altLang="en-US" sz="800" b="0" i="0" u="none" strike="noStrike" dirty="0">
                          <a:solidFill>
                            <a:srgbClr val="000000"/>
                          </a:solidFill>
                          <a:effectLst/>
                          <a:latin typeface="MS UI Gothic" panose="020B0600070205080204" pitchFamily="50" charset="-128"/>
                          <a:ea typeface="MS UI Gothic" panose="020B0600070205080204" pitchFamily="50" charset="-128"/>
                        </a:rPr>
                        <a:t>台）</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4,000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816536764"/>
                  </a:ext>
                </a:extLst>
              </a:tr>
              <a:tr h="121841">
                <a:tc vMerge="1">
                  <a:txBody>
                    <a:bodyPr/>
                    <a:lstStyle/>
                    <a:p>
                      <a:endParaRPr kumimoji="1" lang="ja-JP" altLang="en-US"/>
                    </a:p>
                  </a:txBody>
                  <a:tcPr/>
                </a:tc>
                <a:tc>
                  <a:txBody>
                    <a:bodyPr/>
                    <a:lstStyle/>
                    <a:p>
                      <a:pPr algn="l" rtl="0"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データ分析</a:t>
                      </a: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a:t>
                      </a: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レポート</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5,000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384819745"/>
                  </a:ext>
                </a:extLst>
              </a:tr>
              <a:tr h="121841">
                <a:tc vMerge="1">
                  <a:txBody>
                    <a:bodyPr/>
                    <a:lstStyle/>
                    <a:p>
                      <a:endParaRPr kumimoji="1" lang="ja-JP" altLang="en-US"/>
                    </a:p>
                  </a:txBody>
                  <a:tcPr/>
                </a:tc>
                <a:tc>
                  <a:txBody>
                    <a:bodyPr/>
                    <a:lstStyle/>
                    <a:p>
                      <a:pPr algn="l" rtl="0"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高精度マップ作製</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5,000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4093592708"/>
                  </a:ext>
                </a:extLst>
              </a:tr>
              <a:tr h="121841">
                <a:tc vMerge="1">
                  <a:txBody>
                    <a:bodyPr/>
                    <a:lstStyle/>
                    <a:p>
                      <a:endParaRPr kumimoji="1" lang="ja-JP" altLang="en-US"/>
                    </a:p>
                  </a:txBody>
                  <a:tcPr/>
                </a:tc>
                <a:tc>
                  <a:txBody>
                    <a:bodyPr/>
                    <a:lstStyle/>
                    <a:p>
                      <a:pPr algn="l" rtl="0"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モビリティ中間</a:t>
                      </a: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API</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14,000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767218056"/>
                  </a:ext>
                </a:extLst>
              </a:tr>
              <a:tr h="121841">
                <a:tc vMerge="1">
                  <a:txBody>
                    <a:bodyPr/>
                    <a:lstStyle/>
                    <a:p>
                      <a:endParaRPr kumimoji="1" lang="ja-JP" altLang="en-US"/>
                    </a:p>
                  </a:txBody>
                  <a:tcPr/>
                </a:tc>
                <a:tc>
                  <a:txBody>
                    <a:bodyPr/>
                    <a:lstStyle/>
                    <a:p>
                      <a:pPr algn="l" rtl="0"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ヘルスケア</a:t>
                      </a: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a:t>
                      </a: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避難</a:t>
                      </a: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a:t>
                      </a: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観光連携</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10,000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279621084"/>
                  </a:ext>
                </a:extLst>
              </a:tr>
              <a:tr h="121841">
                <a:tc vMerge="1">
                  <a:txBody>
                    <a:bodyPr/>
                    <a:lstStyle/>
                    <a:p>
                      <a:endParaRPr kumimoji="1" lang="ja-JP" altLang="en-US"/>
                    </a:p>
                  </a:txBody>
                  <a:tcPr/>
                </a:tc>
                <a:tc>
                  <a:txBody>
                    <a:bodyPr/>
                    <a:lstStyle/>
                    <a:p>
                      <a:pPr algn="l" rtl="0"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全体システム検証</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30,000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190404822"/>
                  </a:ext>
                </a:extLst>
              </a:tr>
              <a:tr h="186377">
                <a:tc vMerge="1">
                  <a:txBody>
                    <a:bodyPr/>
                    <a:lstStyle/>
                    <a:p>
                      <a:endParaRPr kumimoji="1" lang="ja-JP" altLang="en-US"/>
                    </a:p>
                  </a:txBody>
                  <a:tcPr/>
                </a:tc>
                <a:tc>
                  <a:txBody>
                    <a:bodyPr/>
                    <a:lstStyle/>
                    <a:p>
                      <a:pPr algn="l" rtl="0"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全体管理コスト（</a:t>
                      </a: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10%)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8,400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800" b="0" i="0" u="none" strike="noStrike" dirty="0">
                          <a:solidFill>
                            <a:srgbClr val="000000"/>
                          </a:solidFill>
                          <a:effectLst/>
                          <a:latin typeface="MS UI Gothic" panose="020B0600070205080204" pitchFamily="50" charset="-128"/>
                          <a:ea typeface="MS UI Gothic" panose="020B0600070205080204" pitchFamily="50" charset="-128"/>
                        </a:rPr>
                        <a:t>全体管理コスト（</a:t>
                      </a:r>
                      <a:r>
                        <a:rPr lang="en-US" altLang="ja-JP" sz="800" b="0" i="0" u="none" strike="noStrike" dirty="0">
                          <a:solidFill>
                            <a:srgbClr val="000000"/>
                          </a:solidFill>
                          <a:effectLst/>
                          <a:latin typeface="MS UI Gothic" panose="020B0600070205080204" pitchFamily="50" charset="-128"/>
                          <a:ea typeface="MS UI Gothic" panose="020B0600070205080204" pitchFamily="50" charset="-128"/>
                        </a:rPr>
                        <a:t>10%)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1,700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48269616"/>
                  </a:ext>
                </a:extLst>
              </a:tr>
              <a:tr h="121841">
                <a:tc vMerge="1">
                  <a:txBody>
                    <a:bodyPr/>
                    <a:lstStyle/>
                    <a:p>
                      <a:endParaRPr kumimoji="1" lang="ja-JP" altLang="en-US"/>
                    </a:p>
                  </a:txBody>
                  <a:tcPr/>
                </a:tc>
                <a:tc>
                  <a:txBody>
                    <a:bodyPr/>
                    <a:lstStyle/>
                    <a:p>
                      <a:pPr algn="r" rtl="0"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（小計）</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92,400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r" rtl="0"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（小計）</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18,700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111,100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extLst>
                  <a:ext uri="{0D108BD9-81ED-4DB2-BD59-A6C34878D82A}">
                    <a16:rowId xmlns:a16="http://schemas.microsoft.com/office/drawing/2014/main" val="1901465599"/>
                  </a:ext>
                </a:extLst>
              </a:tr>
              <a:tr h="186377">
                <a:tc rowSpan="5">
                  <a:txBody>
                    <a:bodyPr/>
                    <a:lstStyle/>
                    <a:p>
                      <a:pPr algn="ctr" rtl="0" fontAlgn="ctr"/>
                      <a:r>
                        <a:rPr lang="ja-JP" altLang="en-US" sz="800" b="1" i="0" u="none" strike="noStrike">
                          <a:solidFill>
                            <a:srgbClr val="000000"/>
                          </a:solidFill>
                          <a:effectLst/>
                          <a:latin typeface="MS UI Gothic" panose="020B0600070205080204" pitchFamily="50" charset="-128"/>
                          <a:ea typeface="MS UI Gothic" panose="020B0600070205080204" pitchFamily="50" charset="-128"/>
                        </a:rPr>
                        <a:t>インフラサービス</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Google EIE </a:t>
                      </a: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シュミレーション</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2,000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800" b="0" i="0" u="none" strike="noStrike">
                          <a:solidFill>
                            <a:srgbClr val="000000"/>
                          </a:solidFill>
                          <a:effectLst/>
                          <a:latin typeface="MS UI Gothic" panose="020B0600070205080204" pitchFamily="50" charset="-128"/>
                          <a:ea typeface="MS UI Gothic" panose="020B0600070205080204" pitchFamily="50" charset="-128"/>
                        </a:rPr>
                        <a:t>機器費（ｽﾏｰﾄ街路灯、土壌ｾﾝｻ）</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24,700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r"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4723104"/>
                  </a:ext>
                </a:extLst>
              </a:tr>
              <a:tr h="121841">
                <a:tc vMerge="1">
                  <a:txBody>
                    <a:bodyPr/>
                    <a:lstStyle/>
                    <a:p>
                      <a:endParaRPr kumimoji="1" lang="ja-JP" altLang="en-US"/>
                    </a:p>
                  </a:txBody>
                  <a:tcPr/>
                </a:tc>
                <a:tc>
                  <a:txBody>
                    <a:bodyPr/>
                    <a:lstStyle/>
                    <a:p>
                      <a:pPr algn="l" rtl="0"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データ分析レポート</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3,000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材料</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S UI Gothic" panose="020B0600070205080204" pitchFamily="50" charset="-128"/>
                          <a:ea typeface="MS UI Gothic" panose="020B0600070205080204" pitchFamily="50" charset="-128"/>
                        </a:rPr>
                        <a:t>3,800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211594794"/>
                  </a:ext>
                </a:extLst>
              </a:tr>
              <a:tr h="121841">
                <a:tc vMerge="1">
                  <a:txBody>
                    <a:bodyPr/>
                    <a:lstStyle/>
                    <a:p>
                      <a:endParaRPr kumimoji="1" lang="ja-JP" altLang="en-US"/>
                    </a:p>
                  </a:txBody>
                  <a:tcPr/>
                </a:tc>
                <a:tc>
                  <a:txBody>
                    <a:bodyPr/>
                    <a:lstStyle/>
                    <a:p>
                      <a:pPr algn="l" rtl="0" fontAlgn="ctr"/>
                      <a:r>
                        <a:rPr lang="zh-TW" altLang="en-US" sz="800" b="0" i="0" u="none" strike="noStrike">
                          <a:solidFill>
                            <a:srgbClr val="000000"/>
                          </a:solidFill>
                          <a:effectLst/>
                          <a:latin typeface="MS UI Gothic" panose="020B0600070205080204" pitchFamily="50" charset="-128"/>
                          <a:ea typeface="MS UI Gothic" panose="020B0600070205080204" pitchFamily="50" charset="-128"/>
                        </a:rPr>
                        <a:t>光風台公園</a:t>
                      </a:r>
                      <a:r>
                        <a:rPr lang="en-US" altLang="zh-TW" sz="800" b="0" i="0" u="none" strike="noStrike">
                          <a:solidFill>
                            <a:srgbClr val="000000"/>
                          </a:solidFill>
                          <a:effectLst/>
                          <a:latin typeface="MS UI Gothic" panose="020B0600070205080204" pitchFamily="50" charset="-128"/>
                          <a:ea typeface="MS UI Gothic" panose="020B0600070205080204" pitchFamily="50" charset="-128"/>
                        </a:rPr>
                        <a:t>IoT</a:t>
                      </a:r>
                      <a:r>
                        <a:rPr lang="zh-TW" altLang="en-US" sz="800" b="0" i="0" u="none" strike="noStrike">
                          <a:solidFill>
                            <a:srgbClr val="000000"/>
                          </a:solidFill>
                          <a:effectLst/>
                          <a:latin typeface="MS UI Gothic" panose="020B0600070205080204" pitchFamily="50" charset="-128"/>
                          <a:ea typeface="MS UI Gothic" panose="020B0600070205080204" pitchFamily="50" charset="-128"/>
                        </a:rPr>
                        <a:t>化整備</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20,000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dirty="0">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273032227"/>
                  </a:ext>
                </a:extLst>
              </a:tr>
              <a:tr h="186377">
                <a:tc vMerge="1">
                  <a:txBody>
                    <a:bodyPr/>
                    <a:lstStyle/>
                    <a:p>
                      <a:endParaRPr kumimoji="1" lang="ja-JP" altLang="en-US"/>
                    </a:p>
                  </a:txBody>
                  <a:tcPr/>
                </a:tc>
                <a:tc>
                  <a:txBody>
                    <a:bodyPr/>
                    <a:lstStyle/>
                    <a:p>
                      <a:pPr algn="l" rtl="0"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全体管理コスト（</a:t>
                      </a: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10%)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2,500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全体管理コスト（</a:t>
                      </a: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10%)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800" b="0" i="0" u="none" strike="noStrike" dirty="0">
                          <a:solidFill>
                            <a:srgbClr val="000000"/>
                          </a:solidFill>
                          <a:effectLst/>
                          <a:latin typeface="MS UI Gothic" panose="020B0600070205080204" pitchFamily="50" charset="-128"/>
                          <a:ea typeface="MS UI Gothic" panose="020B0600070205080204" pitchFamily="50" charset="-128"/>
                        </a:rPr>
                        <a:t>2,850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821131599"/>
                  </a:ext>
                </a:extLst>
              </a:tr>
              <a:tr h="121841">
                <a:tc vMerge="1">
                  <a:txBody>
                    <a:bodyPr/>
                    <a:lstStyle/>
                    <a:p>
                      <a:endParaRPr kumimoji="1" lang="ja-JP" altLang="en-US"/>
                    </a:p>
                  </a:txBody>
                  <a:tcPr/>
                </a:tc>
                <a:tc>
                  <a:txBody>
                    <a:bodyPr/>
                    <a:lstStyle/>
                    <a:p>
                      <a:pPr algn="r" rtl="0"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（小計）</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27,500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r" rtl="0"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（小計）</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r" rtl="0" fontAlgn="ctr"/>
                      <a:r>
                        <a:rPr lang="en-US" altLang="ja-JP" sz="800" b="0" i="0" u="none" strike="noStrike" dirty="0">
                          <a:solidFill>
                            <a:srgbClr val="000000"/>
                          </a:solidFill>
                          <a:effectLst/>
                          <a:latin typeface="MS UI Gothic" panose="020B0600070205080204" pitchFamily="50" charset="-128"/>
                          <a:ea typeface="MS UI Gothic" panose="020B0600070205080204" pitchFamily="50" charset="-128"/>
                        </a:rPr>
                        <a:t>31,350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58,850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extLst>
                  <a:ext uri="{0D108BD9-81ED-4DB2-BD59-A6C34878D82A}">
                    <a16:rowId xmlns:a16="http://schemas.microsoft.com/office/drawing/2014/main" val="1039571947"/>
                  </a:ext>
                </a:extLst>
              </a:tr>
              <a:tr h="121841">
                <a:tc rowSpan="6">
                  <a:txBody>
                    <a:bodyPr/>
                    <a:lstStyle/>
                    <a:p>
                      <a:pPr algn="ctr" rtl="0" fontAlgn="ctr"/>
                      <a:r>
                        <a:rPr lang="ja-JP" altLang="en-US" sz="800" b="1" i="0" u="none" strike="noStrike">
                          <a:solidFill>
                            <a:srgbClr val="000000"/>
                          </a:solidFill>
                          <a:effectLst/>
                          <a:latin typeface="MS UI Gothic" panose="020B0600070205080204" pitchFamily="50" charset="-128"/>
                          <a:ea typeface="MS UI Gothic" panose="020B0600070205080204" pitchFamily="50" charset="-128"/>
                        </a:rPr>
                        <a:t>デジタル行政サービス</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rtl="0"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電子申請サービス（</a:t>
                      </a: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Glafer)</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5,000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dirty="0">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r"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6226646"/>
                  </a:ext>
                </a:extLst>
              </a:tr>
              <a:tr h="121841">
                <a:tc vMerge="1">
                  <a:txBody>
                    <a:bodyPr/>
                    <a:lstStyle/>
                    <a:p>
                      <a:endParaRPr kumimoji="1" lang="ja-JP" altLang="en-US"/>
                    </a:p>
                  </a:txBody>
                  <a:tcPr/>
                </a:tc>
                <a:tc>
                  <a:txBody>
                    <a:bodyPr/>
                    <a:lstStyle/>
                    <a:p>
                      <a:pPr algn="l" rtl="0" fontAlgn="ctr"/>
                      <a:r>
                        <a:rPr lang="en-US" sz="800" b="0" i="0" u="none" strike="noStrike">
                          <a:solidFill>
                            <a:srgbClr val="000000"/>
                          </a:solidFill>
                          <a:effectLst/>
                          <a:latin typeface="MS UI Gothic" panose="020B0600070205080204" pitchFamily="50" charset="-128"/>
                          <a:ea typeface="MS UI Gothic" panose="020B0600070205080204" pitchFamily="50" charset="-128"/>
                        </a:rPr>
                        <a:t>RPA</a:t>
                      </a: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導入（</a:t>
                      </a:r>
                      <a:r>
                        <a:rPr lang="en-US" sz="800" b="0" i="0" u="none" strike="noStrike">
                          <a:solidFill>
                            <a:srgbClr val="000000"/>
                          </a:solidFill>
                          <a:effectLst/>
                          <a:latin typeface="MS UI Gothic" panose="020B0600070205080204" pitchFamily="50" charset="-128"/>
                          <a:ea typeface="MS UI Gothic" panose="020B0600070205080204" pitchFamily="50" charset="-128"/>
                        </a:rPr>
                        <a:t>UiPath）</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2,600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dirty="0">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898268941"/>
                  </a:ext>
                </a:extLst>
              </a:tr>
              <a:tr h="121841">
                <a:tc vMerge="1">
                  <a:txBody>
                    <a:bodyPr/>
                    <a:lstStyle/>
                    <a:p>
                      <a:endParaRPr kumimoji="1" lang="ja-JP" altLang="en-US"/>
                    </a:p>
                  </a:txBody>
                  <a:tcPr/>
                </a:tc>
                <a:tc>
                  <a:txBody>
                    <a:bodyPr/>
                    <a:lstStyle/>
                    <a:p>
                      <a:pPr algn="l" rtl="0"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施設予約</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5,000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dirty="0">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197083143"/>
                  </a:ext>
                </a:extLst>
              </a:tr>
              <a:tr h="186377">
                <a:tc vMerge="1">
                  <a:txBody>
                    <a:bodyPr/>
                    <a:lstStyle/>
                    <a:p>
                      <a:endParaRPr kumimoji="1" lang="ja-JP" altLang="en-US"/>
                    </a:p>
                  </a:txBody>
                  <a:tcPr/>
                </a:tc>
                <a:tc>
                  <a:txBody>
                    <a:bodyPr/>
                    <a:lstStyle/>
                    <a:p>
                      <a:pPr algn="l" rtl="0"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導入支援（</a:t>
                      </a: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4</a:t>
                      </a: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名）　棚卸</a:t>
                      </a: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a:t>
                      </a: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デジタルトレーニング</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19,200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dirty="0">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682810412"/>
                  </a:ext>
                </a:extLst>
              </a:tr>
              <a:tr h="121841">
                <a:tc vMerge="1">
                  <a:txBody>
                    <a:bodyPr/>
                    <a:lstStyle/>
                    <a:p>
                      <a:endParaRPr kumimoji="1" lang="ja-JP" altLang="en-US"/>
                    </a:p>
                  </a:txBody>
                  <a:tcPr/>
                </a:tc>
                <a:tc>
                  <a:txBody>
                    <a:bodyPr/>
                    <a:lstStyle/>
                    <a:p>
                      <a:pPr algn="l" rtl="0"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全体管理コスト（</a:t>
                      </a: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10%)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2,420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dirty="0">
                          <a:solidFill>
                            <a:srgbClr val="000000"/>
                          </a:solidFill>
                          <a:effectLst/>
                          <a:latin typeface="MS UI Gothic" panose="020B0600070205080204" pitchFamily="50" charset="-128"/>
                          <a:ea typeface="MS UI Gothic" panose="020B0600070205080204" pitchFamily="50" charset="-128"/>
                        </a:rPr>
                        <a:t>　</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137937473"/>
                  </a:ext>
                </a:extLst>
              </a:tr>
              <a:tr h="121841">
                <a:tc vMerge="1">
                  <a:txBody>
                    <a:bodyPr/>
                    <a:lstStyle/>
                    <a:p>
                      <a:endParaRPr kumimoji="1" lang="ja-JP" altLang="en-US"/>
                    </a:p>
                  </a:txBody>
                  <a:tcPr/>
                </a:tc>
                <a:tc>
                  <a:txBody>
                    <a:bodyPr/>
                    <a:lstStyle/>
                    <a:p>
                      <a:pPr algn="r" rtl="0" fontAlgn="ctr"/>
                      <a:r>
                        <a:rPr lang="ja-JP" altLang="en-US" sz="800" b="0" i="0" u="none" strike="noStrike" dirty="0">
                          <a:solidFill>
                            <a:srgbClr val="000000"/>
                          </a:solidFill>
                          <a:effectLst/>
                          <a:latin typeface="MS UI Gothic" panose="020B0600070205080204" pitchFamily="50" charset="-128"/>
                          <a:ea typeface="MS UI Gothic" panose="020B0600070205080204" pitchFamily="50" charset="-128"/>
                        </a:rPr>
                        <a:t>　（小計）</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34,220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r" rtl="0" fontAlgn="ctr"/>
                      <a:r>
                        <a:rPr lang="zh-TW" altLang="en-US" sz="800" b="0" i="0" u="none" strike="noStrike">
                          <a:solidFill>
                            <a:srgbClr val="000000"/>
                          </a:solidFill>
                          <a:effectLst/>
                          <a:latin typeface="MS UI Gothic" panose="020B0600070205080204" pitchFamily="50" charset="-128"/>
                          <a:ea typeface="MS UI Gothic" panose="020B0600070205080204" pitchFamily="50" charset="-128"/>
                        </a:rPr>
                        <a:t>　　（小計）</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r" rtl="0" fontAlgn="ctr"/>
                      <a:r>
                        <a:rPr lang="en-US" altLang="ja-JP" sz="800" b="0" i="0" u="none" strike="noStrike">
                          <a:solidFill>
                            <a:srgbClr val="000000"/>
                          </a:solidFill>
                          <a:effectLst/>
                          <a:latin typeface="MS UI Gothic" panose="020B0600070205080204" pitchFamily="50" charset="-128"/>
                          <a:ea typeface="MS UI Gothic" panose="020B0600070205080204" pitchFamily="50" charset="-128"/>
                        </a:rPr>
                        <a:t>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tc>
                  <a:txBody>
                    <a:bodyPr/>
                    <a:lstStyle/>
                    <a:p>
                      <a:pPr algn="r" rtl="0" fontAlgn="ctr"/>
                      <a:r>
                        <a:rPr lang="en-US" altLang="ja-JP" sz="800" b="0" i="0" u="none" strike="noStrike" dirty="0">
                          <a:solidFill>
                            <a:srgbClr val="000000"/>
                          </a:solidFill>
                          <a:effectLst/>
                          <a:latin typeface="MS UI Gothic" panose="020B0600070205080204" pitchFamily="50" charset="-128"/>
                          <a:ea typeface="MS UI Gothic" panose="020B0600070205080204" pitchFamily="50" charset="-128"/>
                        </a:rPr>
                        <a:t>34,220</a:t>
                      </a:r>
                    </a:p>
                  </a:txBody>
                  <a:tcPr marL="4092" marR="4092" marT="4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EF"/>
                    </a:solidFill>
                  </a:tcPr>
                </a:tc>
                <a:extLst>
                  <a:ext uri="{0D108BD9-81ED-4DB2-BD59-A6C34878D82A}">
                    <a16:rowId xmlns:a16="http://schemas.microsoft.com/office/drawing/2014/main" val="3258643057"/>
                  </a:ext>
                </a:extLst>
              </a:tr>
            </a:tbl>
          </a:graphicData>
        </a:graphic>
      </p:graphicFrame>
    </p:spTree>
    <p:extLst>
      <p:ext uri="{BB962C8B-B14F-4D97-AF65-F5344CB8AC3E}">
        <p14:creationId xmlns:p14="http://schemas.microsoft.com/office/powerpoint/2010/main" val="282045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7" name="Rectangle 66"/>
          <p:cNvSpPr>
            <a:spLocks noChangeArrowheads="1"/>
          </p:cNvSpPr>
          <p:nvPr/>
        </p:nvSpPr>
        <p:spPr>
          <a:xfrm>
            <a:off x="96700" y="980728"/>
            <a:ext cx="8939796" cy="5760640"/>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348"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chemeClr val="bg1"/>
                </a:solidFill>
                <a:latin typeface="ＭＳ Ｐゴシック" panose="020B0600070205080204" pitchFamily="50" charset="-128"/>
              </a:rPr>
              <a:t>実装計画・運営計画</a:t>
            </a:r>
            <a:endParaRPr lang="ja-JP" altLang="en-US" sz="1400" b="1" dirty="0">
              <a:solidFill>
                <a:schemeClr val="bg1"/>
              </a:solidFill>
              <a:latin typeface="ＭＳ Ｐゴシック" panose="020B0600070205080204" pitchFamily="50" charset="-128"/>
            </a:endParaRPr>
          </a:p>
        </p:txBody>
      </p:sp>
      <p:sp>
        <p:nvSpPr>
          <p:cNvPr id="1349" name="Text Box 4"/>
          <p:cNvSpPr txBox="1">
            <a:spLocks noChangeArrowheads="1"/>
          </p:cNvSpPr>
          <p:nvPr/>
        </p:nvSpPr>
        <p:spPr>
          <a:xfrm>
            <a:off x="0" y="580618"/>
            <a:ext cx="7452320" cy="338554"/>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1600" b="1" dirty="0">
                <a:latin typeface="Tahoma" pitchFamily="34" charset="0"/>
              </a:rPr>
              <a:t>中長期スケジュール</a:t>
            </a:r>
          </a:p>
        </p:txBody>
      </p:sp>
      <p:graphicFrame>
        <p:nvGraphicFramePr>
          <p:cNvPr id="1353" name="表 79"/>
          <p:cNvGraphicFramePr>
            <a:graphicFrameLocks noGrp="1"/>
          </p:cNvGraphicFramePr>
          <p:nvPr>
            <p:extLst>
              <p:ext uri="{D42A27DB-BD31-4B8C-83A1-F6EECF244321}">
                <p14:modId xmlns:p14="http://schemas.microsoft.com/office/powerpoint/2010/main" val="490246418"/>
              </p:ext>
            </p:extLst>
          </p:nvPr>
        </p:nvGraphicFramePr>
        <p:xfrm>
          <a:off x="247032" y="1052736"/>
          <a:ext cx="8651670" cy="4590162"/>
        </p:xfrm>
        <a:graphic>
          <a:graphicData uri="http://schemas.openxmlformats.org/drawingml/2006/table">
            <a:tbl>
              <a:tblPr firstRow="1" bandRow="1"/>
              <a:tblGrid>
                <a:gridCol w="1353485">
                  <a:extLst>
                    <a:ext uri="{9D8B030D-6E8A-4147-A177-3AD203B41FA5}">
                      <a16:colId xmlns:a16="http://schemas.microsoft.com/office/drawing/2014/main" val="20000"/>
                    </a:ext>
                  </a:extLst>
                </a:gridCol>
                <a:gridCol w="2222963">
                  <a:extLst>
                    <a:ext uri="{9D8B030D-6E8A-4147-A177-3AD203B41FA5}">
                      <a16:colId xmlns:a16="http://schemas.microsoft.com/office/drawing/2014/main" val="20001"/>
                    </a:ext>
                  </a:extLst>
                </a:gridCol>
                <a:gridCol w="2533525">
                  <a:extLst>
                    <a:ext uri="{9D8B030D-6E8A-4147-A177-3AD203B41FA5}">
                      <a16:colId xmlns:a16="http://schemas.microsoft.com/office/drawing/2014/main" val="20002"/>
                    </a:ext>
                  </a:extLst>
                </a:gridCol>
                <a:gridCol w="2541697">
                  <a:extLst>
                    <a:ext uri="{9D8B030D-6E8A-4147-A177-3AD203B41FA5}">
                      <a16:colId xmlns:a16="http://schemas.microsoft.com/office/drawing/2014/main" val="20003"/>
                    </a:ext>
                  </a:extLst>
                </a:gridCol>
              </a:tblGrid>
              <a:tr h="273541">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endParaRPr kumimoji="1" lang="ja-JP" altLang="en-US" sz="1200" dirty="0">
                        <a:latin typeface="+mn-ea"/>
                        <a:ea typeface="+mn-ea"/>
                      </a:endParaRPr>
                    </a:p>
                  </a:txBody>
                  <a:tcP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200" dirty="0">
                          <a:solidFill>
                            <a:schemeClr val="bg1"/>
                          </a:solidFill>
                          <a:latin typeface="+mn-ea"/>
                          <a:ea typeface="+mn-ea"/>
                        </a:rPr>
                        <a:t>2022</a:t>
                      </a:r>
                      <a:r>
                        <a:rPr kumimoji="1" lang="ja-JP" altLang="en-US" sz="1200" dirty="0">
                          <a:solidFill>
                            <a:schemeClr val="bg1"/>
                          </a:solidFill>
                          <a:latin typeface="+mn-ea"/>
                          <a:ea typeface="+mn-ea"/>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200" dirty="0">
                          <a:solidFill>
                            <a:schemeClr val="bg1"/>
                          </a:solidFill>
                          <a:latin typeface="+mn-ea"/>
                          <a:ea typeface="+mn-ea"/>
                        </a:rPr>
                        <a:t>2023</a:t>
                      </a:r>
                      <a:r>
                        <a:rPr kumimoji="1" lang="ja-JP" altLang="en-US" sz="1200" dirty="0">
                          <a:solidFill>
                            <a:schemeClr val="bg1"/>
                          </a:solidFill>
                          <a:latin typeface="+mn-ea"/>
                          <a:ea typeface="+mn-ea"/>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200" dirty="0">
                          <a:solidFill>
                            <a:schemeClr val="bg1"/>
                          </a:solidFill>
                          <a:latin typeface="+mn-ea"/>
                          <a:ea typeface="+mn-ea"/>
                        </a:rPr>
                        <a:t>2024</a:t>
                      </a:r>
                      <a:r>
                        <a:rPr kumimoji="1" lang="ja-JP" altLang="en-US" sz="1200" dirty="0">
                          <a:solidFill>
                            <a:schemeClr val="bg1"/>
                          </a:solidFill>
                          <a:latin typeface="+mn-ea"/>
                          <a:ea typeface="+mn-ea"/>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10000"/>
                  </a:ext>
                </a:extLst>
              </a:tr>
              <a:tr h="531857">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mn-ea"/>
                        <a:ea typeface="+mn-ea"/>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n-ea"/>
                        <a:ea typeface="+mn-ea"/>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n-ea"/>
                        <a:ea typeface="+mn-ea"/>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n-ea"/>
                        <a:ea typeface="+mn-ea"/>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63826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全体</a:t>
                      </a: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n-ea"/>
                        <a:ea typeface="+mn-ea"/>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n-ea"/>
                        <a:ea typeface="+mn-ea"/>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n-ea"/>
                        <a:ea typeface="+mn-ea"/>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63826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住民支援</a:t>
                      </a: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n-ea"/>
                        <a:ea typeface="+mn-ea"/>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n-ea"/>
                        <a:ea typeface="+mn-ea"/>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n-ea"/>
                        <a:ea typeface="+mn-ea"/>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58159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kern="1200" cap="none" spc="0" normalizeH="0" baseline="0" noProof="0" dirty="0">
                          <a:ln>
                            <a:noFill/>
                          </a:ln>
                          <a:effectLst/>
                          <a:uLnTx/>
                          <a:uFillTx/>
                          <a:latin typeface="+mn-ea"/>
                          <a:ea typeface="+mn-ea"/>
                        </a:rPr>
                        <a:t>交通支援</a:t>
                      </a: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n-ea"/>
                        <a:ea typeface="+mn-ea"/>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n-ea"/>
                        <a:ea typeface="+mn-ea"/>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n-ea"/>
                        <a:ea typeface="+mn-ea"/>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r h="504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kern="1200" cap="none" spc="0" normalizeH="0" baseline="0" noProof="0" dirty="0">
                          <a:ln>
                            <a:noFill/>
                          </a:ln>
                          <a:effectLst/>
                          <a:uLnTx/>
                          <a:uFillTx/>
                          <a:latin typeface="+mn-ea"/>
                          <a:ea typeface="+mn-ea"/>
                        </a:rPr>
                        <a:t>決済</a:t>
                      </a: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latin typeface="+mn-ea"/>
                        <a:ea typeface="+mn-ea"/>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latin typeface="+mn-ea"/>
                        <a:ea typeface="+mn-ea"/>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latin typeface="+mn-ea"/>
                        <a:ea typeface="+mn-ea"/>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8011859"/>
                  </a:ext>
                </a:extLst>
              </a:tr>
              <a:tr h="6910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kern="1200" cap="none" spc="0" normalizeH="0" baseline="0" noProof="0" dirty="0">
                          <a:ln>
                            <a:noFill/>
                          </a:ln>
                          <a:effectLst/>
                          <a:uLnTx/>
                          <a:uFillTx/>
                          <a:latin typeface="+mn-ea"/>
                          <a:ea typeface="+mn-ea"/>
                        </a:rPr>
                        <a:t>行政</a:t>
                      </a: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n-ea"/>
                        <a:ea typeface="+mn-ea"/>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n-ea"/>
                        <a:ea typeface="+mn-ea"/>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n-ea"/>
                        <a:ea typeface="+mn-ea"/>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3076467822"/>
                  </a:ext>
                </a:extLst>
              </a:tr>
              <a:tr h="73076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lang="ja-JP" altLang="en-US" sz="1200" dirty="0">
                          <a:latin typeface="+mn-ea"/>
                          <a:ea typeface="+mn-ea"/>
                        </a:rPr>
                        <a:t>データ連携基盤</a:t>
                      </a: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n-ea"/>
                        <a:ea typeface="+mn-ea"/>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n-ea"/>
                        <a:ea typeface="+mn-ea"/>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n-ea"/>
                        <a:ea typeface="+mn-ea"/>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bl>
          </a:graphicData>
        </a:graphic>
      </p:graphicFrame>
      <p:sp>
        <p:nvSpPr>
          <p:cNvPr id="2" name="スライド番号プレースホルダー 1">
            <a:extLst>
              <a:ext uri="{FF2B5EF4-FFF2-40B4-BE49-F238E27FC236}">
                <a16:creationId xmlns:a16="http://schemas.microsoft.com/office/drawing/2014/main" id="{B6C194C6-39AE-44BA-8D69-48A70919F8E7}"/>
              </a:ext>
            </a:extLst>
          </p:cNvPr>
          <p:cNvSpPr>
            <a:spLocks noGrp="1"/>
          </p:cNvSpPr>
          <p:nvPr>
            <p:ph type="sldNum" sz="quarter" idx="12"/>
          </p:nvPr>
        </p:nvSpPr>
        <p:spPr/>
        <p:txBody>
          <a:bodyPr/>
          <a:lstStyle/>
          <a:p>
            <a:pPr>
              <a:defRPr/>
            </a:pPr>
            <a:fld id="{ED70751B-34C4-41F7-9A42-B8AF8614956A}" type="slidenum">
              <a:rPr lang="en-US" altLang="ja-JP" smtClean="0"/>
              <a:pPr>
                <a:defRPr/>
              </a:pPr>
              <a:t>23</a:t>
            </a:fld>
            <a:endParaRPr lang="en-US" altLang="ja-JP" dirty="0"/>
          </a:p>
        </p:txBody>
      </p:sp>
      <p:sp>
        <p:nvSpPr>
          <p:cNvPr id="51" name="テキスト ボックス 50">
            <a:extLst>
              <a:ext uri="{FF2B5EF4-FFF2-40B4-BE49-F238E27FC236}">
                <a16:creationId xmlns:a16="http://schemas.microsoft.com/office/drawing/2014/main" id="{49019F05-5B9F-42D7-BBA5-392A427A4A29}"/>
              </a:ext>
            </a:extLst>
          </p:cNvPr>
          <p:cNvSpPr txBox="1"/>
          <p:nvPr/>
        </p:nvSpPr>
        <p:spPr>
          <a:xfrm>
            <a:off x="67329" y="5844566"/>
            <a:ext cx="5918079" cy="307777"/>
          </a:xfrm>
          <a:prstGeom prst="rect">
            <a:avLst/>
          </a:prstGeom>
          <a:noFill/>
        </p:spPr>
        <p:txBody>
          <a:bodyPr wrap="square">
            <a:spAutoFit/>
          </a:bodyPr>
          <a:lstStyle/>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40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rPr>
              <a:t>＜サービスの事業化・持続的提供に向けた取組＞</a:t>
            </a:r>
            <a:endParaRPr kumimoji="1" lang="en-US" altLang="ja-JP" sz="140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endParaRPr>
          </a:p>
        </p:txBody>
      </p:sp>
      <p:sp>
        <p:nvSpPr>
          <p:cNvPr id="44" name="右矢印 80">
            <a:extLst>
              <a:ext uri="{FF2B5EF4-FFF2-40B4-BE49-F238E27FC236}">
                <a16:creationId xmlns:a16="http://schemas.microsoft.com/office/drawing/2014/main" id="{95C7E793-4DC5-4132-A702-F097586DDEAE}"/>
              </a:ext>
            </a:extLst>
          </p:cNvPr>
          <p:cNvSpPr/>
          <p:nvPr/>
        </p:nvSpPr>
        <p:spPr>
          <a:xfrm>
            <a:off x="1916046" y="2205183"/>
            <a:ext cx="889267" cy="162551"/>
          </a:xfrm>
          <a:prstGeom prst="rightArrow">
            <a:avLst/>
          </a:prstGeom>
          <a:solidFill>
            <a:srgbClr val="FFC000">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5" name="テキスト ボックス 81">
            <a:extLst>
              <a:ext uri="{FF2B5EF4-FFF2-40B4-BE49-F238E27FC236}">
                <a16:creationId xmlns:a16="http://schemas.microsoft.com/office/drawing/2014/main" id="{7DD26888-EA78-4879-8C57-C43B6DA0EA0C}"/>
              </a:ext>
            </a:extLst>
          </p:cNvPr>
          <p:cNvSpPr txBox="1"/>
          <p:nvPr/>
        </p:nvSpPr>
        <p:spPr>
          <a:xfrm>
            <a:off x="1785208" y="1829283"/>
            <a:ext cx="1184373" cy="461665"/>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提供新サービス</a:t>
            </a:r>
            <a:br>
              <a:rPr lang="en-US" altLang="ja-JP" sz="1200" dirty="0">
                <a:solidFill>
                  <a:prstClr val="black"/>
                </a:solidFill>
                <a:latin typeface="Meiryo UI" panose="020B0604030504040204" pitchFamily="50" charset="-128"/>
                <a:ea typeface="Meiryo UI" panose="020B0604030504040204" pitchFamily="50" charset="-128"/>
              </a:rPr>
            </a:br>
            <a:r>
              <a:rPr lang="ja-JP" altLang="en-US" sz="1200" dirty="0">
                <a:solidFill>
                  <a:prstClr val="black"/>
                </a:solidFill>
                <a:latin typeface="Meiryo UI" panose="020B0604030504040204" pitchFamily="50" charset="-128"/>
                <a:ea typeface="Meiryo UI" panose="020B0604030504040204" pitchFamily="50" charset="-128"/>
              </a:rPr>
              <a:t>調査・調整</a:t>
            </a:r>
          </a:p>
        </p:txBody>
      </p:sp>
      <p:sp>
        <p:nvSpPr>
          <p:cNvPr id="46" name="テキスト ボックス 82">
            <a:extLst>
              <a:ext uri="{FF2B5EF4-FFF2-40B4-BE49-F238E27FC236}">
                <a16:creationId xmlns:a16="http://schemas.microsoft.com/office/drawing/2014/main" id="{195E1704-EAD9-48C2-9D6F-859D971A6687}"/>
              </a:ext>
            </a:extLst>
          </p:cNvPr>
          <p:cNvSpPr txBox="1"/>
          <p:nvPr/>
        </p:nvSpPr>
        <p:spPr>
          <a:xfrm>
            <a:off x="4536570" y="1921616"/>
            <a:ext cx="2659860"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rPr>
              <a:t>連携サービス実装＆新サービス検証</a:t>
            </a:r>
          </a:p>
        </p:txBody>
      </p:sp>
      <p:sp>
        <p:nvSpPr>
          <p:cNvPr id="50" name="右矢印 83">
            <a:extLst>
              <a:ext uri="{FF2B5EF4-FFF2-40B4-BE49-F238E27FC236}">
                <a16:creationId xmlns:a16="http://schemas.microsoft.com/office/drawing/2014/main" id="{84AD087F-7CF8-4F40-83F2-0C1986E2FCC8}"/>
              </a:ext>
            </a:extLst>
          </p:cNvPr>
          <p:cNvSpPr/>
          <p:nvPr/>
        </p:nvSpPr>
        <p:spPr>
          <a:xfrm>
            <a:off x="3472283" y="2209837"/>
            <a:ext cx="491574" cy="149637"/>
          </a:xfrm>
          <a:prstGeom prst="rightArrow">
            <a:avLst/>
          </a:prstGeom>
          <a:solidFill>
            <a:srgbClr val="FFC000">
              <a:lumMod val="60000"/>
              <a:lumOff val="4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2" name="右矢印 108">
            <a:extLst>
              <a:ext uri="{FF2B5EF4-FFF2-40B4-BE49-F238E27FC236}">
                <a16:creationId xmlns:a16="http://schemas.microsoft.com/office/drawing/2014/main" id="{FA3216B0-EC03-48AD-86B1-085A61236964}"/>
              </a:ext>
            </a:extLst>
          </p:cNvPr>
          <p:cNvSpPr/>
          <p:nvPr/>
        </p:nvSpPr>
        <p:spPr>
          <a:xfrm>
            <a:off x="2805313" y="2194126"/>
            <a:ext cx="652688" cy="178263"/>
          </a:xfrm>
          <a:prstGeom prst="rightArrow">
            <a:avLst/>
          </a:prstGeom>
          <a:solidFill>
            <a:srgbClr val="FFC000">
              <a:lumMod val="40000"/>
              <a:lumOff val="6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3" name="テキスト ボックス 52">
            <a:extLst>
              <a:ext uri="{FF2B5EF4-FFF2-40B4-BE49-F238E27FC236}">
                <a16:creationId xmlns:a16="http://schemas.microsoft.com/office/drawing/2014/main" id="{9446BB40-7493-4E83-ADC5-5FF22BFA26BE}"/>
              </a:ext>
            </a:extLst>
          </p:cNvPr>
          <p:cNvSpPr txBox="1"/>
          <p:nvPr/>
        </p:nvSpPr>
        <p:spPr>
          <a:xfrm>
            <a:off x="2809929" y="1829283"/>
            <a:ext cx="752063" cy="461665"/>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新サービス実装</a:t>
            </a:r>
          </a:p>
        </p:txBody>
      </p:sp>
      <p:sp>
        <p:nvSpPr>
          <p:cNvPr id="54" name="テキスト ボックス 53">
            <a:extLst>
              <a:ext uri="{FF2B5EF4-FFF2-40B4-BE49-F238E27FC236}">
                <a16:creationId xmlns:a16="http://schemas.microsoft.com/office/drawing/2014/main" id="{75DBE7DB-7F23-4EA5-9210-5E8AED659AAB}"/>
              </a:ext>
            </a:extLst>
          </p:cNvPr>
          <p:cNvSpPr txBox="1"/>
          <p:nvPr/>
        </p:nvSpPr>
        <p:spPr>
          <a:xfrm>
            <a:off x="3385993" y="1829283"/>
            <a:ext cx="885245" cy="461665"/>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サービス</a:t>
            </a:r>
            <a:endParaRPr lang="en-US" altLang="ja-JP" sz="1200"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連携検証</a:t>
            </a:r>
          </a:p>
        </p:txBody>
      </p:sp>
      <p:sp>
        <p:nvSpPr>
          <p:cNvPr id="55" name="右矢印 83">
            <a:extLst>
              <a:ext uri="{FF2B5EF4-FFF2-40B4-BE49-F238E27FC236}">
                <a16:creationId xmlns:a16="http://schemas.microsoft.com/office/drawing/2014/main" id="{683A86B5-9321-4FA3-B3D2-94F8CB133450}"/>
              </a:ext>
            </a:extLst>
          </p:cNvPr>
          <p:cNvSpPr/>
          <p:nvPr/>
        </p:nvSpPr>
        <p:spPr>
          <a:xfrm>
            <a:off x="3995936" y="2204865"/>
            <a:ext cx="4901032" cy="147640"/>
          </a:xfrm>
          <a:prstGeom prst="rightArrow">
            <a:avLst/>
          </a:prstGeom>
          <a:solidFill>
            <a:srgbClr val="FFC000"/>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6" name="楕円 119">
            <a:extLst>
              <a:ext uri="{FF2B5EF4-FFF2-40B4-BE49-F238E27FC236}">
                <a16:creationId xmlns:a16="http://schemas.microsoft.com/office/drawing/2014/main" id="{55AA58F0-C2D7-46E0-B4CC-A57AD16A77DE}"/>
              </a:ext>
            </a:extLst>
          </p:cNvPr>
          <p:cNvSpPr/>
          <p:nvPr/>
        </p:nvSpPr>
        <p:spPr>
          <a:xfrm>
            <a:off x="1916046" y="1649246"/>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7" name="テキスト ボックス 56">
            <a:extLst>
              <a:ext uri="{FF2B5EF4-FFF2-40B4-BE49-F238E27FC236}">
                <a16:creationId xmlns:a16="http://schemas.microsoft.com/office/drawing/2014/main" id="{11F604FB-3596-47D3-8733-30D79E191CD8}"/>
              </a:ext>
            </a:extLst>
          </p:cNvPr>
          <p:cNvSpPr txBox="1"/>
          <p:nvPr/>
        </p:nvSpPr>
        <p:spPr>
          <a:xfrm>
            <a:off x="1776269" y="1277469"/>
            <a:ext cx="1029044" cy="369332"/>
          </a:xfrm>
          <a:prstGeom prst="rect">
            <a:avLst/>
          </a:prstGeom>
          <a:noFill/>
        </p:spPr>
        <p:txBody>
          <a:bodyPr wrap="square">
            <a:spAutoFit/>
          </a:bodyPr>
          <a:lstStyle/>
          <a:p>
            <a:r>
              <a:rPr lang="ja-JP" altLang="en-US" sz="900" dirty="0">
                <a:solidFill>
                  <a:prstClr val="black"/>
                </a:solidFill>
                <a:latin typeface="Meiryo UI" panose="020B0604030504040204" pitchFamily="50" charset="-128"/>
                <a:ea typeface="Meiryo UI" panose="020B0604030504040204" pitchFamily="50" charset="-128"/>
              </a:rPr>
              <a:t>リビングラボ開業</a:t>
            </a:r>
            <a:endParaRPr lang="en-US" altLang="ja-JP" sz="900" dirty="0">
              <a:solidFill>
                <a:prstClr val="black"/>
              </a:solidFill>
              <a:latin typeface="Meiryo UI" panose="020B0604030504040204" pitchFamily="50" charset="-128"/>
              <a:ea typeface="Meiryo UI" panose="020B0604030504040204" pitchFamily="50" charset="-128"/>
            </a:endParaRPr>
          </a:p>
          <a:p>
            <a:r>
              <a:rPr lang="en-US" altLang="ja-JP" sz="900" dirty="0">
                <a:solidFill>
                  <a:prstClr val="black"/>
                </a:solidFill>
                <a:latin typeface="Meiryo UI" panose="020B0604030504040204" pitchFamily="50" charset="-128"/>
                <a:ea typeface="Meiryo UI" panose="020B0604030504040204" pitchFamily="50" charset="-128"/>
              </a:rPr>
              <a:t>4</a:t>
            </a:r>
            <a:r>
              <a:rPr lang="ja-JP" altLang="en-US" sz="900" dirty="0">
                <a:solidFill>
                  <a:prstClr val="black"/>
                </a:solidFill>
                <a:latin typeface="Meiryo UI" panose="020B0604030504040204" pitchFamily="50" charset="-128"/>
                <a:ea typeface="Meiryo UI" panose="020B0604030504040204" pitchFamily="50" charset="-128"/>
              </a:rPr>
              <a:t>月開業</a:t>
            </a:r>
            <a:endParaRPr lang="ja-JP" altLang="en-US" sz="900" dirty="0"/>
          </a:p>
        </p:txBody>
      </p:sp>
      <p:sp>
        <p:nvSpPr>
          <p:cNvPr id="58" name="楕円 119">
            <a:extLst>
              <a:ext uri="{FF2B5EF4-FFF2-40B4-BE49-F238E27FC236}">
                <a16:creationId xmlns:a16="http://schemas.microsoft.com/office/drawing/2014/main" id="{EE91F0D1-63DC-4B74-8E1D-222FE33089C7}"/>
              </a:ext>
            </a:extLst>
          </p:cNvPr>
          <p:cNvSpPr/>
          <p:nvPr/>
        </p:nvSpPr>
        <p:spPr>
          <a:xfrm>
            <a:off x="4243941" y="1644846"/>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9" name="テキスト ボックス 58">
            <a:extLst>
              <a:ext uri="{FF2B5EF4-FFF2-40B4-BE49-F238E27FC236}">
                <a16:creationId xmlns:a16="http://schemas.microsoft.com/office/drawing/2014/main" id="{0EFD318B-7C8B-43DB-BDAC-80153FF68E1A}"/>
              </a:ext>
            </a:extLst>
          </p:cNvPr>
          <p:cNvSpPr txBox="1"/>
          <p:nvPr/>
        </p:nvSpPr>
        <p:spPr>
          <a:xfrm>
            <a:off x="4067944" y="1307120"/>
            <a:ext cx="1029044" cy="369332"/>
          </a:xfrm>
          <a:prstGeom prst="rect">
            <a:avLst/>
          </a:prstGeom>
          <a:noFill/>
        </p:spPr>
        <p:txBody>
          <a:bodyPr wrap="square">
            <a:spAutoFit/>
          </a:bodyPr>
          <a:lstStyle/>
          <a:p>
            <a:r>
              <a:rPr lang="ja-JP" altLang="en-US" sz="900" dirty="0">
                <a:solidFill>
                  <a:prstClr val="black"/>
                </a:solidFill>
                <a:latin typeface="Meiryo UI" panose="020B0604030504040204" pitchFamily="50" charset="-128"/>
                <a:ea typeface="Meiryo UI" panose="020B0604030504040204" pitchFamily="50" charset="-128"/>
              </a:rPr>
              <a:t>リビングラボパーク開業</a:t>
            </a:r>
            <a:r>
              <a:rPr lang="en-US" altLang="ja-JP" sz="900" dirty="0">
                <a:solidFill>
                  <a:prstClr val="black"/>
                </a:solidFill>
                <a:latin typeface="Meiryo UI" panose="020B0604030504040204" pitchFamily="50" charset="-128"/>
                <a:ea typeface="Meiryo UI" panose="020B0604030504040204" pitchFamily="50" charset="-128"/>
              </a:rPr>
              <a:t>4</a:t>
            </a:r>
            <a:r>
              <a:rPr lang="ja-JP" altLang="en-US" sz="900" dirty="0">
                <a:solidFill>
                  <a:prstClr val="black"/>
                </a:solidFill>
                <a:latin typeface="Meiryo UI" panose="020B0604030504040204" pitchFamily="50" charset="-128"/>
                <a:ea typeface="Meiryo UI" panose="020B0604030504040204" pitchFamily="50" charset="-128"/>
              </a:rPr>
              <a:t>月開業</a:t>
            </a:r>
            <a:endParaRPr lang="ja-JP" altLang="en-US" sz="900" dirty="0"/>
          </a:p>
        </p:txBody>
      </p:sp>
      <p:sp>
        <p:nvSpPr>
          <p:cNvPr id="60" name="楕円 119">
            <a:extLst>
              <a:ext uri="{FF2B5EF4-FFF2-40B4-BE49-F238E27FC236}">
                <a16:creationId xmlns:a16="http://schemas.microsoft.com/office/drawing/2014/main" id="{7DE1CEF8-4E15-488C-8893-4E4FBB1EFADB}"/>
              </a:ext>
            </a:extLst>
          </p:cNvPr>
          <p:cNvSpPr/>
          <p:nvPr/>
        </p:nvSpPr>
        <p:spPr>
          <a:xfrm>
            <a:off x="7885756" y="1659819"/>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1" name="テキスト ボックス 60">
            <a:extLst>
              <a:ext uri="{FF2B5EF4-FFF2-40B4-BE49-F238E27FC236}">
                <a16:creationId xmlns:a16="http://schemas.microsoft.com/office/drawing/2014/main" id="{4F3E7CBB-CB07-419E-9AB5-7C10F97C364C}"/>
              </a:ext>
            </a:extLst>
          </p:cNvPr>
          <p:cNvSpPr txBox="1"/>
          <p:nvPr/>
        </p:nvSpPr>
        <p:spPr>
          <a:xfrm>
            <a:off x="7709758" y="1322093"/>
            <a:ext cx="1110713" cy="369332"/>
          </a:xfrm>
          <a:prstGeom prst="rect">
            <a:avLst/>
          </a:prstGeom>
          <a:noFill/>
        </p:spPr>
        <p:txBody>
          <a:bodyPr wrap="square">
            <a:spAutoFit/>
          </a:bodyPr>
          <a:lstStyle/>
          <a:p>
            <a:r>
              <a:rPr lang="ja-JP" altLang="en-US" sz="900" dirty="0">
                <a:solidFill>
                  <a:prstClr val="black"/>
                </a:solidFill>
                <a:latin typeface="Meiryo UI" panose="020B0604030504040204" pitchFamily="50" charset="-128"/>
                <a:ea typeface="Meiryo UI" panose="020B0604030504040204" pitchFamily="50" charset="-128"/>
              </a:rPr>
              <a:t>国際交流拠点開業</a:t>
            </a:r>
            <a:r>
              <a:rPr lang="en-US" altLang="ja-JP" sz="900" dirty="0">
                <a:solidFill>
                  <a:prstClr val="black"/>
                </a:solidFill>
                <a:latin typeface="Meiryo UI" panose="020B0604030504040204" pitchFamily="50" charset="-128"/>
                <a:ea typeface="Meiryo UI" panose="020B0604030504040204" pitchFamily="50" charset="-128"/>
              </a:rPr>
              <a:t>4</a:t>
            </a:r>
            <a:r>
              <a:rPr lang="ja-JP" altLang="en-US" sz="900" dirty="0">
                <a:solidFill>
                  <a:prstClr val="black"/>
                </a:solidFill>
                <a:latin typeface="Meiryo UI" panose="020B0604030504040204" pitchFamily="50" charset="-128"/>
                <a:ea typeface="Meiryo UI" panose="020B0604030504040204" pitchFamily="50" charset="-128"/>
              </a:rPr>
              <a:t>月開業</a:t>
            </a:r>
            <a:endParaRPr lang="ja-JP" altLang="en-US" sz="900" dirty="0"/>
          </a:p>
        </p:txBody>
      </p:sp>
      <p:sp>
        <p:nvSpPr>
          <p:cNvPr id="62" name="楕円 119">
            <a:extLst>
              <a:ext uri="{FF2B5EF4-FFF2-40B4-BE49-F238E27FC236}">
                <a16:creationId xmlns:a16="http://schemas.microsoft.com/office/drawing/2014/main" id="{F9794900-E1B0-4AE9-9268-66CC80B147C9}"/>
              </a:ext>
            </a:extLst>
          </p:cNvPr>
          <p:cNvSpPr/>
          <p:nvPr/>
        </p:nvSpPr>
        <p:spPr>
          <a:xfrm>
            <a:off x="5664560" y="1659819"/>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B022A286-3CE2-443E-8DD6-F88193A2F2F0}"/>
              </a:ext>
            </a:extLst>
          </p:cNvPr>
          <p:cNvSpPr txBox="1"/>
          <p:nvPr/>
        </p:nvSpPr>
        <p:spPr>
          <a:xfrm>
            <a:off x="5392965" y="1285915"/>
            <a:ext cx="1029044" cy="369332"/>
          </a:xfrm>
          <a:prstGeom prst="rect">
            <a:avLst/>
          </a:prstGeom>
          <a:noFill/>
        </p:spPr>
        <p:txBody>
          <a:bodyPr wrap="square">
            <a:spAutoFit/>
          </a:bodyPr>
          <a:lstStyle/>
          <a:p>
            <a:r>
              <a:rPr lang="ja-JP" altLang="en-US" sz="900" dirty="0">
                <a:solidFill>
                  <a:prstClr val="black"/>
                </a:solidFill>
                <a:latin typeface="Meiryo UI" panose="020B0604030504040204" pitchFamily="50" charset="-128"/>
                <a:ea typeface="Meiryo UI" panose="020B0604030504040204" pitchFamily="50" charset="-128"/>
              </a:rPr>
              <a:t>他自治体連携</a:t>
            </a:r>
            <a:endParaRPr lang="en-US" altLang="ja-JP" sz="900" dirty="0">
              <a:solidFill>
                <a:prstClr val="black"/>
              </a:solidFill>
              <a:latin typeface="Meiryo UI" panose="020B0604030504040204" pitchFamily="50" charset="-128"/>
              <a:ea typeface="Meiryo UI" panose="020B0604030504040204" pitchFamily="50" charset="-128"/>
            </a:endParaRPr>
          </a:p>
          <a:p>
            <a:r>
              <a:rPr lang="en-US" altLang="ja-JP" sz="900" dirty="0">
                <a:solidFill>
                  <a:prstClr val="black"/>
                </a:solidFill>
                <a:latin typeface="Meiryo UI" panose="020B0604030504040204" pitchFamily="50" charset="-128"/>
                <a:ea typeface="Meiryo UI" panose="020B0604030504040204" pitchFamily="50" charset="-128"/>
              </a:rPr>
              <a:t>10</a:t>
            </a:r>
            <a:r>
              <a:rPr lang="ja-JP" altLang="en-US" sz="900" dirty="0">
                <a:solidFill>
                  <a:prstClr val="black"/>
                </a:solidFill>
                <a:latin typeface="Meiryo UI" panose="020B0604030504040204" pitchFamily="50" charset="-128"/>
                <a:ea typeface="Meiryo UI" panose="020B0604030504040204" pitchFamily="50" charset="-128"/>
              </a:rPr>
              <a:t>月開始</a:t>
            </a:r>
            <a:endParaRPr lang="ja-JP" altLang="en-US" sz="900" dirty="0"/>
          </a:p>
        </p:txBody>
      </p:sp>
      <p:sp>
        <p:nvSpPr>
          <p:cNvPr id="64" name="右矢印 84">
            <a:extLst>
              <a:ext uri="{FF2B5EF4-FFF2-40B4-BE49-F238E27FC236}">
                <a16:creationId xmlns:a16="http://schemas.microsoft.com/office/drawing/2014/main" id="{A96752B4-143D-462C-B41B-B11DDD4E1073}"/>
              </a:ext>
            </a:extLst>
          </p:cNvPr>
          <p:cNvSpPr/>
          <p:nvPr/>
        </p:nvSpPr>
        <p:spPr>
          <a:xfrm>
            <a:off x="1829281" y="2666544"/>
            <a:ext cx="1158543" cy="155577"/>
          </a:xfrm>
          <a:prstGeom prst="rightArrow">
            <a:avLst/>
          </a:prstGeom>
          <a:solidFill>
            <a:srgbClr val="FFC000">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5" name="テキスト ボックス 85">
            <a:extLst>
              <a:ext uri="{FF2B5EF4-FFF2-40B4-BE49-F238E27FC236}">
                <a16:creationId xmlns:a16="http://schemas.microsoft.com/office/drawing/2014/main" id="{14976CA2-5458-478D-B33B-02E8D25EF624}"/>
              </a:ext>
            </a:extLst>
          </p:cNvPr>
          <p:cNvSpPr txBox="1"/>
          <p:nvPr/>
        </p:nvSpPr>
        <p:spPr>
          <a:xfrm>
            <a:off x="1825508" y="2505595"/>
            <a:ext cx="1158543"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ヘルスケア実証</a:t>
            </a:r>
          </a:p>
        </p:txBody>
      </p:sp>
      <p:sp>
        <p:nvSpPr>
          <p:cNvPr id="66" name="テキスト ボックス 86">
            <a:extLst>
              <a:ext uri="{FF2B5EF4-FFF2-40B4-BE49-F238E27FC236}">
                <a16:creationId xmlns:a16="http://schemas.microsoft.com/office/drawing/2014/main" id="{67AD46D2-83E7-4692-882D-F06981F1F19A}"/>
              </a:ext>
            </a:extLst>
          </p:cNvPr>
          <p:cNvSpPr txBox="1"/>
          <p:nvPr/>
        </p:nvSpPr>
        <p:spPr>
          <a:xfrm>
            <a:off x="4507766" y="2492896"/>
            <a:ext cx="2512506"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rPr>
              <a:t>ヘルスケア・医療連携拡張検証・実装</a:t>
            </a:r>
          </a:p>
        </p:txBody>
      </p:sp>
      <p:sp>
        <p:nvSpPr>
          <p:cNvPr id="67" name="右矢印 87">
            <a:extLst>
              <a:ext uri="{FF2B5EF4-FFF2-40B4-BE49-F238E27FC236}">
                <a16:creationId xmlns:a16="http://schemas.microsoft.com/office/drawing/2014/main" id="{87DAEE7D-CDC7-4B2A-9FA4-DFAB3ECD9854}"/>
              </a:ext>
            </a:extLst>
          </p:cNvPr>
          <p:cNvSpPr/>
          <p:nvPr/>
        </p:nvSpPr>
        <p:spPr>
          <a:xfrm>
            <a:off x="4487009" y="2663983"/>
            <a:ext cx="4464000" cy="171178"/>
          </a:xfrm>
          <a:prstGeom prst="rightArrow">
            <a:avLst/>
          </a:prstGeom>
          <a:solidFill>
            <a:srgbClr val="FFC000">
              <a:lumMod val="60000"/>
              <a:lumOff val="4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8" name="右矢印 107">
            <a:extLst>
              <a:ext uri="{FF2B5EF4-FFF2-40B4-BE49-F238E27FC236}">
                <a16:creationId xmlns:a16="http://schemas.microsoft.com/office/drawing/2014/main" id="{F5DB5B1F-50A0-4826-BB40-B46C848DC11A}"/>
              </a:ext>
            </a:extLst>
          </p:cNvPr>
          <p:cNvSpPr/>
          <p:nvPr/>
        </p:nvSpPr>
        <p:spPr>
          <a:xfrm>
            <a:off x="1648216" y="3507517"/>
            <a:ext cx="1357106" cy="193906"/>
          </a:xfrm>
          <a:prstGeom prst="rightArrow">
            <a:avLst/>
          </a:prstGeom>
          <a:solidFill>
            <a:srgbClr val="FFC000">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9" name="右矢印 108">
            <a:extLst>
              <a:ext uri="{FF2B5EF4-FFF2-40B4-BE49-F238E27FC236}">
                <a16:creationId xmlns:a16="http://schemas.microsoft.com/office/drawing/2014/main" id="{23814365-6D54-467A-85AB-B26B4CB58829}"/>
              </a:ext>
            </a:extLst>
          </p:cNvPr>
          <p:cNvSpPr/>
          <p:nvPr/>
        </p:nvSpPr>
        <p:spPr>
          <a:xfrm>
            <a:off x="3000427" y="3511852"/>
            <a:ext cx="1425344" cy="154458"/>
          </a:xfrm>
          <a:prstGeom prst="rightArrow">
            <a:avLst/>
          </a:prstGeom>
          <a:solidFill>
            <a:srgbClr val="FFC000">
              <a:lumMod val="40000"/>
              <a:lumOff val="6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テキスト ボックス 109">
            <a:extLst>
              <a:ext uri="{FF2B5EF4-FFF2-40B4-BE49-F238E27FC236}">
                <a16:creationId xmlns:a16="http://schemas.microsoft.com/office/drawing/2014/main" id="{52FC649E-BE57-40E0-8C11-14599F9C4D8C}"/>
              </a:ext>
            </a:extLst>
          </p:cNvPr>
          <p:cNvSpPr txBox="1"/>
          <p:nvPr/>
        </p:nvSpPr>
        <p:spPr>
          <a:xfrm>
            <a:off x="1980406" y="3196198"/>
            <a:ext cx="752063"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調査</a:t>
            </a:r>
          </a:p>
        </p:txBody>
      </p:sp>
      <p:sp>
        <p:nvSpPr>
          <p:cNvPr id="71" name="テキスト ボックス 110">
            <a:extLst>
              <a:ext uri="{FF2B5EF4-FFF2-40B4-BE49-F238E27FC236}">
                <a16:creationId xmlns:a16="http://schemas.microsoft.com/office/drawing/2014/main" id="{8A8D01E4-EDD4-4F0D-A257-E5D985F15823}"/>
              </a:ext>
            </a:extLst>
          </p:cNvPr>
          <p:cNvSpPr txBox="1"/>
          <p:nvPr/>
        </p:nvSpPr>
        <p:spPr>
          <a:xfrm>
            <a:off x="3285802" y="2803393"/>
            <a:ext cx="752063"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実証</a:t>
            </a:r>
          </a:p>
        </p:txBody>
      </p:sp>
      <p:sp>
        <p:nvSpPr>
          <p:cNvPr id="72" name="右矢印 111">
            <a:extLst>
              <a:ext uri="{FF2B5EF4-FFF2-40B4-BE49-F238E27FC236}">
                <a16:creationId xmlns:a16="http://schemas.microsoft.com/office/drawing/2014/main" id="{D816A44A-B05F-441F-A29A-48C2D34329E6}"/>
              </a:ext>
            </a:extLst>
          </p:cNvPr>
          <p:cNvSpPr/>
          <p:nvPr/>
        </p:nvSpPr>
        <p:spPr>
          <a:xfrm>
            <a:off x="4487009" y="3507517"/>
            <a:ext cx="4391481" cy="193906"/>
          </a:xfrm>
          <a:prstGeom prst="rightArrow">
            <a:avLst/>
          </a:prstGeom>
          <a:solidFill>
            <a:srgbClr val="FFC000">
              <a:lumMod val="60000"/>
              <a:lumOff val="4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3" name="テキスト ボックス 112">
            <a:extLst>
              <a:ext uri="{FF2B5EF4-FFF2-40B4-BE49-F238E27FC236}">
                <a16:creationId xmlns:a16="http://schemas.microsoft.com/office/drawing/2014/main" id="{041F2F4C-389D-431D-BD3E-3F8F1B3165B1}"/>
              </a:ext>
            </a:extLst>
          </p:cNvPr>
          <p:cNvSpPr txBox="1"/>
          <p:nvPr/>
        </p:nvSpPr>
        <p:spPr>
          <a:xfrm>
            <a:off x="5450195" y="3353926"/>
            <a:ext cx="2725087"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rPr>
              <a:t>実装・新サービス検討（自動運転など）</a:t>
            </a:r>
          </a:p>
        </p:txBody>
      </p:sp>
      <p:sp>
        <p:nvSpPr>
          <p:cNvPr id="74" name="右矢印 107">
            <a:extLst>
              <a:ext uri="{FF2B5EF4-FFF2-40B4-BE49-F238E27FC236}">
                <a16:creationId xmlns:a16="http://schemas.microsoft.com/office/drawing/2014/main" id="{85202101-5192-42B8-8752-37CF53FDA3E8}"/>
              </a:ext>
            </a:extLst>
          </p:cNvPr>
          <p:cNvSpPr/>
          <p:nvPr/>
        </p:nvSpPr>
        <p:spPr>
          <a:xfrm>
            <a:off x="1641703" y="3904281"/>
            <a:ext cx="770057" cy="171268"/>
          </a:xfrm>
          <a:prstGeom prst="rightArrow">
            <a:avLst/>
          </a:prstGeom>
          <a:solidFill>
            <a:srgbClr val="FFC000">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5" name="右矢印 108">
            <a:extLst>
              <a:ext uri="{FF2B5EF4-FFF2-40B4-BE49-F238E27FC236}">
                <a16:creationId xmlns:a16="http://schemas.microsoft.com/office/drawing/2014/main" id="{3FA99B77-1755-43A1-A7E3-0DC7BDE1142D}"/>
              </a:ext>
            </a:extLst>
          </p:cNvPr>
          <p:cNvSpPr/>
          <p:nvPr/>
        </p:nvSpPr>
        <p:spPr>
          <a:xfrm>
            <a:off x="2418858" y="3897296"/>
            <a:ext cx="1390220" cy="185239"/>
          </a:xfrm>
          <a:prstGeom prst="rightArrow">
            <a:avLst/>
          </a:prstGeom>
          <a:solidFill>
            <a:srgbClr val="FFC000">
              <a:lumMod val="40000"/>
              <a:lumOff val="6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6" name="テキスト ボックス 110">
            <a:extLst>
              <a:ext uri="{FF2B5EF4-FFF2-40B4-BE49-F238E27FC236}">
                <a16:creationId xmlns:a16="http://schemas.microsoft.com/office/drawing/2014/main" id="{9B4D8935-9FEA-4BBC-A968-954907A8462A}"/>
              </a:ext>
            </a:extLst>
          </p:cNvPr>
          <p:cNvSpPr txBox="1"/>
          <p:nvPr/>
        </p:nvSpPr>
        <p:spPr>
          <a:xfrm>
            <a:off x="2710522" y="3707400"/>
            <a:ext cx="752063"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実証</a:t>
            </a:r>
          </a:p>
        </p:txBody>
      </p:sp>
      <p:sp>
        <p:nvSpPr>
          <p:cNvPr id="77" name="右矢印 84">
            <a:extLst>
              <a:ext uri="{FF2B5EF4-FFF2-40B4-BE49-F238E27FC236}">
                <a16:creationId xmlns:a16="http://schemas.microsoft.com/office/drawing/2014/main" id="{46964F84-5924-4318-95B9-00F1D475C3B7}"/>
              </a:ext>
            </a:extLst>
          </p:cNvPr>
          <p:cNvSpPr/>
          <p:nvPr/>
        </p:nvSpPr>
        <p:spPr>
          <a:xfrm>
            <a:off x="1829281" y="2966459"/>
            <a:ext cx="1158543" cy="155577"/>
          </a:xfrm>
          <a:prstGeom prst="rightArrow">
            <a:avLst/>
          </a:prstGeom>
          <a:solidFill>
            <a:srgbClr val="FFC000">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8" name="テキスト ボックス 85">
            <a:extLst>
              <a:ext uri="{FF2B5EF4-FFF2-40B4-BE49-F238E27FC236}">
                <a16:creationId xmlns:a16="http://schemas.microsoft.com/office/drawing/2014/main" id="{62D5C627-56D5-46F5-949D-9795C01D50D1}"/>
              </a:ext>
            </a:extLst>
          </p:cNvPr>
          <p:cNvSpPr txBox="1"/>
          <p:nvPr/>
        </p:nvSpPr>
        <p:spPr>
          <a:xfrm>
            <a:off x="1829281" y="2754034"/>
            <a:ext cx="1158543"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見守り実証</a:t>
            </a:r>
          </a:p>
        </p:txBody>
      </p:sp>
      <p:sp>
        <p:nvSpPr>
          <p:cNvPr id="79" name="右矢印 111">
            <a:extLst>
              <a:ext uri="{FF2B5EF4-FFF2-40B4-BE49-F238E27FC236}">
                <a16:creationId xmlns:a16="http://schemas.microsoft.com/office/drawing/2014/main" id="{8F81AE62-9290-4BA9-9470-A6000D5DABA6}"/>
              </a:ext>
            </a:extLst>
          </p:cNvPr>
          <p:cNvSpPr/>
          <p:nvPr/>
        </p:nvSpPr>
        <p:spPr>
          <a:xfrm>
            <a:off x="3864911" y="3921044"/>
            <a:ext cx="5013579" cy="137742"/>
          </a:xfrm>
          <a:prstGeom prst="rightArrow">
            <a:avLst/>
          </a:prstGeom>
          <a:solidFill>
            <a:srgbClr val="FFC000">
              <a:lumMod val="60000"/>
              <a:lumOff val="4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0" name="テキスト ボックス 112">
            <a:extLst>
              <a:ext uri="{FF2B5EF4-FFF2-40B4-BE49-F238E27FC236}">
                <a16:creationId xmlns:a16="http://schemas.microsoft.com/office/drawing/2014/main" id="{E2643555-194E-4938-B503-D4A95F8D3932}"/>
              </a:ext>
            </a:extLst>
          </p:cNvPr>
          <p:cNvSpPr txBox="1"/>
          <p:nvPr/>
        </p:nvSpPr>
        <p:spPr>
          <a:xfrm>
            <a:off x="6360179" y="3707400"/>
            <a:ext cx="885865"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rPr>
              <a:t>実装</a:t>
            </a:r>
          </a:p>
        </p:txBody>
      </p:sp>
      <p:cxnSp>
        <p:nvCxnSpPr>
          <p:cNvPr id="81" name="直線矢印コネクタ 80">
            <a:extLst>
              <a:ext uri="{FF2B5EF4-FFF2-40B4-BE49-F238E27FC236}">
                <a16:creationId xmlns:a16="http://schemas.microsoft.com/office/drawing/2014/main" id="{8B27A0E3-DF49-4CB9-862E-5E4EE2BA2EC8}"/>
              </a:ext>
            </a:extLst>
          </p:cNvPr>
          <p:cNvCxnSpPr>
            <a:cxnSpLocks/>
          </p:cNvCxnSpPr>
          <p:nvPr/>
        </p:nvCxnSpPr>
        <p:spPr>
          <a:xfrm>
            <a:off x="4751031" y="2848555"/>
            <a:ext cx="0" cy="725511"/>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矢印コネクタ 81">
            <a:extLst>
              <a:ext uri="{FF2B5EF4-FFF2-40B4-BE49-F238E27FC236}">
                <a16:creationId xmlns:a16="http://schemas.microsoft.com/office/drawing/2014/main" id="{15E800B3-8A56-4DC8-9E79-44037EE54257}"/>
              </a:ext>
            </a:extLst>
          </p:cNvPr>
          <p:cNvCxnSpPr>
            <a:cxnSpLocks/>
          </p:cNvCxnSpPr>
          <p:nvPr/>
        </p:nvCxnSpPr>
        <p:spPr>
          <a:xfrm flipV="1">
            <a:off x="4764656" y="3690526"/>
            <a:ext cx="0" cy="311404"/>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83" name="テキスト ボックス 82">
            <a:extLst>
              <a:ext uri="{FF2B5EF4-FFF2-40B4-BE49-F238E27FC236}">
                <a16:creationId xmlns:a16="http://schemas.microsoft.com/office/drawing/2014/main" id="{E2D626B8-2B7F-4ACC-98CD-DD2CBC542EEA}"/>
              </a:ext>
            </a:extLst>
          </p:cNvPr>
          <p:cNvSpPr txBox="1"/>
          <p:nvPr/>
        </p:nvSpPr>
        <p:spPr>
          <a:xfrm>
            <a:off x="4387124" y="3233344"/>
            <a:ext cx="992579" cy="261610"/>
          </a:xfrm>
          <a:prstGeom prst="rect">
            <a:avLst/>
          </a:prstGeom>
          <a:noFill/>
        </p:spPr>
        <p:txBody>
          <a:bodyPr wrap="none" rtlCol="0">
            <a:spAutoFit/>
          </a:bodyPr>
          <a:lstStyle/>
          <a:p>
            <a:r>
              <a:rPr kumimoji="1" lang="ja-JP" altLang="en-US" sz="1050" dirty="0"/>
              <a:t>サービス連携</a:t>
            </a:r>
          </a:p>
        </p:txBody>
      </p:sp>
      <p:sp>
        <p:nvSpPr>
          <p:cNvPr id="84" name="テキスト ボックス 83">
            <a:extLst>
              <a:ext uri="{FF2B5EF4-FFF2-40B4-BE49-F238E27FC236}">
                <a16:creationId xmlns:a16="http://schemas.microsoft.com/office/drawing/2014/main" id="{537DB7BF-4BDA-40EE-B7E9-12EFBE8AEB2E}"/>
              </a:ext>
            </a:extLst>
          </p:cNvPr>
          <p:cNvSpPr txBox="1"/>
          <p:nvPr/>
        </p:nvSpPr>
        <p:spPr>
          <a:xfrm>
            <a:off x="4452208" y="3751607"/>
            <a:ext cx="992579" cy="261610"/>
          </a:xfrm>
          <a:prstGeom prst="rect">
            <a:avLst/>
          </a:prstGeom>
          <a:noFill/>
        </p:spPr>
        <p:txBody>
          <a:bodyPr wrap="none" rtlCol="0">
            <a:spAutoFit/>
          </a:bodyPr>
          <a:lstStyle/>
          <a:p>
            <a:r>
              <a:rPr kumimoji="1" lang="ja-JP" altLang="en-US" sz="1050" dirty="0"/>
              <a:t>サービス連携</a:t>
            </a:r>
          </a:p>
        </p:txBody>
      </p:sp>
      <p:sp>
        <p:nvSpPr>
          <p:cNvPr id="85" name="右矢印 108">
            <a:extLst>
              <a:ext uri="{FF2B5EF4-FFF2-40B4-BE49-F238E27FC236}">
                <a16:creationId xmlns:a16="http://schemas.microsoft.com/office/drawing/2014/main" id="{3E560D66-2F02-43BF-A1C6-D39E4710B4CB}"/>
              </a:ext>
            </a:extLst>
          </p:cNvPr>
          <p:cNvSpPr/>
          <p:nvPr/>
        </p:nvSpPr>
        <p:spPr>
          <a:xfrm>
            <a:off x="3021551" y="2980174"/>
            <a:ext cx="1390220" cy="185239"/>
          </a:xfrm>
          <a:prstGeom prst="rightArrow">
            <a:avLst/>
          </a:prstGeom>
          <a:solidFill>
            <a:srgbClr val="FFC000">
              <a:lumMod val="40000"/>
              <a:lumOff val="6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6" name="テキスト ボックス 110">
            <a:extLst>
              <a:ext uri="{FF2B5EF4-FFF2-40B4-BE49-F238E27FC236}">
                <a16:creationId xmlns:a16="http://schemas.microsoft.com/office/drawing/2014/main" id="{54D72C46-EA28-4B3C-9629-21A0EA7F7373}"/>
              </a:ext>
            </a:extLst>
          </p:cNvPr>
          <p:cNvSpPr txBox="1"/>
          <p:nvPr/>
        </p:nvSpPr>
        <p:spPr>
          <a:xfrm>
            <a:off x="3005323" y="3196198"/>
            <a:ext cx="1226356"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実装検討・実証</a:t>
            </a:r>
          </a:p>
        </p:txBody>
      </p:sp>
      <p:sp>
        <p:nvSpPr>
          <p:cNvPr id="87" name="テキスト ボックス 109">
            <a:extLst>
              <a:ext uri="{FF2B5EF4-FFF2-40B4-BE49-F238E27FC236}">
                <a16:creationId xmlns:a16="http://schemas.microsoft.com/office/drawing/2014/main" id="{3208CADE-CC3B-482E-9ABB-8C0D1D360DF4}"/>
              </a:ext>
            </a:extLst>
          </p:cNvPr>
          <p:cNvSpPr txBox="1"/>
          <p:nvPr/>
        </p:nvSpPr>
        <p:spPr>
          <a:xfrm>
            <a:off x="1719185" y="3707400"/>
            <a:ext cx="752063"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調査</a:t>
            </a:r>
          </a:p>
        </p:txBody>
      </p:sp>
      <p:sp>
        <p:nvSpPr>
          <p:cNvPr id="88" name="右矢印 108">
            <a:extLst>
              <a:ext uri="{FF2B5EF4-FFF2-40B4-BE49-F238E27FC236}">
                <a16:creationId xmlns:a16="http://schemas.microsoft.com/office/drawing/2014/main" id="{026BA3DF-0336-4A2D-9954-82E548E57F8A}"/>
              </a:ext>
            </a:extLst>
          </p:cNvPr>
          <p:cNvSpPr/>
          <p:nvPr/>
        </p:nvSpPr>
        <p:spPr>
          <a:xfrm>
            <a:off x="3057957" y="2666148"/>
            <a:ext cx="1390220" cy="185239"/>
          </a:xfrm>
          <a:prstGeom prst="rightArrow">
            <a:avLst/>
          </a:prstGeom>
          <a:solidFill>
            <a:srgbClr val="FFC000">
              <a:lumMod val="40000"/>
              <a:lumOff val="6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9" name="テキスト ボックス 85">
            <a:extLst>
              <a:ext uri="{FF2B5EF4-FFF2-40B4-BE49-F238E27FC236}">
                <a16:creationId xmlns:a16="http://schemas.microsoft.com/office/drawing/2014/main" id="{E485E875-955D-4C46-90B3-D6A7D9DC9847}"/>
              </a:ext>
            </a:extLst>
          </p:cNvPr>
          <p:cNvSpPr txBox="1"/>
          <p:nvPr/>
        </p:nvSpPr>
        <p:spPr>
          <a:xfrm>
            <a:off x="3069512" y="2519967"/>
            <a:ext cx="1158543"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医療連携検討</a:t>
            </a:r>
          </a:p>
        </p:txBody>
      </p:sp>
      <p:sp>
        <p:nvSpPr>
          <p:cNvPr id="90" name="右矢印 87">
            <a:extLst>
              <a:ext uri="{FF2B5EF4-FFF2-40B4-BE49-F238E27FC236}">
                <a16:creationId xmlns:a16="http://schemas.microsoft.com/office/drawing/2014/main" id="{F47276D0-F693-452D-B927-1A57194146AD}"/>
              </a:ext>
            </a:extLst>
          </p:cNvPr>
          <p:cNvSpPr/>
          <p:nvPr/>
        </p:nvSpPr>
        <p:spPr>
          <a:xfrm>
            <a:off x="4500488" y="2978215"/>
            <a:ext cx="4464000" cy="171178"/>
          </a:xfrm>
          <a:prstGeom prst="rightArrow">
            <a:avLst/>
          </a:prstGeom>
          <a:solidFill>
            <a:srgbClr val="FFC000">
              <a:lumMod val="60000"/>
              <a:lumOff val="4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1" name="テキスト ボックス 112">
            <a:extLst>
              <a:ext uri="{FF2B5EF4-FFF2-40B4-BE49-F238E27FC236}">
                <a16:creationId xmlns:a16="http://schemas.microsoft.com/office/drawing/2014/main" id="{CD619DC8-891D-46FD-AAA6-F5B86B562ED1}"/>
              </a:ext>
            </a:extLst>
          </p:cNvPr>
          <p:cNvSpPr txBox="1"/>
          <p:nvPr/>
        </p:nvSpPr>
        <p:spPr>
          <a:xfrm>
            <a:off x="6302523" y="2825070"/>
            <a:ext cx="885865"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rPr>
              <a:t>実装</a:t>
            </a:r>
          </a:p>
        </p:txBody>
      </p:sp>
      <p:sp>
        <p:nvSpPr>
          <p:cNvPr id="92" name="右矢印 107">
            <a:extLst>
              <a:ext uri="{FF2B5EF4-FFF2-40B4-BE49-F238E27FC236}">
                <a16:creationId xmlns:a16="http://schemas.microsoft.com/office/drawing/2014/main" id="{48C5D3CC-D178-4D56-A1BF-1392E1B944EF}"/>
              </a:ext>
            </a:extLst>
          </p:cNvPr>
          <p:cNvSpPr/>
          <p:nvPr/>
        </p:nvSpPr>
        <p:spPr>
          <a:xfrm>
            <a:off x="1668426" y="4516819"/>
            <a:ext cx="770057" cy="171268"/>
          </a:xfrm>
          <a:prstGeom prst="rightArrow">
            <a:avLst/>
          </a:prstGeom>
          <a:solidFill>
            <a:srgbClr val="FFC000">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3" name="テキスト ボックス 109">
            <a:extLst>
              <a:ext uri="{FF2B5EF4-FFF2-40B4-BE49-F238E27FC236}">
                <a16:creationId xmlns:a16="http://schemas.microsoft.com/office/drawing/2014/main" id="{A51F138F-AAF9-4845-98C4-81B8F6C69F73}"/>
              </a:ext>
            </a:extLst>
          </p:cNvPr>
          <p:cNvSpPr txBox="1"/>
          <p:nvPr/>
        </p:nvSpPr>
        <p:spPr>
          <a:xfrm>
            <a:off x="1745908" y="4305066"/>
            <a:ext cx="752063"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調査</a:t>
            </a:r>
          </a:p>
        </p:txBody>
      </p:sp>
      <p:sp>
        <p:nvSpPr>
          <p:cNvPr id="94" name="右矢印 108">
            <a:extLst>
              <a:ext uri="{FF2B5EF4-FFF2-40B4-BE49-F238E27FC236}">
                <a16:creationId xmlns:a16="http://schemas.microsoft.com/office/drawing/2014/main" id="{38297335-F745-4ACE-939B-D66BB410AEFC}"/>
              </a:ext>
            </a:extLst>
          </p:cNvPr>
          <p:cNvSpPr/>
          <p:nvPr/>
        </p:nvSpPr>
        <p:spPr>
          <a:xfrm>
            <a:off x="2459923" y="4520678"/>
            <a:ext cx="1390220" cy="185239"/>
          </a:xfrm>
          <a:prstGeom prst="rightArrow">
            <a:avLst/>
          </a:prstGeom>
          <a:solidFill>
            <a:srgbClr val="FFC000">
              <a:lumMod val="40000"/>
              <a:lumOff val="6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5" name="テキスト ボックス 110">
            <a:extLst>
              <a:ext uri="{FF2B5EF4-FFF2-40B4-BE49-F238E27FC236}">
                <a16:creationId xmlns:a16="http://schemas.microsoft.com/office/drawing/2014/main" id="{BD3C7B23-63DF-4847-8C55-A783B04DCF2C}"/>
              </a:ext>
            </a:extLst>
          </p:cNvPr>
          <p:cNvSpPr txBox="1"/>
          <p:nvPr/>
        </p:nvSpPr>
        <p:spPr>
          <a:xfrm>
            <a:off x="2751587" y="4334574"/>
            <a:ext cx="752063"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実証</a:t>
            </a:r>
          </a:p>
        </p:txBody>
      </p:sp>
      <p:sp>
        <p:nvSpPr>
          <p:cNvPr id="96" name="右矢印 111">
            <a:extLst>
              <a:ext uri="{FF2B5EF4-FFF2-40B4-BE49-F238E27FC236}">
                <a16:creationId xmlns:a16="http://schemas.microsoft.com/office/drawing/2014/main" id="{4BD17CE3-684D-4E9C-A75E-C451F56E740B}"/>
              </a:ext>
            </a:extLst>
          </p:cNvPr>
          <p:cNvSpPr/>
          <p:nvPr/>
        </p:nvSpPr>
        <p:spPr>
          <a:xfrm>
            <a:off x="3878901" y="4532587"/>
            <a:ext cx="5013579" cy="137742"/>
          </a:xfrm>
          <a:prstGeom prst="rightArrow">
            <a:avLst/>
          </a:prstGeom>
          <a:solidFill>
            <a:srgbClr val="FFC000">
              <a:lumMod val="60000"/>
              <a:lumOff val="4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7" name="テキスト ボックス 112">
            <a:extLst>
              <a:ext uri="{FF2B5EF4-FFF2-40B4-BE49-F238E27FC236}">
                <a16:creationId xmlns:a16="http://schemas.microsoft.com/office/drawing/2014/main" id="{4727196E-AFF2-44B0-AE81-5998D0D88B0D}"/>
              </a:ext>
            </a:extLst>
          </p:cNvPr>
          <p:cNvSpPr txBox="1"/>
          <p:nvPr/>
        </p:nvSpPr>
        <p:spPr>
          <a:xfrm>
            <a:off x="4683661" y="4293096"/>
            <a:ext cx="2753579"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rPr>
              <a:t>実装＆（デジタル庁・大阪府向け調整）</a:t>
            </a:r>
          </a:p>
        </p:txBody>
      </p:sp>
      <p:sp>
        <p:nvSpPr>
          <p:cNvPr id="98" name="山形 89">
            <a:extLst>
              <a:ext uri="{FF2B5EF4-FFF2-40B4-BE49-F238E27FC236}">
                <a16:creationId xmlns:a16="http://schemas.microsoft.com/office/drawing/2014/main" id="{818E041F-CC10-4581-A730-076265FF185E}"/>
              </a:ext>
            </a:extLst>
          </p:cNvPr>
          <p:cNvSpPr/>
          <p:nvPr/>
        </p:nvSpPr>
        <p:spPr>
          <a:xfrm>
            <a:off x="8511728" y="5171126"/>
            <a:ext cx="380752" cy="253153"/>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9" name="山形 90">
            <a:extLst>
              <a:ext uri="{FF2B5EF4-FFF2-40B4-BE49-F238E27FC236}">
                <a16:creationId xmlns:a16="http://schemas.microsoft.com/office/drawing/2014/main" id="{98FB30D3-5B63-4B76-8F77-1ADEA8DEF425}"/>
              </a:ext>
            </a:extLst>
          </p:cNvPr>
          <p:cNvSpPr/>
          <p:nvPr/>
        </p:nvSpPr>
        <p:spPr>
          <a:xfrm>
            <a:off x="1699119" y="5132352"/>
            <a:ext cx="972000" cy="111872"/>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0" name="山形 91">
            <a:extLst>
              <a:ext uri="{FF2B5EF4-FFF2-40B4-BE49-F238E27FC236}">
                <a16:creationId xmlns:a16="http://schemas.microsoft.com/office/drawing/2014/main" id="{AE54274C-2EDF-4169-8684-95771263B17F}"/>
              </a:ext>
            </a:extLst>
          </p:cNvPr>
          <p:cNvSpPr/>
          <p:nvPr/>
        </p:nvSpPr>
        <p:spPr>
          <a:xfrm>
            <a:off x="5996647" y="5166532"/>
            <a:ext cx="380752" cy="253153"/>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1" name="山形 92">
            <a:extLst>
              <a:ext uri="{FF2B5EF4-FFF2-40B4-BE49-F238E27FC236}">
                <a16:creationId xmlns:a16="http://schemas.microsoft.com/office/drawing/2014/main" id="{260F01DF-7EAE-4BD7-9D98-061134AF1A08}"/>
              </a:ext>
            </a:extLst>
          </p:cNvPr>
          <p:cNvSpPr/>
          <p:nvPr/>
        </p:nvSpPr>
        <p:spPr>
          <a:xfrm>
            <a:off x="6829471" y="5170700"/>
            <a:ext cx="380752" cy="253153"/>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2" name="山形 93">
            <a:extLst>
              <a:ext uri="{FF2B5EF4-FFF2-40B4-BE49-F238E27FC236}">
                <a16:creationId xmlns:a16="http://schemas.microsoft.com/office/drawing/2014/main" id="{DB7F7A16-8DD0-4F87-991B-190F3C87B5CB}"/>
              </a:ext>
            </a:extLst>
          </p:cNvPr>
          <p:cNvSpPr/>
          <p:nvPr/>
        </p:nvSpPr>
        <p:spPr>
          <a:xfrm>
            <a:off x="7250707" y="5174338"/>
            <a:ext cx="380752" cy="253153"/>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3" name="山形 95">
            <a:extLst>
              <a:ext uri="{FF2B5EF4-FFF2-40B4-BE49-F238E27FC236}">
                <a16:creationId xmlns:a16="http://schemas.microsoft.com/office/drawing/2014/main" id="{F22CD2A6-A6A2-43A0-8BA9-DE60889C6C0F}"/>
              </a:ext>
            </a:extLst>
          </p:cNvPr>
          <p:cNvSpPr/>
          <p:nvPr/>
        </p:nvSpPr>
        <p:spPr>
          <a:xfrm>
            <a:off x="8106491" y="5171126"/>
            <a:ext cx="380752" cy="253153"/>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4" name="テキスト ボックス 96">
            <a:extLst>
              <a:ext uri="{FF2B5EF4-FFF2-40B4-BE49-F238E27FC236}">
                <a16:creationId xmlns:a16="http://schemas.microsoft.com/office/drawing/2014/main" id="{60C70CBA-C6A1-4EA6-9470-63EBC2FDB8FD}"/>
              </a:ext>
            </a:extLst>
          </p:cNvPr>
          <p:cNvSpPr txBox="1"/>
          <p:nvPr/>
        </p:nvSpPr>
        <p:spPr>
          <a:xfrm>
            <a:off x="1618479" y="4869160"/>
            <a:ext cx="1388275"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システム開発</a:t>
            </a:r>
          </a:p>
        </p:txBody>
      </p:sp>
      <p:sp>
        <p:nvSpPr>
          <p:cNvPr id="105" name="山形 97">
            <a:extLst>
              <a:ext uri="{FF2B5EF4-FFF2-40B4-BE49-F238E27FC236}">
                <a16:creationId xmlns:a16="http://schemas.microsoft.com/office/drawing/2014/main" id="{01B1E853-17FA-4A6D-AE7A-B033AACF4CF6}"/>
              </a:ext>
            </a:extLst>
          </p:cNvPr>
          <p:cNvSpPr/>
          <p:nvPr/>
        </p:nvSpPr>
        <p:spPr>
          <a:xfrm>
            <a:off x="3472950" y="5131048"/>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6" name="山形 98">
            <a:extLst>
              <a:ext uri="{FF2B5EF4-FFF2-40B4-BE49-F238E27FC236}">
                <a16:creationId xmlns:a16="http://schemas.microsoft.com/office/drawing/2014/main" id="{1B7E31BD-46BC-4575-A13D-6E4A0BC55BF0}"/>
              </a:ext>
            </a:extLst>
          </p:cNvPr>
          <p:cNvSpPr/>
          <p:nvPr/>
        </p:nvSpPr>
        <p:spPr>
          <a:xfrm>
            <a:off x="3894186" y="5134686"/>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7" name="山形 100">
            <a:extLst>
              <a:ext uri="{FF2B5EF4-FFF2-40B4-BE49-F238E27FC236}">
                <a16:creationId xmlns:a16="http://schemas.microsoft.com/office/drawing/2014/main" id="{6B3394AE-7B60-4BC3-93BE-C314B9B1F844}"/>
              </a:ext>
            </a:extLst>
          </p:cNvPr>
          <p:cNvSpPr/>
          <p:nvPr/>
        </p:nvSpPr>
        <p:spPr>
          <a:xfrm>
            <a:off x="4741178" y="5171552"/>
            <a:ext cx="380752" cy="253153"/>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8" name="山形 101">
            <a:extLst>
              <a:ext uri="{FF2B5EF4-FFF2-40B4-BE49-F238E27FC236}">
                <a16:creationId xmlns:a16="http://schemas.microsoft.com/office/drawing/2014/main" id="{6ECD2287-8220-46D6-B28E-8738979E235B}"/>
              </a:ext>
            </a:extLst>
          </p:cNvPr>
          <p:cNvSpPr/>
          <p:nvPr/>
        </p:nvSpPr>
        <p:spPr>
          <a:xfrm>
            <a:off x="5158142" y="5170700"/>
            <a:ext cx="380752" cy="253153"/>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9" name="山形 102">
            <a:extLst>
              <a:ext uri="{FF2B5EF4-FFF2-40B4-BE49-F238E27FC236}">
                <a16:creationId xmlns:a16="http://schemas.microsoft.com/office/drawing/2014/main" id="{40A6152C-CFC4-4149-BC2C-A6B1D389E544}"/>
              </a:ext>
            </a:extLst>
          </p:cNvPr>
          <p:cNvSpPr/>
          <p:nvPr/>
        </p:nvSpPr>
        <p:spPr>
          <a:xfrm>
            <a:off x="5579378" y="5174338"/>
            <a:ext cx="380752" cy="253153"/>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0" name="山形 104">
            <a:extLst>
              <a:ext uri="{FF2B5EF4-FFF2-40B4-BE49-F238E27FC236}">
                <a16:creationId xmlns:a16="http://schemas.microsoft.com/office/drawing/2014/main" id="{BD04CE65-3F46-4CBA-9F79-DD2D33AC1761}"/>
              </a:ext>
            </a:extLst>
          </p:cNvPr>
          <p:cNvSpPr/>
          <p:nvPr/>
        </p:nvSpPr>
        <p:spPr>
          <a:xfrm>
            <a:off x="3061910" y="5128408"/>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1" name="テキスト ボックス 105">
            <a:extLst>
              <a:ext uri="{FF2B5EF4-FFF2-40B4-BE49-F238E27FC236}">
                <a16:creationId xmlns:a16="http://schemas.microsoft.com/office/drawing/2014/main" id="{76573249-FCBE-4F1B-8D54-435A5A5EBE0C}"/>
              </a:ext>
            </a:extLst>
          </p:cNvPr>
          <p:cNvSpPr txBox="1"/>
          <p:nvPr/>
        </p:nvSpPr>
        <p:spPr>
          <a:xfrm>
            <a:off x="2566045" y="4873282"/>
            <a:ext cx="828890" cy="276999"/>
          </a:xfrm>
          <a:prstGeom prst="rect">
            <a:avLst/>
          </a:prstGeom>
          <a:noFill/>
        </p:spPr>
        <p:txBody>
          <a:bodyPr wrap="square" rtlCol="0">
            <a:spAutoFit/>
          </a:bodyPr>
          <a:lstStyle/>
          <a:p>
            <a:pPr algn="ct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運用開始</a:t>
            </a:r>
          </a:p>
        </p:txBody>
      </p:sp>
      <p:sp>
        <p:nvSpPr>
          <p:cNvPr id="112" name="楕円 106">
            <a:extLst>
              <a:ext uri="{FF2B5EF4-FFF2-40B4-BE49-F238E27FC236}">
                <a16:creationId xmlns:a16="http://schemas.microsoft.com/office/drawing/2014/main" id="{BF2ECDE3-C194-44D2-A601-CEA9FCF5E2C9}"/>
              </a:ext>
            </a:extLst>
          </p:cNvPr>
          <p:cNvSpPr/>
          <p:nvPr/>
        </p:nvSpPr>
        <p:spPr>
          <a:xfrm>
            <a:off x="2773928" y="5123361"/>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3" name="楕円 106">
            <a:extLst>
              <a:ext uri="{FF2B5EF4-FFF2-40B4-BE49-F238E27FC236}">
                <a16:creationId xmlns:a16="http://schemas.microsoft.com/office/drawing/2014/main" id="{CC034AE9-670F-4BBD-B628-FD387E0648B7}"/>
              </a:ext>
            </a:extLst>
          </p:cNvPr>
          <p:cNvSpPr/>
          <p:nvPr/>
        </p:nvSpPr>
        <p:spPr>
          <a:xfrm>
            <a:off x="4390840" y="5186442"/>
            <a:ext cx="195233" cy="219509"/>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4" name="テキスト ボックス 105">
            <a:extLst>
              <a:ext uri="{FF2B5EF4-FFF2-40B4-BE49-F238E27FC236}">
                <a16:creationId xmlns:a16="http://schemas.microsoft.com/office/drawing/2014/main" id="{BED0E18B-606C-4159-9174-DD6AAD3B416F}"/>
              </a:ext>
            </a:extLst>
          </p:cNvPr>
          <p:cNvSpPr txBox="1"/>
          <p:nvPr/>
        </p:nvSpPr>
        <p:spPr>
          <a:xfrm>
            <a:off x="3962671" y="4888052"/>
            <a:ext cx="1036568" cy="246221"/>
          </a:xfrm>
          <a:prstGeom prst="rect">
            <a:avLst/>
          </a:prstGeom>
          <a:noFill/>
        </p:spPr>
        <p:txBody>
          <a:bodyPr wrap="square" rtlCol="0">
            <a:spAutoFit/>
          </a:bodyPr>
          <a:lstStyle/>
          <a:p>
            <a:pPr algn="ctr" defTabSz="457200" eaLnBrk="1" fontAlgn="auto" hangingPunct="1">
              <a:spcBef>
                <a:spcPts val="0"/>
              </a:spcBef>
              <a:spcAft>
                <a:spcPts val="0"/>
              </a:spcAft>
            </a:pPr>
            <a:r>
              <a:rPr lang="ja-JP" altLang="en-US" sz="1000" dirty="0">
                <a:solidFill>
                  <a:prstClr val="black"/>
                </a:solidFill>
                <a:latin typeface="Meiryo UI" panose="020B0604030504040204" pitchFamily="50" charset="-128"/>
                <a:ea typeface="Meiryo UI" panose="020B0604030504040204" pitchFamily="50" charset="-128"/>
              </a:rPr>
              <a:t>他都市</a:t>
            </a:r>
            <a:r>
              <a:rPr lang="en-US" altLang="ja-JP" sz="1000" dirty="0">
                <a:solidFill>
                  <a:prstClr val="black"/>
                </a:solidFill>
                <a:latin typeface="Meiryo UI" panose="020B0604030504040204" pitchFamily="50" charset="-128"/>
                <a:ea typeface="Meiryo UI" panose="020B0604030504040204" pitchFamily="50" charset="-128"/>
              </a:rPr>
              <a:t>OS</a:t>
            </a:r>
            <a:r>
              <a:rPr lang="ja-JP" altLang="en-US" sz="1000" dirty="0">
                <a:solidFill>
                  <a:prstClr val="black"/>
                </a:solidFill>
                <a:latin typeface="Meiryo UI" panose="020B0604030504040204" pitchFamily="50" charset="-128"/>
                <a:ea typeface="Meiryo UI" panose="020B0604030504040204" pitchFamily="50" charset="-128"/>
              </a:rPr>
              <a:t>接合</a:t>
            </a:r>
          </a:p>
        </p:txBody>
      </p:sp>
      <p:sp>
        <p:nvSpPr>
          <p:cNvPr id="115" name="楕円 106">
            <a:extLst>
              <a:ext uri="{FF2B5EF4-FFF2-40B4-BE49-F238E27FC236}">
                <a16:creationId xmlns:a16="http://schemas.microsoft.com/office/drawing/2014/main" id="{62C3BECE-746D-4A16-BE6A-9AB8F855A9BC}"/>
              </a:ext>
            </a:extLst>
          </p:cNvPr>
          <p:cNvSpPr/>
          <p:nvPr/>
        </p:nvSpPr>
        <p:spPr>
          <a:xfrm>
            <a:off x="6528750" y="5198716"/>
            <a:ext cx="216705" cy="219509"/>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6" name="テキスト ボックス 105">
            <a:extLst>
              <a:ext uri="{FF2B5EF4-FFF2-40B4-BE49-F238E27FC236}">
                <a16:creationId xmlns:a16="http://schemas.microsoft.com/office/drawing/2014/main" id="{78AC6F01-D130-453A-B249-3137AF94886B}"/>
              </a:ext>
            </a:extLst>
          </p:cNvPr>
          <p:cNvSpPr txBox="1"/>
          <p:nvPr/>
        </p:nvSpPr>
        <p:spPr>
          <a:xfrm>
            <a:off x="5555175" y="4899938"/>
            <a:ext cx="1154897" cy="246221"/>
          </a:xfrm>
          <a:prstGeom prst="rect">
            <a:avLst/>
          </a:prstGeom>
          <a:noFill/>
        </p:spPr>
        <p:txBody>
          <a:bodyPr wrap="square" rtlCol="0">
            <a:spAutoFit/>
          </a:bodyPr>
          <a:lstStyle/>
          <a:p>
            <a:pPr algn="ctr" defTabSz="457200" eaLnBrk="1" fontAlgn="auto" hangingPunct="1">
              <a:spcBef>
                <a:spcPts val="0"/>
              </a:spcBef>
              <a:spcAft>
                <a:spcPts val="0"/>
              </a:spcAft>
            </a:pPr>
            <a:r>
              <a:rPr lang="ja-JP" altLang="en-US" sz="1000" dirty="0">
                <a:solidFill>
                  <a:prstClr val="black"/>
                </a:solidFill>
                <a:latin typeface="Meiryo UI" panose="020B0604030504040204" pitchFamily="50" charset="-128"/>
                <a:ea typeface="Meiryo UI" panose="020B0604030504040204" pitchFamily="50" charset="-128"/>
              </a:rPr>
              <a:t>海外都市</a:t>
            </a:r>
            <a:r>
              <a:rPr lang="en-US" altLang="ja-JP" sz="1000" dirty="0">
                <a:solidFill>
                  <a:prstClr val="black"/>
                </a:solidFill>
                <a:latin typeface="Meiryo UI" panose="020B0604030504040204" pitchFamily="50" charset="-128"/>
                <a:ea typeface="Meiryo UI" panose="020B0604030504040204" pitchFamily="50" charset="-128"/>
              </a:rPr>
              <a:t>OS</a:t>
            </a:r>
            <a:r>
              <a:rPr lang="ja-JP" altLang="en-US" sz="1000" dirty="0">
                <a:solidFill>
                  <a:prstClr val="black"/>
                </a:solidFill>
                <a:latin typeface="Meiryo UI" panose="020B0604030504040204" pitchFamily="50" charset="-128"/>
                <a:ea typeface="Meiryo UI" panose="020B0604030504040204" pitchFamily="50" charset="-128"/>
              </a:rPr>
              <a:t>接合</a:t>
            </a:r>
          </a:p>
        </p:txBody>
      </p:sp>
      <p:sp>
        <p:nvSpPr>
          <p:cNvPr id="117" name="楕円 106">
            <a:extLst>
              <a:ext uri="{FF2B5EF4-FFF2-40B4-BE49-F238E27FC236}">
                <a16:creationId xmlns:a16="http://schemas.microsoft.com/office/drawing/2014/main" id="{CF489CC5-CE00-4A3C-B514-B9D01AC2F1A4}"/>
              </a:ext>
            </a:extLst>
          </p:cNvPr>
          <p:cNvSpPr/>
          <p:nvPr/>
        </p:nvSpPr>
        <p:spPr>
          <a:xfrm>
            <a:off x="7765693" y="5207373"/>
            <a:ext cx="216705" cy="219508"/>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8" name="テキスト ボックス 105">
            <a:extLst>
              <a:ext uri="{FF2B5EF4-FFF2-40B4-BE49-F238E27FC236}">
                <a16:creationId xmlns:a16="http://schemas.microsoft.com/office/drawing/2014/main" id="{8C3A13DF-7271-48AB-B29C-BC0A923667E5}"/>
              </a:ext>
            </a:extLst>
          </p:cNvPr>
          <p:cNvSpPr txBox="1"/>
          <p:nvPr/>
        </p:nvSpPr>
        <p:spPr>
          <a:xfrm>
            <a:off x="7283367" y="4884548"/>
            <a:ext cx="1154897" cy="246221"/>
          </a:xfrm>
          <a:prstGeom prst="rect">
            <a:avLst/>
          </a:prstGeom>
          <a:noFill/>
        </p:spPr>
        <p:txBody>
          <a:bodyPr wrap="square" rtlCol="0">
            <a:spAutoFit/>
          </a:bodyPr>
          <a:lstStyle/>
          <a:p>
            <a:pPr algn="ctr" defTabSz="457200" eaLnBrk="1" fontAlgn="auto" hangingPunct="1">
              <a:spcBef>
                <a:spcPts val="0"/>
              </a:spcBef>
              <a:spcAft>
                <a:spcPts val="0"/>
              </a:spcAft>
            </a:pPr>
            <a:r>
              <a:rPr lang="en-US" altLang="ja-JP" sz="1000" dirty="0">
                <a:solidFill>
                  <a:prstClr val="black"/>
                </a:solidFill>
                <a:latin typeface="Meiryo UI" panose="020B0604030504040204" pitchFamily="50" charset="-128"/>
                <a:ea typeface="Meiryo UI" panose="020B0604030504040204" pitchFamily="50" charset="-128"/>
              </a:rPr>
              <a:t>EXPO</a:t>
            </a:r>
            <a:r>
              <a:rPr lang="ja-JP" altLang="en-US" sz="1000" dirty="0">
                <a:solidFill>
                  <a:prstClr val="black"/>
                </a:solidFill>
                <a:latin typeface="Meiryo UI" panose="020B0604030504040204" pitchFamily="50" charset="-128"/>
                <a:ea typeface="Meiryo UI" panose="020B0604030504040204" pitchFamily="50" charset="-128"/>
              </a:rPr>
              <a:t>モデリング</a:t>
            </a:r>
          </a:p>
        </p:txBody>
      </p:sp>
      <p:sp>
        <p:nvSpPr>
          <p:cNvPr id="119" name="山形 90">
            <a:extLst>
              <a:ext uri="{FF2B5EF4-FFF2-40B4-BE49-F238E27FC236}">
                <a16:creationId xmlns:a16="http://schemas.microsoft.com/office/drawing/2014/main" id="{42D11B8F-242E-4303-9472-C6775DD5822F}"/>
              </a:ext>
            </a:extLst>
          </p:cNvPr>
          <p:cNvSpPr/>
          <p:nvPr/>
        </p:nvSpPr>
        <p:spPr>
          <a:xfrm>
            <a:off x="2052414" y="5351293"/>
            <a:ext cx="2218824" cy="127958"/>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0" name="楕円 106">
            <a:extLst>
              <a:ext uri="{FF2B5EF4-FFF2-40B4-BE49-F238E27FC236}">
                <a16:creationId xmlns:a16="http://schemas.microsoft.com/office/drawing/2014/main" id="{0AE9D5A0-E1D5-48AE-AA1B-60644C33E2C1}"/>
              </a:ext>
            </a:extLst>
          </p:cNvPr>
          <p:cNvSpPr/>
          <p:nvPr/>
        </p:nvSpPr>
        <p:spPr>
          <a:xfrm>
            <a:off x="1785208" y="5327924"/>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6074812D-7734-460B-B812-BCF9C44ADCE8}"/>
              </a:ext>
            </a:extLst>
          </p:cNvPr>
          <p:cNvSpPr txBox="1"/>
          <p:nvPr/>
        </p:nvSpPr>
        <p:spPr>
          <a:xfrm>
            <a:off x="1514973" y="5445224"/>
            <a:ext cx="710451" cy="261610"/>
          </a:xfrm>
          <a:prstGeom prst="rect">
            <a:avLst/>
          </a:prstGeom>
          <a:noFill/>
        </p:spPr>
        <p:txBody>
          <a:bodyPr wrap="none" rtlCol="0">
            <a:spAutoFit/>
          </a:bodyPr>
          <a:lstStyle/>
          <a:p>
            <a:r>
              <a:rPr kumimoji="1" lang="en-US" altLang="ja-JP" sz="1050" dirty="0"/>
              <a:t>JP-LINK</a:t>
            </a:r>
            <a:endParaRPr kumimoji="1" lang="ja-JP" altLang="en-US" sz="1050" dirty="0"/>
          </a:p>
        </p:txBody>
      </p:sp>
      <p:sp>
        <p:nvSpPr>
          <p:cNvPr id="121" name="テキスト ボックス 120">
            <a:extLst>
              <a:ext uri="{FF2B5EF4-FFF2-40B4-BE49-F238E27FC236}">
                <a16:creationId xmlns:a16="http://schemas.microsoft.com/office/drawing/2014/main" id="{D860E029-6190-479A-BBA3-5E743C5D97CE}"/>
              </a:ext>
            </a:extLst>
          </p:cNvPr>
          <p:cNvSpPr txBox="1"/>
          <p:nvPr/>
        </p:nvSpPr>
        <p:spPr>
          <a:xfrm>
            <a:off x="973530" y="4884204"/>
            <a:ext cx="841897" cy="253916"/>
          </a:xfrm>
          <a:prstGeom prst="rect">
            <a:avLst/>
          </a:prstGeom>
          <a:noFill/>
        </p:spPr>
        <p:txBody>
          <a:bodyPr wrap="none" rtlCol="0">
            <a:spAutoFit/>
          </a:bodyPr>
          <a:lstStyle/>
          <a:p>
            <a:r>
              <a:rPr kumimoji="1" lang="en-US" altLang="ja-JP" sz="1050" dirty="0"/>
              <a:t>FIWARE</a:t>
            </a:r>
            <a:r>
              <a:rPr kumimoji="1" lang="ja-JP" altLang="en-US" sz="1050" dirty="0"/>
              <a:t>型</a:t>
            </a:r>
          </a:p>
        </p:txBody>
      </p:sp>
      <p:sp>
        <p:nvSpPr>
          <p:cNvPr id="124" name="楕円 119">
            <a:extLst>
              <a:ext uri="{FF2B5EF4-FFF2-40B4-BE49-F238E27FC236}">
                <a16:creationId xmlns:a16="http://schemas.microsoft.com/office/drawing/2014/main" id="{0BFE84D9-8110-49C4-870B-7993EE1F1B71}"/>
              </a:ext>
            </a:extLst>
          </p:cNvPr>
          <p:cNvSpPr/>
          <p:nvPr/>
        </p:nvSpPr>
        <p:spPr>
          <a:xfrm>
            <a:off x="3537922" y="1628549"/>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5" name="テキスト ボックス 124">
            <a:extLst>
              <a:ext uri="{FF2B5EF4-FFF2-40B4-BE49-F238E27FC236}">
                <a16:creationId xmlns:a16="http://schemas.microsoft.com/office/drawing/2014/main" id="{CCD6AFAF-93BD-46E4-83EC-A9C0F635F164}"/>
              </a:ext>
            </a:extLst>
          </p:cNvPr>
          <p:cNvSpPr txBox="1"/>
          <p:nvPr/>
        </p:nvSpPr>
        <p:spPr>
          <a:xfrm>
            <a:off x="2960669" y="1291254"/>
            <a:ext cx="1029044" cy="369332"/>
          </a:xfrm>
          <a:prstGeom prst="rect">
            <a:avLst/>
          </a:prstGeom>
          <a:noFill/>
        </p:spPr>
        <p:txBody>
          <a:bodyPr wrap="square">
            <a:spAutoFit/>
          </a:bodyPr>
          <a:lstStyle/>
          <a:p>
            <a:r>
              <a:rPr lang="ja-JP" altLang="en-US" sz="900" dirty="0">
                <a:solidFill>
                  <a:prstClr val="black"/>
                </a:solidFill>
                <a:latin typeface="Meiryo UI" panose="020B0604030504040204" pitchFamily="50" charset="-128"/>
                <a:ea typeface="Meiryo UI" panose="020B0604030504040204" pitchFamily="50" charset="-128"/>
              </a:rPr>
              <a:t>デジタル公園整備</a:t>
            </a:r>
            <a:endParaRPr lang="en-US" altLang="ja-JP" sz="900" dirty="0">
              <a:solidFill>
                <a:prstClr val="black"/>
              </a:solidFill>
              <a:latin typeface="Meiryo UI" panose="020B0604030504040204" pitchFamily="50" charset="-128"/>
              <a:ea typeface="Meiryo UI" panose="020B0604030504040204" pitchFamily="50" charset="-128"/>
            </a:endParaRPr>
          </a:p>
          <a:p>
            <a:r>
              <a:rPr lang="en-US" altLang="ja-JP" sz="900" dirty="0">
                <a:solidFill>
                  <a:prstClr val="black"/>
                </a:solidFill>
                <a:latin typeface="Meiryo UI" panose="020B0604030504040204" pitchFamily="50" charset="-128"/>
                <a:ea typeface="Meiryo UI" panose="020B0604030504040204" pitchFamily="50" charset="-128"/>
              </a:rPr>
              <a:t>12</a:t>
            </a:r>
            <a:r>
              <a:rPr lang="ja-JP" altLang="en-US" sz="900" dirty="0">
                <a:solidFill>
                  <a:prstClr val="black"/>
                </a:solidFill>
                <a:latin typeface="Meiryo UI" panose="020B0604030504040204" pitchFamily="50" charset="-128"/>
                <a:ea typeface="Meiryo UI" panose="020B0604030504040204" pitchFamily="50" charset="-128"/>
              </a:rPr>
              <a:t>月一部開放</a:t>
            </a:r>
            <a:endParaRPr lang="ja-JP" altLang="en-US" sz="900" dirty="0"/>
          </a:p>
        </p:txBody>
      </p:sp>
    </p:spTree>
    <p:extLst>
      <p:ext uri="{BB962C8B-B14F-4D97-AF65-F5344CB8AC3E}">
        <p14:creationId xmlns:p14="http://schemas.microsoft.com/office/powerpoint/2010/main" val="3280879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chemeClr val="bg1"/>
                </a:solidFill>
                <a:latin typeface="ＭＳ Ｐゴシック" panose="020B0600070205080204" pitchFamily="50" charset="-128"/>
              </a:rPr>
              <a:t>実装計画・運営計画</a:t>
            </a:r>
            <a:endParaRPr lang="ja-JP" altLang="en-US" sz="1400" b="1" dirty="0">
              <a:solidFill>
                <a:schemeClr val="bg1"/>
              </a:solidFill>
              <a:latin typeface="ＭＳ Ｐゴシック" panose="020B0600070205080204" pitchFamily="50" charset="-128"/>
            </a:endParaRPr>
          </a:p>
        </p:txBody>
      </p:sp>
      <p:sp>
        <p:nvSpPr>
          <p:cNvPr id="1275" name="Text Box 4"/>
          <p:cNvSpPr txBox="1">
            <a:spLocks noChangeArrowheads="1"/>
          </p:cNvSpPr>
          <p:nvPr/>
        </p:nvSpPr>
        <p:spPr>
          <a:xfrm>
            <a:off x="85363" y="507624"/>
            <a:ext cx="3884240" cy="338554"/>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1600" b="1" dirty="0">
                <a:latin typeface="Tahoma" pitchFamily="34" charset="0"/>
              </a:rPr>
              <a:t>運営体制</a:t>
            </a:r>
            <a:endParaRPr lang="ja-JP" altLang="en-US" sz="1200" dirty="0">
              <a:latin typeface="Tahoma" pitchFamily="34" charset="0"/>
            </a:endParaRPr>
          </a:p>
        </p:txBody>
      </p:sp>
      <p:sp>
        <p:nvSpPr>
          <p:cNvPr id="1276" name="Rectangle 66"/>
          <p:cNvSpPr>
            <a:spLocks noChangeArrowheads="1"/>
          </p:cNvSpPr>
          <p:nvPr/>
        </p:nvSpPr>
        <p:spPr>
          <a:xfrm>
            <a:off x="201653" y="800333"/>
            <a:ext cx="8740694" cy="2931771"/>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70C0"/>
              </a:solidFill>
            </a:endParaRPr>
          </a:p>
        </p:txBody>
      </p:sp>
      <p:sp>
        <p:nvSpPr>
          <p:cNvPr id="1278" name="Text Box 4"/>
          <p:cNvSpPr txBox="1">
            <a:spLocks noChangeArrowheads="1"/>
          </p:cNvSpPr>
          <p:nvPr/>
        </p:nvSpPr>
        <p:spPr>
          <a:xfrm>
            <a:off x="79410" y="3694361"/>
            <a:ext cx="3884240" cy="261610"/>
          </a:xfrm>
          <a:prstGeom prst="rect">
            <a:avLst/>
          </a:prstGeom>
          <a:noFill/>
          <a:ln w="9525">
            <a:noFill/>
            <a:miter lim="800000"/>
            <a:headEnd/>
            <a:tailEnd/>
          </a:ln>
          <a:effectLst/>
        </p:spPr>
        <p:txBody>
          <a:bodyPr wrap="square">
            <a:spAutoFit/>
          </a:bodyPr>
          <a:lstStyle/>
          <a:p>
            <a:pPr eaLnBrk="1" hangingPunct="1">
              <a:spcBef>
                <a:spcPct val="5000"/>
              </a:spcBef>
              <a:defRPr/>
            </a:pPr>
            <a:r>
              <a:rPr lang="en-US" altLang="ja-JP" sz="1100" dirty="0">
                <a:latin typeface="Tahoma" pitchFamily="34" charset="0"/>
              </a:rPr>
              <a:t>【</a:t>
            </a:r>
            <a:r>
              <a:rPr lang="ja-JP" altLang="en-US" sz="1100" dirty="0">
                <a:latin typeface="Tahoma" pitchFamily="34" charset="0"/>
              </a:rPr>
              <a:t>各主体の役割</a:t>
            </a:r>
            <a:r>
              <a:rPr lang="en-US" altLang="ja-JP" sz="1100" dirty="0">
                <a:latin typeface="Tahoma" pitchFamily="34" charset="0"/>
              </a:rPr>
              <a:t>】</a:t>
            </a:r>
            <a:endParaRPr lang="ja-JP" altLang="en-US" sz="1000" dirty="0">
              <a:latin typeface="Tahoma" pitchFamily="34" charset="0"/>
            </a:endParaRPr>
          </a:p>
        </p:txBody>
      </p:sp>
      <p:sp>
        <p:nvSpPr>
          <p:cNvPr id="2" name="スライド番号プレースホルダー 1">
            <a:extLst>
              <a:ext uri="{FF2B5EF4-FFF2-40B4-BE49-F238E27FC236}">
                <a16:creationId xmlns:a16="http://schemas.microsoft.com/office/drawing/2014/main" id="{A05A6965-ADE5-4B0D-9742-69EC757B21C7}"/>
              </a:ext>
            </a:extLst>
          </p:cNvPr>
          <p:cNvSpPr>
            <a:spLocks noGrp="1"/>
          </p:cNvSpPr>
          <p:nvPr>
            <p:ph type="sldNum" sz="quarter" idx="12"/>
          </p:nvPr>
        </p:nvSpPr>
        <p:spPr/>
        <p:txBody>
          <a:bodyPr/>
          <a:lstStyle/>
          <a:p>
            <a:pPr>
              <a:defRPr/>
            </a:pPr>
            <a:fld id="{ED70751B-34C4-41F7-9A42-B8AF8614956A}" type="slidenum">
              <a:rPr lang="en-US" altLang="ja-JP" smtClean="0"/>
              <a:pPr>
                <a:defRPr/>
              </a:pPr>
              <a:t>24</a:t>
            </a:fld>
            <a:endParaRPr lang="en-US" altLang="ja-JP" dirty="0"/>
          </a:p>
        </p:txBody>
      </p:sp>
      <p:sp>
        <p:nvSpPr>
          <p:cNvPr id="13" name="テキスト ボックス 12">
            <a:extLst>
              <a:ext uri="{FF2B5EF4-FFF2-40B4-BE49-F238E27FC236}">
                <a16:creationId xmlns:a16="http://schemas.microsoft.com/office/drawing/2014/main" id="{318E3B15-F803-453B-B371-493833633409}"/>
              </a:ext>
            </a:extLst>
          </p:cNvPr>
          <p:cNvSpPr txBox="1"/>
          <p:nvPr/>
        </p:nvSpPr>
        <p:spPr>
          <a:xfrm>
            <a:off x="4068821" y="772261"/>
            <a:ext cx="4853709" cy="2970044"/>
          </a:xfrm>
          <a:prstGeom prst="rect">
            <a:avLst/>
          </a:prstGeom>
          <a:noFill/>
        </p:spPr>
        <p:txBody>
          <a:bodyPr wrap="square">
            <a:spAutoFit/>
          </a:bodyPr>
          <a:lstStyle/>
          <a:p>
            <a:r>
              <a:rPr lang="en-US" altLang="ja-JP" sz="1100" dirty="0">
                <a:latin typeface="BIZ UDPゴシック" panose="020B0400000000000000" pitchFamily="50" charset="-128"/>
                <a:ea typeface="BIZ UDPゴシック" panose="020B0400000000000000" pitchFamily="50" charset="-128"/>
              </a:rPr>
              <a:t>CSPFC</a:t>
            </a:r>
            <a:r>
              <a:rPr kumimoji="1" lang="ja-JP" altLang="en-US" sz="1100" dirty="0">
                <a:latin typeface="BIZ UDPゴシック" panose="020B0400000000000000" pitchFamily="50" charset="-128"/>
                <a:ea typeface="BIZ UDPゴシック" panose="020B0400000000000000" pitchFamily="50" charset="-128"/>
              </a:rPr>
              <a:t>をコンソーシアムとして、大阪府・府内</a:t>
            </a:r>
            <a:r>
              <a:rPr kumimoji="1" lang="en-US" altLang="ja-JP" sz="1100" dirty="0">
                <a:latin typeface="BIZ UDPゴシック" panose="020B0400000000000000" pitchFamily="50" charset="-128"/>
                <a:ea typeface="BIZ UDPゴシック" panose="020B0400000000000000" pitchFamily="50" charset="-128"/>
              </a:rPr>
              <a:t>43</a:t>
            </a:r>
            <a:r>
              <a:rPr kumimoji="1" lang="ja-JP" altLang="en-US" sz="1100" dirty="0">
                <a:latin typeface="BIZ UDPゴシック" panose="020B0400000000000000" pitchFamily="50" charset="-128"/>
                <a:ea typeface="BIZ UDPゴシック" panose="020B0400000000000000" pitchFamily="50" charset="-128"/>
              </a:rPr>
              <a:t>市町村・企業・大学が公民共同で設立した大阪スマートシティパートナーズフォーラム（</a:t>
            </a:r>
            <a:r>
              <a:rPr kumimoji="1" lang="en-US" altLang="ja-JP" sz="1100" dirty="0">
                <a:latin typeface="BIZ UDPゴシック" panose="020B0400000000000000" pitchFamily="50" charset="-128"/>
                <a:ea typeface="BIZ UDPゴシック" panose="020B0400000000000000" pitchFamily="50" charset="-128"/>
              </a:rPr>
              <a:t>OSPF</a:t>
            </a:r>
            <a:r>
              <a:rPr kumimoji="1" lang="ja-JP" altLang="en-US" sz="1100" dirty="0">
                <a:latin typeface="BIZ UDPゴシック" panose="020B0400000000000000" pitchFamily="50" charset="-128"/>
                <a:ea typeface="BIZ UDPゴシック" panose="020B0400000000000000" pitchFamily="50" charset="-128"/>
              </a:rPr>
              <a:t>）の参加企業が、スマートシティのコアになる実証実験を行う。</a:t>
            </a:r>
            <a:r>
              <a:rPr kumimoji="1" lang="en-US" altLang="ja-JP" sz="1100" dirty="0">
                <a:latin typeface="BIZ UDPゴシック" panose="020B0400000000000000" pitchFamily="50" charset="-128"/>
                <a:ea typeface="BIZ UDPゴシック" panose="020B0400000000000000" pitchFamily="50" charset="-128"/>
              </a:rPr>
              <a:t>OSPF</a:t>
            </a:r>
            <a:r>
              <a:rPr kumimoji="1" lang="ja-JP" altLang="en-US" sz="1100" dirty="0">
                <a:latin typeface="BIZ UDPゴシック" panose="020B0400000000000000" pitchFamily="50" charset="-128"/>
                <a:ea typeface="BIZ UDPゴシック" panose="020B0400000000000000" pitchFamily="50" charset="-128"/>
              </a:rPr>
              <a:t>でプロジェクトを行っている</a:t>
            </a:r>
            <a:r>
              <a:rPr kumimoji="1" lang="en-US" altLang="ja-JP" sz="1100" dirty="0">
                <a:latin typeface="BIZ UDPゴシック" panose="020B0400000000000000" pitchFamily="50" charset="-128"/>
                <a:ea typeface="BIZ UDPゴシック" panose="020B0400000000000000" pitchFamily="50" charset="-128"/>
              </a:rPr>
              <a:t>OZ1</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NEC</a:t>
            </a:r>
            <a:r>
              <a:rPr kumimoji="1" lang="ja-JP" altLang="en-US" sz="1100" dirty="0">
                <a:latin typeface="BIZ UDPゴシック" panose="020B0400000000000000" pitchFamily="50" charset="-128"/>
                <a:ea typeface="BIZ UDPゴシック" panose="020B0400000000000000" pitchFamily="50" charset="-128"/>
              </a:rPr>
              <a:t>ネッツエスアイ、三井住友海上、関西電力、ドコモが豊能町を中心に運営体制を構築し、的確にステークホルダの管理を行います。またアドバイザーに大阪大学、大阪公立大学、</a:t>
            </a:r>
            <a:r>
              <a:rPr kumimoji="1" lang="en-US" altLang="ja-JP" sz="1100" dirty="0">
                <a:latin typeface="BIZ UDPゴシック" panose="020B0400000000000000" pitchFamily="50" charset="-128"/>
                <a:ea typeface="BIZ UDPゴシック" panose="020B0400000000000000" pitchFamily="50" charset="-128"/>
              </a:rPr>
              <a:t>Code for Osaka</a:t>
            </a:r>
            <a:r>
              <a:rPr kumimoji="1" lang="ja-JP" altLang="en-US" sz="1100" dirty="0">
                <a:latin typeface="BIZ UDPゴシック" panose="020B0400000000000000" pitchFamily="50" charset="-128"/>
                <a:ea typeface="BIZ UDPゴシック" panose="020B0400000000000000" pitchFamily="50" charset="-128"/>
              </a:rPr>
              <a:t>などが参加し各運営に対して的確にアドバイスを行っていきます。また</a:t>
            </a:r>
            <a:r>
              <a:rPr kumimoji="1" lang="en-US" altLang="ja-JP" sz="1100" dirty="0">
                <a:latin typeface="BIZ UDPゴシック" panose="020B0400000000000000" pitchFamily="50" charset="-128"/>
                <a:ea typeface="BIZ UDPゴシック" panose="020B0400000000000000" pitchFamily="50" charset="-128"/>
              </a:rPr>
              <a:t>CCDS</a:t>
            </a:r>
            <a:r>
              <a:rPr kumimoji="1" lang="ja-JP" altLang="en-US" sz="1100" dirty="0">
                <a:latin typeface="BIZ UDPゴシック" panose="020B0400000000000000" pitchFamily="50" charset="-128"/>
                <a:ea typeface="BIZ UDPゴシック" panose="020B0400000000000000" pitchFamily="50" charset="-128"/>
              </a:rPr>
              <a:t>は</a:t>
            </a:r>
            <a:r>
              <a:rPr kumimoji="1" lang="en-US" altLang="ja-JP" sz="1100" dirty="0">
                <a:latin typeface="BIZ UDPゴシック" panose="020B0400000000000000" pitchFamily="50" charset="-128"/>
                <a:ea typeface="BIZ UDPゴシック" panose="020B0400000000000000" pitchFamily="50" charset="-128"/>
              </a:rPr>
              <a:t>IoT</a:t>
            </a:r>
            <a:r>
              <a:rPr kumimoji="1" lang="ja-JP" altLang="en-US" sz="1100" dirty="0">
                <a:latin typeface="BIZ UDPゴシック" panose="020B0400000000000000" pitchFamily="50" charset="-128"/>
                <a:ea typeface="BIZ UDPゴシック" panose="020B0400000000000000" pitchFamily="50" charset="-128"/>
              </a:rPr>
              <a:t>セキュリティを中心にサイバー・フィジカルにおけるアドバイスを行いながら、スマートシティセキュリティガイドラインに合わせて、セキュリティも状況に応じて対応を行います。</a:t>
            </a:r>
            <a:endParaRPr kumimoji="1" lang="en-US" altLang="ja-JP" sz="1100"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r>
              <a:rPr lang="en-US" altLang="ja-JP" sz="1100" dirty="0">
                <a:latin typeface="BIZ UDPゴシック" panose="020B0400000000000000" pitchFamily="50" charset="-128"/>
                <a:ea typeface="BIZ UDPゴシック" panose="020B0400000000000000" pitchFamily="50" charset="-128"/>
              </a:rPr>
              <a:t>OSPF</a:t>
            </a:r>
            <a:r>
              <a:rPr lang="ja-JP" altLang="en-US" sz="1100" dirty="0">
                <a:latin typeface="BIZ UDPゴシック" panose="020B0400000000000000" pitchFamily="50" charset="-128"/>
                <a:ea typeface="BIZ UDPゴシック" panose="020B0400000000000000" pitchFamily="50" charset="-128"/>
              </a:rPr>
              <a:t>は</a:t>
            </a:r>
            <a:r>
              <a:rPr lang="en-US" altLang="ja-JP" sz="1100" dirty="0">
                <a:latin typeface="BIZ UDPゴシック" panose="020B0400000000000000" pitchFamily="50" charset="-128"/>
                <a:ea typeface="BIZ UDPゴシック" panose="020B0400000000000000" pitchFamily="50" charset="-128"/>
              </a:rPr>
              <a:t>410</a:t>
            </a:r>
            <a:r>
              <a:rPr lang="ja-JP" altLang="en-US" sz="1100" dirty="0">
                <a:latin typeface="BIZ UDPゴシック" panose="020B0400000000000000" pitchFamily="50" charset="-128"/>
                <a:ea typeface="BIZ UDPゴシック" panose="020B0400000000000000" pitchFamily="50" charset="-128"/>
              </a:rPr>
              <a:t>企業団体（内 企業</a:t>
            </a:r>
            <a:r>
              <a:rPr lang="en-US" altLang="ja-JP" sz="1100" dirty="0">
                <a:latin typeface="BIZ UDPゴシック" panose="020B0400000000000000" pitchFamily="50" charset="-128"/>
                <a:ea typeface="BIZ UDPゴシック" panose="020B0400000000000000" pitchFamily="50" charset="-128"/>
              </a:rPr>
              <a:t>308</a:t>
            </a:r>
            <a:r>
              <a:rPr lang="ja-JP" altLang="en-US" sz="1100" dirty="0">
                <a:latin typeface="BIZ UDPゴシック" panose="020B0400000000000000" pitchFamily="50" charset="-128"/>
                <a:ea typeface="BIZ UDPゴシック" panose="020B0400000000000000" pitchFamily="50" charset="-128"/>
              </a:rPr>
              <a:t>社）が参加する</a:t>
            </a:r>
            <a:r>
              <a:rPr lang="en-US" altLang="ja-JP" sz="1100" dirty="0">
                <a:latin typeface="BIZ UDPゴシック" panose="020B0400000000000000" pitchFamily="50" charset="-128"/>
                <a:ea typeface="BIZ UDPゴシック" panose="020B0400000000000000" pitchFamily="50" charset="-128"/>
              </a:rPr>
              <a:t>OSPF</a:t>
            </a:r>
            <a:r>
              <a:rPr lang="ja-JP" altLang="en-US" sz="1100" dirty="0">
                <a:latin typeface="BIZ UDPゴシック" panose="020B0400000000000000" pitchFamily="50" charset="-128"/>
                <a:ea typeface="BIZ UDPゴシック" panose="020B0400000000000000" pitchFamily="50" charset="-128"/>
              </a:rPr>
              <a:t>プロジェクトとして、自治体の</a:t>
            </a:r>
            <a:r>
              <a:rPr lang="en-US" altLang="ja-JP" sz="1100" dirty="0">
                <a:latin typeface="BIZ UDPゴシック" panose="020B0400000000000000" pitchFamily="50" charset="-128"/>
                <a:ea typeface="BIZ UDPゴシック" panose="020B0400000000000000" pitchFamily="50" charset="-128"/>
              </a:rPr>
              <a:t>IT</a:t>
            </a:r>
            <a:r>
              <a:rPr lang="ja-JP" altLang="en-US" sz="1100" dirty="0">
                <a:latin typeface="BIZ UDPゴシック" panose="020B0400000000000000" pitchFamily="50" charset="-128"/>
                <a:ea typeface="BIZ UDPゴシック" panose="020B0400000000000000" pitchFamily="50" charset="-128"/>
              </a:rPr>
              <a:t>人材不足をコーディネーター企業が様々な企業と連携して自治体を支援する取り組みです。コーディネーター企業は、</a:t>
            </a:r>
            <a:r>
              <a:rPr lang="en-US" altLang="ja-JP" sz="1100" dirty="0">
                <a:latin typeface="BIZ UDPゴシック" panose="020B0400000000000000" pitchFamily="50" charset="-128"/>
                <a:ea typeface="BIZ UDPゴシック" panose="020B0400000000000000" pitchFamily="50" charset="-128"/>
              </a:rPr>
              <a:t>OZ1</a:t>
            </a:r>
            <a:r>
              <a:rPr lang="ja-JP" altLang="en-US" sz="1100" dirty="0">
                <a:latin typeface="BIZ UDPゴシック" panose="020B0400000000000000" pitchFamily="50" charset="-128"/>
                <a:ea typeface="BIZ UDPゴシック" panose="020B0400000000000000" pitchFamily="50" charset="-128"/>
              </a:rPr>
              <a:t>（豊能町全般）、</a:t>
            </a:r>
            <a:r>
              <a:rPr lang="en-US" altLang="ja-JP" sz="1100" dirty="0">
                <a:latin typeface="BIZ UDPゴシック" panose="020B0400000000000000" pitchFamily="50" charset="-128"/>
                <a:ea typeface="BIZ UDPゴシック" panose="020B0400000000000000" pitchFamily="50" charset="-128"/>
              </a:rPr>
              <a:t>NEC</a:t>
            </a:r>
            <a:r>
              <a:rPr lang="ja-JP" altLang="en-US" sz="1100" dirty="0">
                <a:latin typeface="BIZ UDPゴシック" panose="020B0400000000000000" pitchFamily="50" charset="-128"/>
                <a:ea typeface="BIZ UDPゴシック" panose="020B0400000000000000" pitchFamily="50" charset="-128"/>
              </a:rPr>
              <a:t>ネッツエスアイ（子育て）、三井住友海上（高齢者）、関西電力（高齢者、移動）、ドコモ（移動）の</a:t>
            </a:r>
            <a:r>
              <a:rPr lang="en-US" altLang="ja-JP" sz="1100" dirty="0">
                <a:latin typeface="BIZ UDPゴシック" panose="020B0400000000000000" pitchFamily="50" charset="-128"/>
                <a:ea typeface="BIZ UDPゴシック" panose="020B0400000000000000" pitchFamily="50" charset="-128"/>
              </a:rPr>
              <a:t>5</a:t>
            </a:r>
            <a:r>
              <a:rPr lang="ja-JP" altLang="en-US" sz="1100" dirty="0">
                <a:latin typeface="BIZ UDPゴシック" panose="020B0400000000000000" pitchFamily="50" charset="-128"/>
                <a:ea typeface="BIZ UDPゴシック" panose="020B0400000000000000" pitchFamily="50" charset="-128"/>
              </a:rPr>
              <a:t>社であり、ビジネス開発・運営は各分野に分科会を設定し、各企業で運営を行います。</a:t>
            </a:r>
            <a:endParaRPr lang="en-US" altLang="ja-JP" sz="1100" dirty="0">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A1F70FA2-5D64-404C-8C1B-2F818F32FA1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86565" y="962395"/>
            <a:ext cx="3732647" cy="2598596"/>
          </a:xfrm>
          <a:prstGeom prst="rect">
            <a:avLst/>
          </a:prstGeom>
        </p:spPr>
      </p:pic>
      <p:graphicFrame>
        <p:nvGraphicFramePr>
          <p:cNvPr id="15" name="表 6">
            <a:extLst>
              <a:ext uri="{FF2B5EF4-FFF2-40B4-BE49-F238E27FC236}">
                <a16:creationId xmlns:a16="http://schemas.microsoft.com/office/drawing/2014/main" id="{2DCDAF21-069C-4F51-A749-AE0FCF7586DE}"/>
              </a:ext>
            </a:extLst>
          </p:cNvPr>
          <p:cNvGraphicFramePr>
            <a:graphicFrameLocks noGrp="1"/>
          </p:cNvGraphicFramePr>
          <p:nvPr>
            <p:extLst>
              <p:ext uri="{D42A27DB-BD31-4B8C-83A1-F6EECF244321}">
                <p14:modId xmlns:p14="http://schemas.microsoft.com/office/powerpoint/2010/main" val="3774428235"/>
              </p:ext>
            </p:extLst>
          </p:nvPr>
        </p:nvGraphicFramePr>
        <p:xfrm>
          <a:off x="201653" y="3925499"/>
          <a:ext cx="8566828" cy="2926080"/>
        </p:xfrm>
        <a:graphic>
          <a:graphicData uri="http://schemas.openxmlformats.org/drawingml/2006/table">
            <a:tbl>
              <a:tblPr firstRow="1" bandRow="1">
                <a:tableStyleId>{5940675A-B579-460E-94D1-54222C63F5DA}</a:tableStyleId>
              </a:tblPr>
              <a:tblGrid>
                <a:gridCol w="357916">
                  <a:extLst>
                    <a:ext uri="{9D8B030D-6E8A-4147-A177-3AD203B41FA5}">
                      <a16:colId xmlns:a16="http://schemas.microsoft.com/office/drawing/2014/main" val="3605636410"/>
                    </a:ext>
                  </a:extLst>
                </a:gridCol>
                <a:gridCol w="3436367">
                  <a:extLst>
                    <a:ext uri="{9D8B030D-6E8A-4147-A177-3AD203B41FA5}">
                      <a16:colId xmlns:a16="http://schemas.microsoft.com/office/drawing/2014/main" val="151058"/>
                    </a:ext>
                  </a:extLst>
                </a:gridCol>
                <a:gridCol w="4772545">
                  <a:extLst>
                    <a:ext uri="{9D8B030D-6E8A-4147-A177-3AD203B41FA5}">
                      <a16:colId xmlns:a16="http://schemas.microsoft.com/office/drawing/2014/main" val="4001314836"/>
                    </a:ext>
                  </a:extLst>
                </a:gridCol>
              </a:tblGrid>
              <a:tr h="144366">
                <a:tc>
                  <a:txBody>
                    <a:bodyPr/>
                    <a:lstStyle/>
                    <a:p>
                      <a:r>
                        <a:rPr kumimoji="1" lang="en-US" altLang="ja-JP" sz="700" dirty="0"/>
                        <a:t>No</a:t>
                      </a:r>
                      <a:endParaRPr kumimoji="1" lang="ja-JP" altLang="en-US" sz="700" dirty="0"/>
                    </a:p>
                  </a:txBody>
                  <a:tcPr/>
                </a:tc>
                <a:tc>
                  <a:txBody>
                    <a:bodyPr/>
                    <a:lstStyle/>
                    <a:p>
                      <a:r>
                        <a:rPr kumimoji="1" lang="ja-JP" altLang="en-US" sz="700" dirty="0"/>
                        <a:t>名称</a:t>
                      </a:r>
                    </a:p>
                  </a:txBody>
                  <a:tcPr/>
                </a:tc>
                <a:tc>
                  <a:txBody>
                    <a:bodyPr/>
                    <a:lstStyle/>
                    <a:p>
                      <a:r>
                        <a:rPr kumimoji="1" lang="ja-JP" altLang="en-US" sz="700" dirty="0"/>
                        <a:t>役割及び責任</a:t>
                      </a:r>
                    </a:p>
                  </a:txBody>
                  <a:tcPr/>
                </a:tc>
                <a:extLst>
                  <a:ext uri="{0D108BD9-81ED-4DB2-BD59-A6C34878D82A}">
                    <a16:rowId xmlns:a16="http://schemas.microsoft.com/office/drawing/2014/main" val="1241742509"/>
                  </a:ext>
                </a:extLst>
              </a:tr>
              <a:tr h="377571">
                <a:tc>
                  <a:txBody>
                    <a:bodyPr/>
                    <a:lstStyle/>
                    <a:p>
                      <a:r>
                        <a:rPr kumimoji="1" lang="ja-JP" altLang="en-US" sz="700" dirty="0"/>
                        <a:t>１</a:t>
                      </a:r>
                    </a:p>
                  </a:txBody>
                  <a:tcPr/>
                </a:tc>
                <a:tc>
                  <a:txBody>
                    <a:bodyPr/>
                    <a:lstStyle/>
                    <a:p>
                      <a:r>
                        <a:rPr kumimoji="1" lang="ja-JP" altLang="en-US" sz="700" dirty="0"/>
                        <a:t>一般社団法人コンパクトスマートシティプラットフォーム協議会（</a:t>
                      </a:r>
                      <a:r>
                        <a:rPr kumimoji="1" lang="en-US" altLang="ja-JP" sz="700" dirty="0"/>
                        <a:t>CSPFC</a:t>
                      </a:r>
                      <a:r>
                        <a:rPr kumimoji="1" lang="ja-JP" altLang="en-US" sz="700" dirty="0"/>
                        <a:t>）</a:t>
                      </a:r>
                    </a:p>
                  </a:txBody>
                  <a:tcPr/>
                </a:tc>
                <a:tc>
                  <a:txBody>
                    <a:bodyPr/>
                    <a:lstStyle/>
                    <a:p>
                      <a:r>
                        <a:rPr kumimoji="1" lang="ja-JP" altLang="en-US" sz="700" dirty="0"/>
                        <a:t>・事業企画の立案補助</a:t>
                      </a:r>
                      <a:endParaRPr kumimoji="1" lang="en-US" altLang="ja-JP" sz="700" dirty="0"/>
                    </a:p>
                    <a:p>
                      <a:r>
                        <a:rPr kumimoji="1" lang="ja-JP" altLang="en-US" sz="700" dirty="0"/>
                        <a:t>・コンソーシアムの事務・運営</a:t>
                      </a:r>
                      <a:endParaRPr kumimoji="1" lang="en-US" altLang="ja-JP" sz="700" dirty="0"/>
                    </a:p>
                    <a:p>
                      <a:r>
                        <a:rPr kumimoji="1" lang="ja-JP" altLang="en-US" sz="700" dirty="0"/>
                        <a:t>・報告書の作成をはじめとする業務全般の管理</a:t>
                      </a:r>
                      <a:endParaRPr kumimoji="1" lang="en-US" altLang="ja-JP" sz="700" dirty="0"/>
                    </a:p>
                    <a:p>
                      <a:r>
                        <a:rPr kumimoji="1" lang="ja-JP" altLang="en-US" sz="700" dirty="0"/>
                        <a:t>・セキュリティ・個人情報保護に関するアドバイス</a:t>
                      </a:r>
                    </a:p>
                  </a:txBody>
                  <a:tcPr/>
                </a:tc>
                <a:extLst>
                  <a:ext uri="{0D108BD9-81ED-4DB2-BD59-A6C34878D82A}">
                    <a16:rowId xmlns:a16="http://schemas.microsoft.com/office/drawing/2014/main" val="2885058754"/>
                  </a:ext>
                </a:extLst>
              </a:tr>
              <a:tr h="222101">
                <a:tc>
                  <a:txBody>
                    <a:bodyPr/>
                    <a:lstStyle/>
                    <a:p>
                      <a:r>
                        <a:rPr kumimoji="1" lang="ja-JP" altLang="en-US" sz="700" dirty="0"/>
                        <a:t>２</a:t>
                      </a:r>
                    </a:p>
                  </a:txBody>
                  <a:tcPr/>
                </a:tc>
                <a:tc>
                  <a:txBody>
                    <a:bodyPr/>
                    <a:lstStyle/>
                    <a:p>
                      <a:r>
                        <a:rPr kumimoji="1" lang="ja-JP" altLang="en-US" sz="700" dirty="0"/>
                        <a:t>豊能町</a:t>
                      </a:r>
                    </a:p>
                  </a:txBody>
                  <a:tcPr/>
                </a:tc>
                <a:tc>
                  <a:txBody>
                    <a:bodyPr/>
                    <a:lstStyle/>
                    <a:p>
                      <a:r>
                        <a:rPr kumimoji="1" lang="ja-JP" altLang="en-US" sz="700" dirty="0"/>
                        <a:t>・事業企画の立案</a:t>
                      </a:r>
                      <a:endParaRPr kumimoji="1" lang="en-US" altLang="ja-JP" sz="700" dirty="0"/>
                    </a:p>
                    <a:p>
                      <a:r>
                        <a:rPr kumimoji="1" lang="ja-JP" altLang="en-US" sz="700" dirty="0"/>
                        <a:t>・住民・地域企業への事業参加・周知広報</a:t>
                      </a:r>
                    </a:p>
                  </a:txBody>
                  <a:tcPr/>
                </a:tc>
                <a:extLst>
                  <a:ext uri="{0D108BD9-81ED-4DB2-BD59-A6C34878D82A}">
                    <a16:rowId xmlns:a16="http://schemas.microsoft.com/office/drawing/2014/main" val="4094256205"/>
                  </a:ext>
                </a:extLst>
              </a:tr>
              <a:tr h="222101">
                <a:tc>
                  <a:txBody>
                    <a:bodyPr/>
                    <a:lstStyle/>
                    <a:p>
                      <a:r>
                        <a:rPr kumimoji="1" lang="ja-JP" altLang="en-US" sz="700" dirty="0"/>
                        <a:t>３</a:t>
                      </a:r>
                    </a:p>
                  </a:txBody>
                  <a:tcPr/>
                </a:tc>
                <a:tc>
                  <a:txBody>
                    <a:bodyPr/>
                    <a:lstStyle/>
                    <a:p>
                      <a:r>
                        <a:rPr kumimoji="1" lang="ja-JP" altLang="en-US" sz="700" dirty="0"/>
                        <a:t>株式会社</a:t>
                      </a:r>
                      <a:r>
                        <a:rPr kumimoji="1" lang="en-US" altLang="ja-JP" sz="700" dirty="0"/>
                        <a:t>OZ1</a:t>
                      </a:r>
                      <a:r>
                        <a:rPr kumimoji="1" lang="ja-JP" altLang="en-US" sz="700" dirty="0"/>
                        <a:t>（正会員）</a:t>
                      </a:r>
                    </a:p>
                  </a:txBody>
                  <a:tcPr/>
                </a:tc>
                <a:tc>
                  <a:txBody>
                    <a:bodyPr/>
                    <a:lstStyle/>
                    <a:p>
                      <a:r>
                        <a:rPr kumimoji="1" lang="ja-JP" altLang="en-US" sz="700" dirty="0"/>
                        <a:t>・プラットフォーム・まちアプリサービス提供・運営</a:t>
                      </a:r>
                      <a:endParaRPr kumimoji="1" lang="en-US" altLang="ja-JP" sz="700" dirty="0"/>
                    </a:p>
                    <a:p>
                      <a:r>
                        <a:rPr kumimoji="1" lang="ja-JP" altLang="en-US" sz="700" dirty="0"/>
                        <a:t>・デジタル教育・地域経済・観光・デジタル行政関連のサービス提供・会員企業統括</a:t>
                      </a:r>
                      <a:endParaRPr kumimoji="1" lang="en-US" altLang="ja-JP" sz="700" dirty="0"/>
                    </a:p>
                  </a:txBody>
                  <a:tcPr/>
                </a:tc>
                <a:extLst>
                  <a:ext uri="{0D108BD9-81ED-4DB2-BD59-A6C34878D82A}">
                    <a16:rowId xmlns:a16="http://schemas.microsoft.com/office/drawing/2014/main" val="1148368458"/>
                  </a:ext>
                </a:extLst>
              </a:tr>
              <a:tr h="222101">
                <a:tc>
                  <a:txBody>
                    <a:bodyPr/>
                    <a:lstStyle/>
                    <a:p>
                      <a:r>
                        <a:rPr kumimoji="1" lang="ja-JP" altLang="en-US" sz="700" dirty="0"/>
                        <a:t>４</a:t>
                      </a:r>
                    </a:p>
                  </a:txBody>
                  <a:tcPr/>
                </a:tc>
                <a:tc>
                  <a:txBody>
                    <a:bodyPr/>
                    <a:lstStyle/>
                    <a:p>
                      <a:r>
                        <a:rPr kumimoji="1" lang="en-US" altLang="ja-JP" sz="700" dirty="0"/>
                        <a:t>NEC</a:t>
                      </a:r>
                      <a:r>
                        <a:rPr kumimoji="1" lang="ja-JP" altLang="en-US" sz="700" dirty="0"/>
                        <a:t>ネッツエスアイ株式会社（正会員）</a:t>
                      </a:r>
                    </a:p>
                  </a:txBody>
                  <a:tcPr/>
                </a:tc>
                <a:tc>
                  <a:txBody>
                    <a:bodyPr/>
                    <a:lstStyle/>
                    <a:p>
                      <a:r>
                        <a:rPr kumimoji="1" lang="ja-JP" altLang="en-US" sz="700" dirty="0"/>
                        <a:t>・プラットフォーム・分析ツール・サービス提供・運営</a:t>
                      </a:r>
                      <a:endParaRPr kumimoji="1" lang="en-US" altLang="ja-JP" sz="700" dirty="0"/>
                    </a:p>
                    <a:p>
                      <a:r>
                        <a:rPr kumimoji="1" lang="ja-JP" altLang="en-US" sz="700" dirty="0"/>
                        <a:t>・子育て・見守り・デジタル行政関連のサービス提供・会員企業統括</a:t>
                      </a:r>
                    </a:p>
                  </a:txBody>
                  <a:tcPr/>
                </a:tc>
                <a:extLst>
                  <a:ext uri="{0D108BD9-81ED-4DB2-BD59-A6C34878D82A}">
                    <a16:rowId xmlns:a16="http://schemas.microsoft.com/office/drawing/2014/main" val="2623157423"/>
                  </a:ext>
                </a:extLst>
              </a:tr>
              <a:tr h="144366">
                <a:tc>
                  <a:txBody>
                    <a:bodyPr/>
                    <a:lstStyle/>
                    <a:p>
                      <a:r>
                        <a:rPr kumimoji="1" lang="ja-JP" altLang="en-US" sz="700" dirty="0"/>
                        <a:t>５</a:t>
                      </a:r>
                    </a:p>
                  </a:txBody>
                  <a:tcPr/>
                </a:tc>
                <a:tc>
                  <a:txBody>
                    <a:bodyPr/>
                    <a:lstStyle/>
                    <a:p>
                      <a:r>
                        <a:rPr kumimoji="1" lang="ja-JP" altLang="en-US" sz="700" dirty="0"/>
                        <a:t>三井住友海上火災保険株式会社（正会員）</a:t>
                      </a:r>
                    </a:p>
                  </a:txBody>
                  <a:tcPr/>
                </a:tc>
                <a:tc>
                  <a:txBody>
                    <a:bodyPr/>
                    <a:lstStyle/>
                    <a:p>
                      <a:r>
                        <a:rPr kumimoji="1" lang="ja-JP" altLang="en-US" sz="700" dirty="0"/>
                        <a:t>・安心・安全なまちづくり関連のサービス提供・会員企業統括</a:t>
                      </a:r>
                    </a:p>
                  </a:txBody>
                  <a:tcPr/>
                </a:tc>
                <a:extLst>
                  <a:ext uri="{0D108BD9-81ED-4DB2-BD59-A6C34878D82A}">
                    <a16:rowId xmlns:a16="http://schemas.microsoft.com/office/drawing/2014/main" val="2925951877"/>
                  </a:ext>
                </a:extLst>
              </a:tr>
              <a:tr h="144366">
                <a:tc>
                  <a:txBody>
                    <a:bodyPr/>
                    <a:lstStyle/>
                    <a:p>
                      <a:r>
                        <a:rPr kumimoji="1" lang="ja-JP" altLang="en-US" sz="700" dirty="0"/>
                        <a:t>６</a:t>
                      </a:r>
                    </a:p>
                  </a:txBody>
                  <a:tcPr/>
                </a:tc>
                <a:tc>
                  <a:txBody>
                    <a:bodyPr/>
                    <a:lstStyle/>
                    <a:p>
                      <a:r>
                        <a:rPr kumimoji="1" lang="ja-JP" altLang="en-US" sz="700" dirty="0"/>
                        <a:t>関西電力株式会社（正会員）</a:t>
                      </a:r>
                    </a:p>
                  </a:txBody>
                  <a:tcPr/>
                </a:tc>
                <a:tc>
                  <a:txBody>
                    <a:bodyPr/>
                    <a:lstStyle/>
                    <a:p>
                      <a:r>
                        <a:rPr kumimoji="1" lang="ja-JP" altLang="en-US" sz="700" dirty="0"/>
                        <a:t>・エネルギー・インフラ関連のサービス提供・会員企業統括</a:t>
                      </a:r>
                    </a:p>
                  </a:txBody>
                  <a:tcPr/>
                </a:tc>
                <a:extLst>
                  <a:ext uri="{0D108BD9-81ED-4DB2-BD59-A6C34878D82A}">
                    <a16:rowId xmlns:a16="http://schemas.microsoft.com/office/drawing/2014/main" val="2137825894"/>
                  </a:ext>
                </a:extLst>
              </a:tr>
              <a:tr h="144366">
                <a:tc>
                  <a:txBody>
                    <a:bodyPr/>
                    <a:lstStyle/>
                    <a:p>
                      <a:r>
                        <a:rPr kumimoji="1" lang="ja-JP" altLang="en-US" sz="700" dirty="0"/>
                        <a:t>７</a:t>
                      </a:r>
                    </a:p>
                  </a:txBody>
                  <a:tcPr/>
                </a:tc>
                <a:tc>
                  <a:txBody>
                    <a:bodyPr/>
                    <a:lstStyle/>
                    <a:p>
                      <a:r>
                        <a:rPr kumimoji="1" lang="ja-JP" altLang="en-US" sz="700" dirty="0"/>
                        <a:t>株式会社</a:t>
                      </a:r>
                      <a:r>
                        <a:rPr kumimoji="1" lang="en-US" altLang="ja-JP" sz="700" dirty="0"/>
                        <a:t>NTT</a:t>
                      </a:r>
                      <a:r>
                        <a:rPr kumimoji="1" lang="ja-JP" altLang="en-US" sz="700" dirty="0"/>
                        <a:t>ドコモ（正会員）</a:t>
                      </a:r>
                    </a:p>
                  </a:txBody>
                  <a:tcPr/>
                </a:tc>
                <a:tc>
                  <a:txBody>
                    <a:bodyPr/>
                    <a:lstStyle/>
                    <a:p>
                      <a:r>
                        <a:rPr kumimoji="1" lang="ja-JP" altLang="en-US" sz="700" dirty="0"/>
                        <a:t>・モビリティ関連のサービス提供・会員企業統括</a:t>
                      </a:r>
                    </a:p>
                  </a:txBody>
                  <a:tcPr/>
                </a:tc>
                <a:extLst>
                  <a:ext uri="{0D108BD9-81ED-4DB2-BD59-A6C34878D82A}">
                    <a16:rowId xmlns:a16="http://schemas.microsoft.com/office/drawing/2014/main" val="3683965484"/>
                  </a:ext>
                </a:extLst>
              </a:tr>
              <a:tr h="144366">
                <a:tc>
                  <a:txBody>
                    <a:bodyPr/>
                    <a:lstStyle/>
                    <a:p>
                      <a:r>
                        <a:rPr kumimoji="1" lang="ja-JP" altLang="en-US" sz="700" dirty="0"/>
                        <a:t>８</a:t>
                      </a:r>
                    </a:p>
                  </a:txBody>
                  <a:tcPr/>
                </a:tc>
                <a:tc>
                  <a:txBody>
                    <a:bodyPr/>
                    <a:lstStyle/>
                    <a:p>
                      <a:r>
                        <a:rPr kumimoji="1" lang="ja-JP" altLang="en-US" sz="700" dirty="0"/>
                        <a:t>大阪スマートシティパートナーズフォーラム</a:t>
                      </a:r>
                    </a:p>
                  </a:txBody>
                  <a:tcPr/>
                </a:tc>
                <a:tc>
                  <a:txBody>
                    <a:bodyPr/>
                    <a:lstStyle/>
                    <a:p>
                      <a:r>
                        <a:rPr kumimoji="1" lang="ja-JP" altLang="en-US" sz="700" dirty="0"/>
                        <a:t>・大阪府のスマートシティ戦略の共有や</a:t>
                      </a:r>
                      <a:r>
                        <a:rPr kumimoji="1" lang="en-US" altLang="ja-JP" sz="700" dirty="0"/>
                        <a:t>OSPF</a:t>
                      </a:r>
                      <a:r>
                        <a:rPr kumimoji="1" lang="ja-JP" altLang="en-US" sz="700" dirty="0"/>
                        <a:t>会員への周知</a:t>
                      </a:r>
                    </a:p>
                  </a:txBody>
                  <a:tcPr/>
                </a:tc>
                <a:extLst>
                  <a:ext uri="{0D108BD9-81ED-4DB2-BD59-A6C34878D82A}">
                    <a16:rowId xmlns:a16="http://schemas.microsoft.com/office/drawing/2014/main" val="1036664073"/>
                  </a:ext>
                </a:extLst>
              </a:tr>
              <a:tr h="222101">
                <a:tc>
                  <a:txBody>
                    <a:bodyPr/>
                    <a:lstStyle/>
                    <a:p>
                      <a:r>
                        <a:rPr kumimoji="1" lang="ja-JP" altLang="en-US" sz="700" dirty="0"/>
                        <a:t>９</a:t>
                      </a:r>
                    </a:p>
                  </a:txBody>
                  <a:tcPr/>
                </a:tc>
                <a:tc>
                  <a:txBody>
                    <a:bodyPr/>
                    <a:lstStyle/>
                    <a:p>
                      <a:r>
                        <a:rPr kumimoji="1" lang="ja-JP" altLang="en-US" sz="700" dirty="0"/>
                        <a:t>公立校大学大阪</a:t>
                      </a:r>
                    </a:p>
                  </a:txBody>
                  <a:tcPr/>
                </a:tc>
                <a:tc>
                  <a:txBody>
                    <a:bodyPr/>
                    <a:lstStyle/>
                    <a:p>
                      <a:r>
                        <a:rPr kumimoji="1" lang="ja-JP" altLang="en-US" sz="700" dirty="0"/>
                        <a:t>・アドバイザー</a:t>
                      </a:r>
                      <a:endParaRPr kumimoji="1" lang="en-US" altLang="ja-JP" sz="700" dirty="0"/>
                    </a:p>
                    <a:p>
                      <a:r>
                        <a:rPr kumimoji="1" lang="ja-JP" altLang="en-US" sz="700" dirty="0"/>
                        <a:t>・大阪公立大学の学生参加</a:t>
                      </a:r>
                    </a:p>
                  </a:txBody>
                  <a:tcPr/>
                </a:tc>
                <a:extLst>
                  <a:ext uri="{0D108BD9-81ED-4DB2-BD59-A6C34878D82A}">
                    <a16:rowId xmlns:a16="http://schemas.microsoft.com/office/drawing/2014/main" val="4268423356"/>
                  </a:ext>
                </a:extLst>
              </a:tr>
              <a:tr h="144366">
                <a:tc>
                  <a:txBody>
                    <a:bodyPr/>
                    <a:lstStyle/>
                    <a:p>
                      <a:r>
                        <a:rPr kumimoji="1" lang="ja-JP" altLang="en-US" sz="700" dirty="0"/>
                        <a:t>１０</a:t>
                      </a:r>
                    </a:p>
                  </a:txBody>
                  <a:tcPr/>
                </a:tc>
                <a:tc>
                  <a:txBody>
                    <a:bodyPr/>
                    <a:lstStyle/>
                    <a:p>
                      <a:r>
                        <a:rPr kumimoji="1" lang="ja-JP" altLang="en-US" sz="700" dirty="0"/>
                        <a:t>特定非営利活動法人</a:t>
                      </a:r>
                      <a:r>
                        <a:rPr kumimoji="1" lang="en-US" altLang="ja-JP" sz="700" dirty="0"/>
                        <a:t>Code for</a:t>
                      </a:r>
                      <a:r>
                        <a:rPr kumimoji="1" lang="ja-JP" altLang="en-US" sz="700" dirty="0"/>
                        <a:t> </a:t>
                      </a:r>
                      <a:r>
                        <a:rPr kumimoji="1" lang="en-US" altLang="ja-JP" sz="700" dirty="0"/>
                        <a:t>Osaka</a:t>
                      </a:r>
                      <a:endParaRPr kumimoji="1" lang="ja-JP" altLang="en-US" sz="700" dirty="0"/>
                    </a:p>
                  </a:txBody>
                  <a:tcPr/>
                </a:tc>
                <a:tc>
                  <a:txBody>
                    <a:bodyPr/>
                    <a:lstStyle/>
                    <a:p>
                      <a:r>
                        <a:rPr kumimoji="1" lang="ja-JP" altLang="en-US" sz="700" dirty="0"/>
                        <a:t>・アドバイザー</a:t>
                      </a:r>
                    </a:p>
                  </a:txBody>
                  <a:tcPr/>
                </a:tc>
                <a:extLst>
                  <a:ext uri="{0D108BD9-81ED-4DB2-BD59-A6C34878D82A}">
                    <a16:rowId xmlns:a16="http://schemas.microsoft.com/office/drawing/2014/main" val="654398919"/>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四角形: 角を丸くする 70">
            <a:extLst>
              <a:ext uri="{FF2B5EF4-FFF2-40B4-BE49-F238E27FC236}">
                <a16:creationId xmlns:a16="http://schemas.microsoft.com/office/drawing/2014/main" id="{E14435EC-BC8C-455A-BD00-7F3F70BE5925}"/>
              </a:ext>
            </a:extLst>
          </p:cNvPr>
          <p:cNvSpPr/>
          <p:nvPr/>
        </p:nvSpPr>
        <p:spPr>
          <a:xfrm>
            <a:off x="3502799" y="3310644"/>
            <a:ext cx="5425196" cy="2312630"/>
          </a:xfrm>
          <a:prstGeom prst="roundRect">
            <a:avLst>
              <a:gd name="adj" fmla="val 7253"/>
            </a:avLst>
          </a:prstGeom>
          <a:solidFill>
            <a:srgbClr val="BBE0E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Rectangle 67">
            <a:extLst>
              <a:ext uri="{FF2B5EF4-FFF2-40B4-BE49-F238E27FC236}">
                <a16:creationId xmlns:a16="http://schemas.microsoft.com/office/drawing/2014/main" id="{4888AC26-4DDB-4BD2-804C-D88DAC636C3A}"/>
              </a:ext>
            </a:extLst>
          </p:cNvPr>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chemeClr val="bg1"/>
                </a:solidFill>
                <a:latin typeface="ＭＳ Ｐゴシック" panose="020B0600070205080204" pitchFamily="50" charset="-128"/>
              </a:rPr>
              <a:t>実装計画・運営計画</a:t>
            </a:r>
            <a:endParaRPr lang="ja-JP" altLang="en-US" sz="1400" b="1" dirty="0">
              <a:solidFill>
                <a:schemeClr val="bg1"/>
              </a:solidFill>
              <a:latin typeface="ＭＳ Ｐゴシック" panose="020B0600070205080204" pitchFamily="50" charset="-128"/>
            </a:endParaRPr>
          </a:p>
        </p:txBody>
      </p:sp>
      <p:sp>
        <p:nvSpPr>
          <p:cNvPr id="1290" name="Text Box 4"/>
          <p:cNvSpPr txBox="1">
            <a:spLocks noChangeArrowheads="1"/>
          </p:cNvSpPr>
          <p:nvPr/>
        </p:nvSpPr>
        <p:spPr>
          <a:xfrm>
            <a:off x="0" y="580618"/>
            <a:ext cx="3884240" cy="338554"/>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1600" b="1" dirty="0">
                <a:latin typeface="Tahoma" pitchFamily="34" charset="0"/>
              </a:rPr>
              <a:t>ビジネスモデル（経費分担等）</a:t>
            </a:r>
          </a:p>
        </p:txBody>
      </p:sp>
      <p:sp>
        <p:nvSpPr>
          <p:cNvPr id="13" name="正方形/長方形 726">
            <a:extLst>
              <a:ext uri="{FF2B5EF4-FFF2-40B4-BE49-F238E27FC236}">
                <a16:creationId xmlns:a16="http://schemas.microsoft.com/office/drawing/2014/main" id="{283E6981-24F7-46E8-AF6B-1A55CB4A9AA1}"/>
              </a:ext>
            </a:extLst>
          </p:cNvPr>
          <p:cNvSpPr/>
          <p:nvPr/>
        </p:nvSpPr>
        <p:spPr>
          <a:xfrm>
            <a:off x="3269579" y="1093521"/>
            <a:ext cx="2444870" cy="40427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デジタル庁</a:t>
            </a:r>
          </a:p>
        </p:txBody>
      </p:sp>
      <p:sp>
        <p:nvSpPr>
          <p:cNvPr id="15" name="正方形/長方形 728">
            <a:extLst>
              <a:ext uri="{FF2B5EF4-FFF2-40B4-BE49-F238E27FC236}">
                <a16:creationId xmlns:a16="http://schemas.microsoft.com/office/drawing/2014/main" id="{8B7F46DE-F243-4013-BB5D-FA6E8D805871}"/>
              </a:ext>
            </a:extLst>
          </p:cNvPr>
          <p:cNvSpPr/>
          <p:nvPr/>
        </p:nvSpPr>
        <p:spPr>
          <a:xfrm>
            <a:off x="4566578" y="1438436"/>
            <a:ext cx="121056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補助金交付</a:t>
            </a:r>
          </a:p>
        </p:txBody>
      </p:sp>
      <p:cxnSp>
        <p:nvCxnSpPr>
          <p:cNvPr id="34" name="直線矢印コネクタ 747">
            <a:extLst>
              <a:ext uri="{FF2B5EF4-FFF2-40B4-BE49-F238E27FC236}">
                <a16:creationId xmlns:a16="http://schemas.microsoft.com/office/drawing/2014/main" id="{E20EE1B7-F5D8-4BD4-84FC-BBE9DFA77F68}"/>
              </a:ext>
            </a:extLst>
          </p:cNvPr>
          <p:cNvCxnSpPr>
            <a:cxnSpLocks/>
          </p:cNvCxnSpPr>
          <p:nvPr/>
        </p:nvCxnSpPr>
        <p:spPr>
          <a:xfrm>
            <a:off x="4492014" y="1549125"/>
            <a:ext cx="0" cy="324687"/>
          </a:xfrm>
          <a:prstGeom prst="straightConnector1">
            <a:avLst/>
          </a:prstGeom>
          <a:ln w="31750" cmpd="sng">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D37C909B-AD10-4EEC-8366-5D4D5DC1A896}"/>
              </a:ext>
            </a:extLst>
          </p:cNvPr>
          <p:cNvSpPr>
            <a:spLocks noGrp="1"/>
          </p:cNvSpPr>
          <p:nvPr>
            <p:ph type="sldNum" sz="quarter" idx="12"/>
          </p:nvPr>
        </p:nvSpPr>
        <p:spPr/>
        <p:txBody>
          <a:bodyPr/>
          <a:lstStyle/>
          <a:p>
            <a:pPr>
              <a:defRPr/>
            </a:pPr>
            <a:fld id="{ED70751B-34C4-41F7-9A42-B8AF8614956A}" type="slidenum">
              <a:rPr lang="en-US" altLang="ja-JP" smtClean="0"/>
              <a:pPr>
                <a:defRPr/>
              </a:pPr>
              <a:t>25</a:t>
            </a:fld>
            <a:endParaRPr lang="en-US" altLang="ja-JP" dirty="0"/>
          </a:p>
        </p:txBody>
      </p:sp>
      <p:sp>
        <p:nvSpPr>
          <p:cNvPr id="39" name="正方形/長方形 727">
            <a:extLst>
              <a:ext uri="{FF2B5EF4-FFF2-40B4-BE49-F238E27FC236}">
                <a16:creationId xmlns:a16="http://schemas.microsoft.com/office/drawing/2014/main" id="{CC68E622-3493-4225-AF20-B97BE1EA3D26}"/>
              </a:ext>
            </a:extLst>
          </p:cNvPr>
          <p:cNvSpPr/>
          <p:nvPr/>
        </p:nvSpPr>
        <p:spPr>
          <a:xfrm>
            <a:off x="3563888" y="3310644"/>
            <a:ext cx="5364108" cy="46987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050" dirty="0">
                <a:solidFill>
                  <a:srgbClr val="000000"/>
                </a:solidFill>
                <a:latin typeface="Arial"/>
                <a:ea typeface="ＭＳ Ｐゴシック"/>
              </a:rPr>
              <a:t>一般社団法人</a:t>
            </a:r>
            <a:r>
              <a:rPr kumimoji="1" lang="ja-JP" altLang="en-US" sz="1050" b="0" i="0" u="none" strike="noStrike" kern="1200" cap="none" spc="0" normalizeH="0" baseline="0" noProof="0" dirty="0">
                <a:ln>
                  <a:noFill/>
                </a:ln>
                <a:solidFill>
                  <a:srgbClr val="000000"/>
                </a:solidFill>
                <a:effectLst/>
                <a:uLnTx/>
                <a:uFillTx/>
                <a:latin typeface="Arial"/>
                <a:ea typeface="ＭＳ Ｐゴシック"/>
                <a:cs typeface="+mn-cs"/>
              </a:rPr>
              <a:t>コンパクトスマートシティプラットフォーム協議会（</a:t>
            </a:r>
            <a:r>
              <a:rPr kumimoji="1" lang="en-US" altLang="ja-JP" sz="1050" b="0" i="0" u="none" strike="noStrike" kern="1200" cap="none" spc="0" normalizeH="0" baseline="0" noProof="0" dirty="0">
                <a:ln>
                  <a:noFill/>
                </a:ln>
                <a:solidFill>
                  <a:srgbClr val="000000"/>
                </a:solidFill>
                <a:effectLst/>
                <a:uLnTx/>
                <a:uFillTx/>
                <a:latin typeface="Arial"/>
                <a:ea typeface="ＭＳ Ｐゴシック"/>
                <a:cs typeface="+mn-cs"/>
              </a:rPr>
              <a:t>CSPFC</a:t>
            </a:r>
            <a:r>
              <a:rPr kumimoji="1" lang="ja-JP" altLang="en-US" sz="1050" b="0" i="0" u="none" strike="noStrike" kern="1200" cap="none" spc="0" normalizeH="0" baseline="0" noProof="0" dirty="0">
                <a:ln>
                  <a:noFill/>
                </a:ln>
                <a:solidFill>
                  <a:srgbClr val="000000"/>
                </a:solidFill>
                <a:effectLst/>
                <a:uLnTx/>
                <a:uFillTx/>
                <a:latin typeface="Arial"/>
                <a:ea typeface="ＭＳ Ｐゴシック"/>
                <a:cs typeface="+mn-cs"/>
              </a:rPr>
              <a:t>）</a:t>
            </a:r>
            <a:br>
              <a:rPr kumimoji="1" lang="en-US" altLang="ja-JP" sz="1050" b="0" i="0" u="none" strike="noStrike" kern="1200" cap="none" spc="0" normalizeH="0" baseline="0" noProof="0" dirty="0">
                <a:ln>
                  <a:noFill/>
                </a:ln>
                <a:solidFill>
                  <a:srgbClr val="000000"/>
                </a:solidFill>
                <a:effectLst/>
                <a:uLnTx/>
                <a:uFillTx/>
                <a:latin typeface="Arial"/>
                <a:ea typeface="ＭＳ Ｐゴシック"/>
                <a:cs typeface="+mn-cs"/>
              </a:rPr>
            </a:br>
            <a:r>
              <a:rPr kumimoji="1" lang="ja-JP" altLang="en-US" sz="1050" b="0" i="0" u="none" strike="noStrike" kern="1200" cap="none" spc="0" normalizeH="0" baseline="0" noProof="0" dirty="0">
                <a:ln>
                  <a:noFill/>
                </a:ln>
                <a:solidFill>
                  <a:srgbClr val="000000"/>
                </a:solidFill>
                <a:effectLst/>
                <a:uLnTx/>
                <a:uFillTx/>
                <a:latin typeface="Arial"/>
                <a:ea typeface="ＭＳ Ｐゴシック"/>
                <a:cs typeface="+mn-cs"/>
              </a:rPr>
              <a:t>（スマートシティ基盤・サービス統括・運用）</a:t>
            </a:r>
            <a:endParaRPr kumimoji="1" lang="en-US" altLang="ja-JP" sz="1050" b="0" i="0" u="none" strike="noStrike" kern="1200" cap="none" spc="0" normalizeH="0" baseline="0" noProof="0" dirty="0">
              <a:ln>
                <a:noFill/>
              </a:ln>
              <a:solidFill>
                <a:srgbClr val="000000"/>
              </a:solidFill>
              <a:effectLst/>
              <a:uLnTx/>
              <a:uFillTx/>
              <a:latin typeface="Arial"/>
              <a:ea typeface="ＭＳ Ｐゴシック"/>
              <a:cs typeface="+mn-cs"/>
            </a:endParaRPr>
          </a:p>
        </p:txBody>
      </p:sp>
      <p:cxnSp>
        <p:nvCxnSpPr>
          <p:cNvPr id="45" name="直線矢印コネクタ 729">
            <a:extLst>
              <a:ext uri="{FF2B5EF4-FFF2-40B4-BE49-F238E27FC236}">
                <a16:creationId xmlns:a16="http://schemas.microsoft.com/office/drawing/2014/main" id="{829F434A-8DFC-46F6-949E-7015F960C56C}"/>
              </a:ext>
            </a:extLst>
          </p:cNvPr>
          <p:cNvCxnSpPr>
            <a:cxnSpLocks/>
          </p:cNvCxnSpPr>
          <p:nvPr/>
        </p:nvCxnSpPr>
        <p:spPr>
          <a:xfrm>
            <a:off x="6402030" y="2384077"/>
            <a:ext cx="0" cy="926567"/>
          </a:xfrm>
          <a:prstGeom prst="straightConnector1">
            <a:avLst/>
          </a:prstGeom>
          <a:ln w="31750" cmpd="sng">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6" name="正方形/長方形 735">
            <a:extLst>
              <a:ext uri="{FF2B5EF4-FFF2-40B4-BE49-F238E27FC236}">
                <a16:creationId xmlns:a16="http://schemas.microsoft.com/office/drawing/2014/main" id="{19A1290A-282D-431A-BA13-46D6F8838C44}"/>
              </a:ext>
            </a:extLst>
          </p:cNvPr>
          <p:cNvSpPr/>
          <p:nvPr/>
        </p:nvSpPr>
        <p:spPr>
          <a:xfrm>
            <a:off x="3432963" y="2685813"/>
            <a:ext cx="316302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100" dirty="0">
                <a:solidFill>
                  <a:srgbClr val="000000"/>
                </a:solidFill>
                <a:latin typeface="Arial"/>
                <a:ea typeface="ＭＳ Ｐゴシック"/>
              </a:rPr>
              <a:t>スマートシティサービス・</a:t>
            </a:r>
            <a:r>
              <a:rPr kumimoji="1" lang="ja-JP" altLang="en-US" sz="1100" b="0" i="0" u="none" strike="noStrike" kern="1200" cap="none" spc="0" normalizeH="0" baseline="0" noProof="0" dirty="0">
                <a:ln>
                  <a:noFill/>
                </a:ln>
                <a:solidFill>
                  <a:srgbClr val="000000"/>
                </a:solidFill>
                <a:effectLst/>
                <a:uLnTx/>
                <a:uFillTx/>
                <a:latin typeface="Arial"/>
                <a:ea typeface="ＭＳ Ｐゴシック"/>
                <a:cs typeface="+mn-cs"/>
              </a:rPr>
              <a:t>システム購入費</a:t>
            </a:r>
            <a:endParaRPr kumimoji="1" lang="en-US" altLang="ja-JP" sz="11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ja-JP" sz="1100" b="1" u="sng" dirty="0">
                <a:solidFill>
                  <a:srgbClr val="000000"/>
                </a:solidFill>
                <a:latin typeface="Arial"/>
                <a:ea typeface="ＭＳ Ｐゴシック"/>
              </a:rPr>
              <a:t>6</a:t>
            </a:r>
            <a:r>
              <a:rPr kumimoji="1" lang="en-US" altLang="ja-JP" sz="1100" b="1" i="0" u="sng" strike="noStrike" kern="1200" cap="none" spc="0" normalizeH="0" baseline="0" noProof="0" dirty="0">
                <a:ln>
                  <a:noFill/>
                </a:ln>
                <a:solidFill>
                  <a:srgbClr val="000000"/>
                </a:solidFill>
                <a:effectLst/>
                <a:uLnTx/>
                <a:uFillTx/>
                <a:latin typeface="Arial"/>
                <a:ea typeface="ＭＳ Ｐゴシック"/>
                <a:cs typeface="+mn-cs"/>
              </a:rPr>
              <a:t>00,000</a:t>
            </a:r>
            <a:r>
              <a:rPr kumimoji="1" lang="ja-JP" altLang="en-US" sz="1100" b="1" i="0" u="sng" strike="noStrike" kern="1200" cap="none" spc="0" normalizeH="0" baseline="0" noProof="0" dirty="0">
                <a:ln>
                  <a:noFill/>
                </a:ln>
                <a:solidFill>
                  <a:srgbClr val="000000"/>
                </a:solidFill>
                <a:effectLst/>
                <a:uLnTx/>
                <a:uFillTx/>
                <a:latin typeface="Arial"/>
                <a:ea typeface="ＭＳ Ｐゴシック"/>
                <a:cs typeface="+mn-cs"/>
              </a:rPr>
              <a:t>千円（国費）</a:t>
            </a:r>
          </a:p>
        </p:txBody>
      </p:sp>
      <p:sp>
        <p:nvSpPr>
          <p:cNvPr id="47" name="楕円 740">
            <a:extLst>
              <a:ext uri="{FF2B5EF4-FFF2-40B4-BE49-F238E27FC236}">
                <a16:creationId xmlns:a16="http://schemas.microsoft.com/office/drawing/2014/main" id="{1BB2753D-52D9-4591-9826-1C1AB43C824D}"/>
              </a:ext>
            </a:extLst>
          </p:cNvPr>
          <p:cNvSpPr/>
          <p:nvPr/>
        </p:nvSpPr>
        <p:spPr>
          <a:xfrm>
            <a:off x="6136233" y="2458434"/>
            <a:ext cx="432048" cy="396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ial"/>
                <a:ea typeface="ＭＳ Ｐゴシック"/>
                <a:cs typeface="+mn-cs"/>
              </a:rPr>
              <a:t>￥</a:t>
            </a:r>
          </a:p>
        </p:txBody>
      </p:sp>
      <p:cxnSp>
        <p:nvCxnSpPr>
          <p:cNvPr id="48" name="直線矢印コネクタ 741">
            <a:extLst>
              <a:ext uri="{FF2B5EF4-FFF2-40B4-BE49-F238E27FC236}">
                <a16:creationId xmlns:a16="http://schemas.microsoft.com/office/drawing/2014/main" id="{ABC2DDE1-ADA0-4B62-B2C7-1D3ACA2C5462}"/>
              </a:ext>
            </a:extLst>
          </p:cNvPr>
          <p:cNvCxnSpPr>
            <a:cxnSpLocks/>
          </p:cNvCxnSpPr>
          <p:nvPr/>
        </p:nvCxnSpPr>
        <p:spPr>
          <a:xfrm flipV="1">
            <a:off x="6663372" y="2374540"/>
            <a:ext cx="0" cy="936104"/>
          </a:xfrm>
          <a:prstGeom prst="straightConnector1">
            <a:avLst/>
          </a:prstGeom>
          <a:ln w="31750" cmpd="sng">
            <a:solidFill>
              <a:srgbClr val="7ABE47"/>
            </a:solidFill>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742">
            <a:extLst>
              <a:ext uri="{FF2B5EF4-FFF2-40B4-BE49-F238E27FC236}">
                <a16:creationId xmlns:a16="http://schemas.microsoft.com/office/drawing/2014/main" id="{8367F52F-EBC5-4FBD-9294-3966DD759A14}"/>
              </a:ext>
            </a:extLst>
          </p:cNvPr>
          <p:cNvSpPr/>
          <p:nvPr/>
        </p:nvSpPr>
        <p:spPr>
          <a:xfrm>
            <a:off x="6595989" y="2664454"/>
            <a:ext cx="1720427"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900" dirty="0">
                <a:solidFill>
                  <a:srgbClr val="000000"/>
                </a:solidFill>
                <a:latin typeface="Arial"/>
                <a:ea typeface="ＭＳ Ｐゴシック"/>
              </a:rPr>
              <a:t>サービス・</a:t>
            </a:r>
            <a:r>
              <a:rPr kumimoji="1" lang="ja-JP" altLang="en-US" sz="900" b="0" i="0" u="none" strike="noStrike" kern="1200" cap="none" spc="0" normalizeH="0" baseline="0" noProof="0" dirty="0">
                <a:ln>
                  <a:noFill/>
                </a:ln>
                <a:solidFill>
                  <a:srgbClr val="000000"/>
                </a:solidFill>
                <a:effectLst/>
                <a:uLnTx/>
                <a:uFillTx/>
                <a:latin typeface="Arial"/>
                <a:ea typeface="ＭＳ Ｐゴシック"/>
                <a:cs typeface="+mn-cs"/>
              </a:rPr>
              <a:t>システム開発、納品</a:t>
            </a:r>
          </a:p>
        </p:txBody>
      </p:sp>
      <p:sp>
        <p:nvSpPr>
          <p:cNvPr id="50" name="正方形/長方形 750">
            <a:extLst>
              <a:ext uri="{FF2B5EF4-FFF2-40B4-BE49-F238E27FC236}">
                <a16:creationId xmlns:a16="http://schemas.microsoft.com/office/drawing/2014/main" id="{D70543D1-CEE1-4BDD-AF1C-BBE6B6417EA0}"/>
              </a:ext>
            </a:extLst>
          </p:cNvPr>
          <p:cNvSpPr/>
          <p:nvPr/>
        </p:nvSpPr>
        <p:spPr>
          <a:xfrm>
            <a:off x="4758938" y="3108392"/>
            <a:ext cx="1546113" cy="253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rPr>
              <a:t>※補助対象経費（デジタル庁）</a:t>
            </a:r>
          </a:p>
        </p:txBody>
      </p:sp>
      <p:sp>
        <p:nvSpPr>
          <p:cNvPr id="4" name="テキスト ボックス 3">
            <a:extLst>
              <a:ext uri="{FF2B5EF4-FFF2-40B4-BE49-F238E27FC236}">
                <a16:creationId xmlns:a16="http://schemas.microsoft.com/office/drawing/2014/main" id="{57EC9FFE-E863-473B-8DD0-DFD1296C1A6C}"/>
              </a:ext>
            </a:extLst>
          </p:cNvPr>
          <p:cNvSpPr txBox="1"/>
          <p:nvPr/>
        </p:nvSpPr>
        <p:spPr>
          <a:xfrm>
            <a:off x="7317013" y="4314110"/>
            <a:ext cx="530915" cy="369332"/>
          </a:xfrm>
          <a:prstGeom prst="rect">
            <a:avLst/>
          </a:prstGeom>
          <a:noFill/>
        </p:spPr>
        <p:txBody>
          <a:bodyPr wrap="none" rtlCol="0">
            <a:spAutoFit/>
          </a:bodyPr>
          <a:lstStyle/>
          <a:p>
            <a:r>
              <a:rPr kumimoji="1" lang="ja-JP" altLang="en-US" dirty="0"/>
              <a:t>・・・</a:t>
            </a:r>
          </a:p>
        </p:txBody>
      </p:sp>
      <p:sp>
        <p:nvSpPr>
          <p:cNvPr id="31" name="正方形/長方形 30">
            <a:extLst>
              <a:ext uri="{FF2B5EF4-FFF2-40B4-BE49-F238E27FC236}">
                <a16:creationId xmlns:a16="http://schemas.microsoft.com/office/drawing/2014/main" id="{326E0B8D-AB7F-4504-9C2E-FCA28CB48496}"/>
              </a:ext>
            </a:extLst>
          </p:cNvPr>
          <p:cNvSpPr/>
          <p:nvPr/>
        </p:nvSpPr>
        <p:spPr>
          <a:xfrm>
            <a:off x="2448200" y="4326133"/>
            <a:ext cx="827656" cy="489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阪急バス</a:t>
            </a:r>
          </a:p>
        </p:txBody>
      </p:sp>
      <p:sp>
        <p:nvSpPr>
          <p:cNvPr id="32" name="正方形/長方形 31">
            <a:extLst>
              <a:ext uri="{FF2B5EF4-FFF2-40B4-BE49-F238E27FC236}">
                <a16:creationId xmlns:a16="http://schemas.microsoft.com/office/drawing/2014/main" id="{39AA9941-FCFF-48BD-8556-A3CD1A8B0F8A}"/>
              </a:ext>
            </a:extLst>
          </p:cNvPr>
          <p:cNvSpPr/>
          <p:nvPr/>
        </p:nvSpPr>
        <p:spPr>
          <a:xfrm>
            <a:off x="1547664" y="4326133"/>
            <a:ext cx="827657" cy="489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京都タクシー</a:t>
            </a:r>
          </a:p>
        </p:txBody>
      </p:sp>
      <p:sp>
        <p:nvSpPr>
          <p:cNvPr id="33" name="正方形/長方形 32">
            <a:extLst>
              <a:ext uri="{FF2B5EF4-FFF2-40B4-BE49-F238E27FC236}">
                <a16:creationId xmlns:a16="http://schemas.microsoft.com/office/drawing/2014/main" id="{ED8BE280-8A50-4118-BCE1-FC2603E90382}"/>
              </a:ext>
            </a:extLst>
          </p:cNvPr>
          <p:cNvSpPr/>
          <p:nvPr/>
        </p:nvSpPr>
        <p:spPr>
          <a:xfrm>
            <a:off x="323528" y="4254125"/>
            <a:ext cx="827657" cy="489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商工会</a:t>
            </a:r>
          </a:p>
        </p:txBody>
      </p:sp>
      <p:sp>
        <p:nvSpPr>
          <p:cNvPr id="7" name="四角形: 角を丸くする 6">
            <a:extLst>
              <a:ext uri="{FF2B5EF4-FFF2-40B4-BE49-F238E27FC236}">
                <a16:creationId xmlns:a16="http://schemas.microsoft.com/office/drawing/2014/main" id="{4496FCA3-50DF-4C31-931C-68A928072531}"/>
              </a:ext>
            </a:extLst>
          </p:cNvPr>
          <p:cNvSpPr/>
          <p:nvPr/>
        </p:nvSpPr>
        <p:spPr>
          <a:xfrm>
            <a:off x="1475656" y="4118416"/>
            <a:ext cx="1872208" cy="7764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5DF6937D-E448-43FB-83AD-383CF9390177}"/>
              </a:ext>
            </a:extLst>
          </p:cNvPr>
          <p:cNvSpPr txBox="1"/>
          <p:nvPr/>
        </p:nvSpPr>
        <p:spPr>
          <a:xfrm>
            <a:off x="1961709" y="4118416"/>
            <a:ext cx="954107" cy="246221"/>
          </a:xfrm>
          <a:prstGeom prst="rect">
            <a:avLst/>
          </a:prstGeom>
          <a:noFill/>
        </p:spPr>
        <p:txBody>
          <a:bodyPr wrap="none" rtlCol="0">
            <a:spAutoFit/>
          </a:bodyPr>
          <a:lstStyle/>
          <a:p>
            <a:r>
              <a:rPr kumimoji="1" lang="ja-JP" altLang="en-US" sz="1000" dirty="0"/>
              <a:t>地域公共交通</a:t>
            </a:r>
          </a:p>
        </p:txBody>
      </p:sp>
      <p:sp>
        <p:nvSpPr>
          <p:cNvPr id="29" name="テキスト ボックス 28">
            <a:extLst>
              <a:ext uri="{FF2B5EF4-FFF2-40B4-BE49-F238E27FC236}">
                <a16:creationId xmlns:a16="http://schemas.microsoft.com/office/drawing/2014/main" id="{A9B6E870-118A-47A0-A9A3-6444F8B8702B}"/>
              </a:ext>
            </a:extLst>
          </p:cNvPr>
          <p:cNvSpPr txBox="1"/>
          <p:nvPr/>
        </p:nvSpPr>
        <p:spPr>
          <a:xfrm>
            <a:off x="3300336" y="4757847"/>
            <a:ext cx="934871" cy="230832"/>
          </a:xfrm>
          <a:prstGeom prst="rect">
            <a:avLst/>
          </a:prstGeom>
          <a:noFill/>
        </p:spPr>
        <p:txBody>
          <a:bodyPr wrap="none" rtlCol="0">
            <a:spAutoFit/>
          </a:bodyPr>
          <a:lstStyle/>
          <a:p>
            <a:r>
              <a:rPr kumimoji="1" lang="ja-JP" altLang="en-US" sz="900" dirty="0"/>
              <a:t>連携・運用支援</a:t>
            </a:r>
          </a:p>
        </p:txBody>
      </p:sp>
      <p:cxnSp>
        <p:nvCxnSpPr>
          <p:cNvPr id="35" name="直線矢印コネクタ 34">
            <a:extLst>
              <a:ext uri="{FF2B5EF4-FFF2-40B4-BE49-F238E27FC236}">
                <a16:creationId xmlns:a16="http://schemas.microsoft.com/office/drawing/2014/main" id="{C8DAEB0D-908F-406F-AA8C-6E35F0610206}"/>
              </a:ext>
            </a:extLst>
          </p:cNvPr>
          <p:cNvCxnSpPr>
            <a:cxnSpLocks/>
            <a:stCxn id="25" idx="1"/>
            <a:endCxn id="7" idx="3"/>
          </p:cNvCxnSpPr>
          <p:nvPr/>
        </p:nvCxnSpPr>
        <p:spPr>
          <a:xfrm flipH="1">
            <a:off x="3347864" y="4498777"/>
            <a:ext cx="214815" cy="7841"/>
          </a:xfrm>
          <a:prstGeom prst="straightConnector1">
            <a:avLst/>
          </a:prstGeom>
          <a:ln w="28575">
            <a:solidFill>
              <a:srgbClr val="EF8E23"/>
            </a:solidFill>
            <a:tailEnd type="triangle"/>
          </a:ln>
        </p:spPr>
        <p:style>
          <a:lnRef idx="1">
            <a:schemeClr val="dk1"/>
          </a:lnRef>
          <a:fillRef idx="0">
            <a:schemeClr val="dk1"/>
          </a:fillRef>
          <a:effectRef idx="0">
            <a:schemeClr val="dk1"/>
          </a:effectRef>
          <a:fontRef idx="minor">
            <a:schemeClr val="tx1"/>
          </a:fontRef>
        </p:style>
      </p:cxnSp>
      <p:cxnSp>
        <p:nvCxnSpPr>
          <p:cNvPr id="38" name="コネクタ: カギ線 37">
            <a:extLst>
              <a:ext uri="{FF2B5EF4-FFF2-40B4-BE49-F238E27FC236}">
                <a16:creationId xmlns:a16="http://schemas.microsoft.com/office/drawing/2014/main" id="{8DEBE887-0999-497D-B59B-B6BD4B9C1C91}"/>
              </a:ext>
            </a:extLst>
          </p:cNvPr>
          <p:cNvCxnSpPr>
            <a:cxnSpLocks/>
          </p:cNvCxnSpPr>
          <p:nvPr/>
        </p:nvCxnSpPr>
        <p:spPr>
          <a:xfrm rot="5400000">
            <a:off x="3716646" y="1878201"/>
            <a:ext cx="12700" cy="5730455"/>
          </a:xfrm>
          <a:prstGeom prst="bentConnector3">
            <a:avLst>
              <a:gd name="adj1" fmla="val 1800000"/>
            </a:avLst>
          </a:prstGeom>
          <a:ln w="28575">
            <a:solidFill>
              <a:srgbClr val="EF8E23"/>
            </a:solidFill>
            <a:tailEnd type="triangle"/>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5C9A4662-4408-497A-AE2F-48EDBBFA1E2A}"/>
              </a:ext>
            </a:extLst>
          </p:cNvPr>
          <p:cNvSpPr/>
          <p:nvPr/>
        </p:nvSpPr>
        <p:spPr>
          <a:xfrm>
            <a:off x="4441482" y="6069942"/>
            <a:ext cx="3312368" cy="369332"/>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chemeClr val="tx1"/>
                </a:solidFill>
              </a:rPr>
              <a:t>町内住民</a:t>
            </a:r>
          </a:p>
        </p:txBody>
      </p:sp>
      <p:sp>
        <p:nvSpPr>
          <p:cNvPr id="56" name="正方形/長方形 55">
            <a:extLst>
              <a:ext uri="{FF2B5EF4-FFF2-40B4-BE49-F238E27FC236}">
                <a16:creationId xmlns:a16="http://schemas.microsoft.com/office/drawing/2014/main" id="{0BB50CF0-4D01-4096-89CF-2B564D403B0E}"/>
              </a:ext>
            </a:extLst>
          </p:cNvPr>
          <p:cNvSpPr/>
          <p:nvPr/>
        </p:nvSpPr>
        <p:spPr>
          <a:xfrm>
            <a:off x="1129114" y="6069942"/>
            <a:ext cx="3312368" cy="369332"/>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chemeClr val="tx1"/>
                </a:solidFill>
              </a:rPr>
              <a:t>町外住民</a:t>
            </a:r>
          </a:p>
        </p:txBody>
      </p:sp>
      <p:pic>
        <p:nvPicPr>
          <p:cNvPr id="57" name="Picture 2" descr="旅行中の若者のイラスト">
            <a:extLst>
              <a:ext uri="{FF2B5EF4-FFF2-40B4-BE49-F238E27FC236}">
                <a16:creationId xmlns:a16="http://schemas.microsoft.com/office/drawing/2014/main" id="{7EFC513E-E6CB-4384-9F4D-F563AA1612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5235" y="6046250"/>
            <a:ext cx="493770" cy="40708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お母さんと子供のイラスト（男の子）">
            <a:extLst>
              <a:ext uri="{FF2B5EF4-FFF2-40B4-BE49-F238E27FC236}">
                <a16:creationId xmlns:a16="http://schemas.microsoft.com/office/drawing/2014/main" id="{10D44959-71AF-4E83-905E-6BB201DD35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1275" y="6020716"/>
            <a:ext cx="278496" cy="397851"/>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買い物難民のイラスト">
            <a:extLst>
              <a:ext uri="{FF2B5EF4-FFF2-40B4-BE49-F238E27FC236}">
                <a16:creationId xmlns:a16="http://schemas.microsoft.com/office/drawing/2014/main" id="{8971F920-9B69-4748-9A4F-A0E29E9E650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9552" y="6044289"/>
            <a:ext cx="475676" cy="39576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おつかいのイラスト">
            <a:extLst>
              <a:ext uri="{FF2B5EF4-FFF2-40B4-BE49-F238E27FC236}">
                <a16:creationId xmlns:a16="http://schemas.microsoft.com/office/drawing/2014/main" id="{C58E2591-BFF2-4CA7-B452-98658F7A8A6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7019117" y="6057573"/>
            <a:ext cx="318589" cy="395763"/>
          </a:xfrm>
          <a:prstGeom prst="rect">
            <a:avLst/>
          </a:prstGeom>
          <a:noFill/>
          <a:extLst>
            <a:ext uri="{909E8E84-426E-40DD-AFC4-6F175D3DCCD1}">
              <a14:hiddenFill xmlns:a14="http://schemas.microsoft.com/office/drawing/2010/main">
                <a:solidFill>
                  <a:srgbClr val="FFFFFF"/>
                </a:solidFill>
              </a14:hiddenFill>
            </a:ext>
          </a:extLst>
        </p:spPr>
      </p:pic>
      <p:cxnSp>
        <p:nvCxnSpPr>
          <p:cNvPr id="52" name="直線矢印コネクタ 51">
            <a:extLst>
              <a:ext uri="{FF2B5EF4-FFF2-40B4-BE49-F238E27FC236}">
                <a16:creationId xmlns:a16="http://schemas.microsoft.com/office/drawing/2014/main" id="{6713F57D-98CC-41F6-BB41-12311461006C}"/>
              </a:ext>
            </a:extLst>
          </p:cNvPr>
          <p:cNvCxnSpPr>
            <a:cxnSpLocks/>
            <a:endCxn id="7" idx="0"/>
          </p:cNvCxnSpPr>
          <p:nvPr/>
        </p:nvCxnSpPr>
        <p:spPr>
          <a:xfrm>
            <a:off x="2411760" y="2121571"/>
            <a:ext cx="0" cy="1996845"/>
          </a:xfrm>
          <a:prstGeom prst="straightConnector1">
            <a:avLst/>
          </a:prstGeom>
          <a:ln w="38100">
            <a:solidFill>
              <a:srgbClr val="7ABE47"/>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4762B1BB-C0E8-42D3-A86A-76701DEC0DDE}"/>
              </a:ext>
            </a:extLst>
          </p:cNvPr>
          <p:cNvCxnSpPr>
            <a:cxnSpLocks/>
            <a:endCxn id="33" idx="0"/>
          </p:cNvCxnSpPr>
          <p:nvPr/>
        </p:nvCxnSpPr>
        <p:spPr>
          <a:xfrm>
            <a:off x="737356" y="2089302"/>
            <a:ext cx="1" cy="2164823"/>
          </a:xfrm>
          <a:prstGeom prst="straightConnector1">
            <a:avLst/>
          </a:prstGeom>
          <a:ln w="38100">
            <a:solidFill>
              <a:srgbClr val="7ABE47"/>
            </a:solidFill>
            <a:tailEnd type="triangle"/>
          </a:ln>
        </p:spPr>
        <p:style>
          <a:lnRef idx="1">
            <a:schemeClr val="accent1"/>
          </a:lnRef>
          <a:fillRef idx="0">
            <a:schemeClr val="accent1"/>
          </a:fillRef>
          <a:effectRef idx="0">
            <a:schemeClr val="accent1"/>
          </a:effectRef>
          <a:fontRef idx="minor">
            <a:schemeClr val="tx1"/>
          </a:fontRef>
        </p:style>
      </p:cxnSp>
      <p:sp>
        <p:nvSpPr>
          <p:cNvPr id="14" name="正方形/長方形 727">
            <a:extLst>
              <a:ext uri="{FF2B5EF4-FFF2-40B4-BE49-F238E27FC236}">
                <a16:creationId xmlns:a16="http://schemas.microsoft.com/office/drawing/2014/main" id="{E22CA2A7-C3DD-44FC-8871-4EB42949E246}"/>
              </a:ext>
            </a:extLst>
          </p:cNvPr>
          <p:cNvSpPr/>
          <p:nvPr/>
        </p:nvSpPr>
        <p:spPr>
          <a:xfrm>
            <a:off x="611560" y="1946227"/>
            <a:ext cx="6768751" cy="39604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dirty="0">
                <a:solidFill>
                  <a:srgbClr val="000000"/>
                </a:solidFill>
                <a:latin typeface="Arial"/>
                <a:ea typeface="ＭＳ Ｐゴシック"/>
              </a:rPr>
              <a:t>豊能町</a:t>
            </a: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（申請者）</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69" name="右中かっこ 68">
            <a:extLst>
              <a:ext uri="{FF2B5EF4-FFF2-40B4-BE49-F238E27FC236}">
                <a16:creationId xmlns:a16="http://schemas.microsoft.com/office/drawing/2014/main" id="{5E476AD9-D187-474E-9806-66D395B14BF3}"/>
              </a:ext>
            </a:extLst>
          </p:cNvPr>
          <p:cNvSpPr/>
          <p:nvPr/>
        </p:nvSpPr>
        <p:spPr>
          <a:xfrm rot="5400000">
            <a:off x="4476226" y="1602503"/>
            <a:ext cx="238889" cy="8368891"/>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F4ADD95D-CCE3-4A79-ABF6-C3DFF0BD1822}"/>
              </a:ext>
            </a:extLst>
          </p:cNvPr>
          <p:cNvSpPr txBox="1"/>
          <p:nvPr/>
        </p:nvSpPr>
        <p:spPr>
          <a:xfrm>
            <a:off x="755186" y="5556315"/>
            <a:ext cx="1495922" cy="253916"/>
          </a:xfrm>
          <a:prstGeom prst="rect">
            <a:avLst/>
          </a:prstGeom>
          <a:noFill/>
        </p:spPr>
        <p:txBody>
          <a:bodyPr wrap="none" rtlCol="0">
            <a:spAutoFit/>
          </a:bodyPr>
          <a:lstStyle/>
          <a:p>
            <a:r>
              <a:rPr kumimoji="1" lang="ja-JP" altLang="en-US" sz="1050" dirty="0"/>
              <a:t>サービス提供利用料金</a:t>
            </a:r>
          </a:p>
        </p:txBody>
      </p:sp>
      <p:sp>
        <p:nvSpPr>
          <p:cNvPr id="74" name="正方形/長方形 742">
            <a:extLst>
              <a:ext uri="{FF2B5EF4-FFF2-40B4-BE49-F238E27FC236}">
                <a16:creationId xmlns:a16="http://schemas.microsoft.com/office/drawing/2014/main" id="{91B4E74B-4E56-42B5-B343-3597B56CFC9D}"/>
              </a:ext>
            </a:extLst>
          </p:cNvPr>
          <p:cNvSpPr/>
          <p:nvPr/>
        </p:nvSpPr>
        <p:spPr>
          <a:xfrm>
            <a:off x="687450" y="2683266"/>
            <a:ext cx="1720427"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900" dirty="0">
                <a:solidFill>
                  <a:srgbClr val="000000"/>
                </a:solidFill>
                <a:latin typeface="Arial"/>
                <a:ea typeface="ＭＳ Ｐゴシック"/>
              </a:rPr>
              <a:t>サービス・</a:t>
            </a:r>
            <a:r>
              <a:rPr kumimoji="1" lang="ja-JP" altLang="en-US" sz="900" b="0" i="0" u="none" strike="noStrike" kern="1200" cap="none" spc="0" normalizeH="0" baseline="0" noProof="0" dirty="0">
                <a:ln>
                  <a:noFill/>
                </a:ln>
                <a:solidFill>
                  <a:srgbClr val="000000"/>
                </a:solidFill>
                <a:effectLst/>
                <a:uLnTx/>
                <a:uFillTx/>
                <a:latin typeface="Arial"/>
                <a:ea typeface="ＭＳ Ｐゴシック"/>
                <a:cs typeface="+mn-cs"/>
              </a:rPr>
              <a:t>システム提供</a:t>
            </a:r>
          </a:p>
        </p:txBody>
      </p:sp>
      <p:cxnSp>
        <p:nvCxnSpPr>
          <p:cNvPr id="76" name="直線矢印コネクタ 729">
            <a:extLst>
              <a:ext uri="{FF2B5EF4-FFF2-40B4-BE49-F238E27FC236}">
                <a16:creationId xmlns:a16="http://schemas.microsoft.com/office/drawing/2014/main" id="{8F199822-D39F-475B-9407-78F89E8FBD27}"/>
              </a:ext>
            </a:extLst>
          </p:cNvPr>
          <p:cNvCxnSpPr>
            <a:cxnSpLocks/>
          </p:cNvCxnSpPr>
          <p:nvPr/>
        </p:nvCxnSpPr>
        <p:spPr>
          <a:xfrm>
            <a:off x="6876256" y="3790841"/>
            <a:ext cx="0" cy="1382719"/>
          </a:xfrm>
          <a:prstGeom prst="straightConnector1">
            <a:avLst/>
          </a:prstGeom>
          <a:ln w="31750" cmpd="sng">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矢印コネクタ 729">
            <a:extLst>
              <a:ext uri="{FF2B5EF4-FFF2-40B4-BE49-F238E27FC236}">
                <a16:creationId xmlns:a16="http://schemas.microsoft.com/office/drawing/2014/main" id="{74EE4A0B-821C-4662-907C-152D3580B997}"/>
              </a:ext>
            </a:extLst>
          </p:cNvPr>
          <p:cNvCxnSpPr>
            <a:cxnSpLocks/>
          </p:cNvCxnSpPr>
          <p:nvPr/>
        </p:nvCxnSpPr>
        <p:spPr>
          <a:xfrm>
            <a:off x="8244408" y="3815258"/>
            <a:ext cx="0" cy="1382719"/>
          </a:xfrm>
          <a:prstGeom prst="straightConnector1">
            <a:avLst/>
          </a:prstGeom>
          <a:ln w="31750" cmpd="sng">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線矢印コネクタ 729">
            <a:extLst>
              <a:ext uri="{FF2B5EF4-FFF2-40B4-BE49-F238E27FC236}">
                <a16:creationId xmlns:a16="http://schemas.microsoft.com/office/drawing/2014/main" id="{8C03CAC3-A5CD-4230-960A-E2FA10735F7D}"/>
              </a:ext>
            </a:extLst>
          </p:cNvPr>
          <p:cNvCxnSpPr>
            <a:cxnSpLocks/>
          </p:cNvCxnSpPr>
          <p:nvPr/>
        </p:nvCxnSpPr>
        <p:spPr>
          <a:xfrm>
            <a:off x="5427050" y="3815258"/>
            <a:ext cx="0" cy="1382719"/>
          </a:xfrm>
          <a:prstGeom prst="straightConnector1">
            <a:avLst/>
          </a:prstGeom>
          <a:ln w="31750" cmpd="sng">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29">
            <a:extLst>
              <a:ext uri="{FF2B5EF4-FFF2-40B4-BE49-F238E27FC236}">
                <a16:creationId xmlns:a16="http://schemas.microsoft.com/office/drawing/2014/main" id="{8FD00506-24A2-42F8-A17F-FBB617F1B54C}"/>
              </a:ext>
            </a:extLst>
          </p:cNvPr>
          <p:cNvCxnSpPr>
            <a:cxnSpLocks/>
          </p:cNvCxnSpPr>
          <p:nvPr/>
        </p:nvCxnSpPr>
        <p:spPr>
          <a:xfrm>
            <a:off x="4211960" y="3761579"/>
            <a:ext cx="0" cy="1382719"/>
          </a:xfrm>
          <a:prstGeom prst="straightConnector1">
            <a:avLst/>
          </a:prstGeom>
          <a:ln w="31750" cmpd="sng">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線矢印コネクタ 741">
            <a:extLst>
              <a:ext uri="{FF2B5EF4-FFF2-40B4-BE49-F238E27FC236}">
                <a16:creationId xmlns:a16="http://schemas.microsoft.com/office/drawing/2014/main" id="{FA23A329-83A0-4393-A805-41A76F78CB34}"/>
              </a:ext>
            </a:extLst>
          </p:cNvPr>
          <p:cNvCxnSpPr>
            <a:cxnSpLocks/>
          </p:cNvCxnSpPr>
          <p:nvPr/>
        </p:nvCxnSpPr>
        <p:spPr>
          <a:xfrm flipV="1">
            <a:off x="8388424" y="3788447"/>
            <a:ext cx="0" cy="1436341"/>
          </a:xfrm>
          <a:prstGeom prst="straightConnector1">
            <a:avLst/>
          </a:prstGeom>
          <a:ln w="31750" cmpd="sng">
            <a:solidFill>
              <a:srgbClr val="7ABE47"/>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線矢印コネクタ 741">
            <a:extLst>
              <a:ext uri="{FF2B5EF4-FFF2-40B4-BE49-F238E27FC236}">
                <a16:creationId xmlns:a16="http://schemas.microsoft.com/office/drawing/2014/main" id="{4BF61134-6CEC-495C-8624-5B93CAB5940A}"/>
              </a:ext>
            </a:extLst>
          </p:cNvPr>
          <p:cNvCxnSpPr>
            <a:cxnSpLocks/>
          </p:cNvCxnSpPr>
          <p:nvPr/>
        </p:nvCxnSpPr>
        <p:spPr>
          <a:xfrm flipV="1">
            <a:off x="7027880" y="3780606"/>
            <a:ext cx="0" cy="1436341"/>
          </a:xfrm>
          <a:prstGeom prst="straightConnector1">
            <a:avLst/>
          </a:prstGeom>
          <a:ln w="31750" cmpd="sng">
            <a:solidFill>
              <a:srgbClr val="7ABE47"/>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線矢印コネクタ 741">
            <a:extLst>
              <a:ext uri="{FF2B5EF4-FFF2-40B4-BE49-F238E27FC236}">
                <a16:creationId xmlns:a16="http://schemas.microsoft.com/office/drawing/2014/main" id="{15BA66A7-45B6-402B-857F-E61BDE356F93}"/>
              </a:ext>
            </a:extLst>
          </p:cNvPr>
          <p:cNvCxnSpPr>
            <a:cxnSpLocks/>
          </p:cNvCxnSpPr>
          <p:nvPr/>
        </p:nvCxnSpPr>
        <p:spPr>
          <a:xfrm flipV="1">
            <a:off x="5580112" y="3780606"/>
            <a:ext cx="0" cy="1436341"/>
          </a:xfrm>
          <a:prstGeom prst="straightConnector1">
            <a:avLst/>
          </a:prstGeom>
          <a:ln w="31750" cmpd="sng">
            <a:solidFill>
              <a:srgbClr val="7ABE47"/>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線矢印コネクタ 741">
            <a:extLst>
              <a:ext uri="{FF2B5EF4-FFF2-40B4-BE49-F238E27FC236}">
                <a16:creationId xmlns:a16="http://schemas.microsoft.com/office/drawing/2014/main" id="{7D4A3412-06F1-4C4B-830F-D4467E16E0CA}"/>
              </a:ext>
            </a:extLst>
          </p:cNvPr>
          <p:cNvCxnSpPr>
            <a:cxnSpLocks/>
          </p:cNvCxnSpPr>
          <p:nvPr/>
        </p:nvCxnSpPr>
        <p:spPr>
          <a:xfrm flipV="1">
            <a:off x="4347998" y="3755411"/>
            <a:ext cx="0" cy="1579975"/>
          </a:xfrm>
          <a:prstGeom prst="straightConnector1">
            <a:avLst/>
          </a:prstGeom>
          <a:ln w="31750" cmpd="sng">
            <a:solidFill>
              <a:srgbClr val="7ABE47"/>
            </a:solidFill>
            <a:tailEnd type="triangle"/>
          </a:ln>
        </p:spPr>
        <p:style>
          <a:lnRef idx="1">
            <a:schemeClr val="accent1"/>
          </a:lnRef>
          <a:fillRef idx="0">
            <a:schemeClr val="accent1"/>
          </a:fillRef>
          <a:effectRef idx="0">
            <a:schemeClr val="accent1"/>
          </a:effectRef>
          <a:fontRef idx="minor">
            <a:schemeClr val="tx1"/>
          </a:fontRef>
        </p:style>
      </p:cxnSp>
      <p:sp>
        <p:nvSpPr>
          <p:cNvPr id="1288" name="Rectangle 66"/>
          <p:cNvSpPr>
            <a:spLocks noChangeArrowheads="1"/>
          </p:cNvSpPr>
          <p:nvPr/>
        </p:nvSpPr>
        <p:spPr>
          <a:xfrm>
            <a:off x="96700" y="980728"/>
            <a:ext cx="8939796" cy="5760640"/>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cxnSp>
        <p:nvCxnSpPr>
          <p:cNvPr id="77" name="コネクタ: カギ線 76">
            <a:extLst>
              <a:ext uri="{FF2B5EF4-FFF2-40B4-BE49-F238E27FC236}">
                <a16:creationId xmlns:a16="http://schemas.microsoft.com/office/drawing/2014/main" id="{41A6868D-3D1B-4055-923B-4083DD41E5C5}"/>
              </a:ext>
            </a:extLst>
          </p:cNvPr>
          <p:cNvCxnSpPr>
            <a:cxnSpLocks/>
            <a:endCxn id="14" idx="3"/>
          </p:cNvCxnSpPr>
          <p:nvPr/>
        </p:nvCxnSpPr>
        <p:spPr>
          <a:xfrm rot="16200000" flipV="1">
            <a:off x="7337176" y="2187385"/>
            <a:ext cx="1166395" cy="1080123"/>
          </a:xfrm>
          <a:prstGeom prst="bentConnector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6" name="テキスト ボックス 85">
            <a:extLst>
              <a:ext uri="{FF2B5EF4-FFF2-40B4-BE49-F238E27FC236}">
                <a16:creationId xmlns:a16="http://schemas.microsoft.com/office/drawing/2014/main" id="{35E374DB-B6AC-4608-BCC6-8C14CF5722C6}"/>
              </a:ext>
            </a:extLst>
          </p:cNvPr>
          <p:cNvSpPr txBox="1"/>
          <p:nvPr/>
        </p:nvSpPr>
        <p:spPr>
          <a:xfrm>
            <a:off x="7385082" y="1749068"/>
            <a:ext cx="1651414" cy="415498"/>
          </a:xfrm>
          <a:prstGeom prst="rect">
            <a:avLst/>
          </a:prstGeom>
          <a:noFill/>
        </p:spPr>
        <p:txBody>
          <a:bodyPr wrap="none" rtlCol="0">
            <a:spAutoFit/>
          </a:bodyPr>
          <a:lstStyle/>
          <a:p>
            <a:r>
              <a:rPr kumimoji="1" lang="ja-JP" altLang="en-US" sz="1050" dirty="0"/>
              <a:t>データ連携利用料金</a:t>
            </a:r>
            <a:endParaRPr kumimoji="1" lang="en-US" altLang="ja-JP" sz="1050" dirty="0"/>
          </a:p>
          <a:p>
            <a:r>
              <a:rPr lang="ja-JP" altLang="en-US" sz="1050" dirty="0"/>
              <a:t>（企業版ふるさと納税：仮）</a:t>
            </a:r>
            <a:endParaRPr kumimoji="1" lang="ja-JP" altLang="en-US" sz="1050" dirty="0"/>
          </a:p>
        </p:txBody>
      </p:sp>
      <p:cxnSp>
        <p:nvCxnSpPr>
          <p:cNvPr id="93" name="直線矢印コネクタ 741">
            <a:extLst>
              <a:ext uri="{FF2B5EF4-FFF2-40B4-BE49-F238E27FC236}">
                <a16:creationId xmlns:a16="http://schemas.microsoft.com/office/drawing/2014/main" id="{8343C57D-1976-4EBE-B93B-FBC6DC792EF1}"/>
              </a:ext>
            </a:extLst>
          </p:cNvPr>
          <p:cNvCxnSpPr>
            <a:cxnSpLocks/>
          </p:cNvCxnSpPr>
          <p:nvPr/>
        </p:nvCxnSpPr>
        <p:spPr>
          <a:xfrm flipV="1">
            <a:off x="8540824" y="3801855"/>
            <a:ext cx="0" cy="1436341"/>
          </a:xfrm>
          <a:prstGeom prst="straightConnector1">
            <a:avLst/>
          </a:prstGeom>
          <a:ln w="31750" cmpd="sng">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線矢印コネクタ 741">
            <a:extLst>
              <a:ext uri="{FF2B5EF4-FFF2-40B4-BE49-F238E27FC236}">
                <a16:creationId xmlns:a16="http://schemas.microsoft.com/office/drawing/2014/main" id="{9248EA21-6A5A-4724-98F0-894529F5281E}"/>
              </a:ext>
            </a:extLst>
          </p:cNvPr>
          <p:cNvCxnSpPr>
            <a:cxnSpLocks/>
          </p:cNvCxnSpPr>
          <p:nvPr/>
        </p:nvCxnSpPr>
        <p:spPr>
          <a:xfrm flipV="1">
            <a:off x="7180280" y="3794014"/>
            <a:ext cx="0" cy="1436341"/>
          </a:xfrm>
          <a:prstGeom prst="straightConnector1">
            <a:avLst/>
          </a:prstGeom>
          <a:ln w="31750" cmpd="sng">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線矢印コネクタ 741">
            <a:extLst>
              <a:ext uri="{FF2B5EF4-FFF2-40B4-BE49-F238E27FC236}">
                <a16:creationId xmlns:a16="http://schemas.microsoft.com/office/drawing/2014/main" id="{565414ED-0813-4953-A9D7-5D6E35FAF1DE}"/>
              </a:ext>
            </a:extLst>
          </p:cNvPr>
          <p:cNvCxnSpPr>
            <a:cxnSpLocks/>
          </p:cNvCxnSpPr>
          <p:nvPr/>
        </p:nvCxnSpPr>
        <p:spPr>
          <a:xfrm flipV="1">
            <a:off x="5732512" y="3794014"/>
            <a:ext cx="0" cy="1436341"/>
          </a:xfrm>
          <a:prstGeom prst="straightConnector1">
            <a:avLst/>
          </a:prstGeom>
          <a:ln w="31750" cmpd="sng">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線矢印コネクタ 741">
            <a:extLst>
              <a:ext uri="{FF2B5EF4-FFF2-40B4-BE49-F238E27FC236}">
                <a16:creationId xmlns:a16="http://schemas.microsoft.com/office/drawing/2014/main" id="{BEB02DF3-FBA6-4243-9D75-EBAA317C7B59}"/>
              </a:ext>
            </a:extLst>
          </p:cNvPr>
          <p:cNvCxnSpPr>
            <a:cxnSpLocks/>
          </p:cNvCxnSpPr>
          <p:nvPr/>
        </p:nvCxnSpPr>
        <p:spPr>
          <a:xfrm flipV="1">
            <a:off x="4500398" y="3768819"/>
            <a:ext cx="0" cy="1579975"/>
          </a:xfrm>
          <a:prstGeom prst="straightConnector1">
            <a:avLst/>
          </a:prstGeom>
          <a:ln w="31750" cmpd="sng">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FEF59438-A3FF-43EE-94CD-5D4F07BFAA5B}"/>
              </a:ext>
            </a:extLst>
          </p:cNvPr>
          <p:cNvSpPr/>
          <p:nvPr/>
        </p:nvSpPr>
        <p:spPr>
          <a:xfrm>
            <a:off x="5436096" y="5173560"/>
            <a:ext cx="331236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CSPFC</a:t>
            </a:r>
            <a:r>
              <a:rPr kumimoji="1" lang="ja-JP" altLang="en-US" sz="1400" dirty="0">
                <a:solidFill>
                  <a:schemeClr val="tx1"/>
                </a:solidFill>
              </a:rPr>
              <a:t>参加企業</a:t>
            </a:r>
          </a:p>
        </p:txBody>
      </p:sp>
      <p:sp>
        <p:nvSpPr>
          <p:cNvPr id="54" name="正方形/長方形 53">
            <a:extLst>
              <a:ext uri="{FF2B5EF4-FFF2-40B4-BE49-F238E27FC236}">
                <a16:creationId xmlns:a16="http://schemas.microsoft.com/office/drawing/2014/main" id="{BF885B95-DB46-480E-BEA5-D6B7E7D8A669}"/>
              </a:ext>
            </a:extLst>
          </p:cNvPr>
          <p:cNvSpPr/>
          <p:nvPr/>
        </p:nvSpPr>
        <p:spPr>
          <a:xfrm>
            <a:off x="2915816" y="5173560"/>
            <a:ext cx="251910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地域企業</a:t>
            </a:r>
          </a:p>
        </p:txBody>
      </p:sp>
      <p:sp>
        <p:nvSpPr>
          <p:cNvPr id="26" name="正方形/長方形 25">
            <a:extLst>
              <a:ext uri="{FF2B5EF4-FFF2-40B4-BE49-F238E27FC236}">
                <a16:creationId xmlns:a16="http://schemas.microsoft.com/office/drawing/2014/main" id="{151840D0-4B0F-4104-8DBA-0A84282CA92C}"/>
              </a:ext>
            </a:extLst>
          </p:cNvPr>
          <p:cNvSpPr/>
          <p:nvPr/>
        </p:nvSpPr>
        <p:spPr>
          <a:xfrm>
            <a:off x="6203779" y="4254125"/>
            <a:ext cx="1032992" cy="489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地域経済分科会</a:t>
            </a:r>
            <a:endParaRPr kumimoji="1" lang="en-US" altLang="ja-JP" sz="900" dirty="0">
              <a:solidFill>
                <a:schemeClr val="tx1"/>
              </a:solidFill>
            </a:endParaRPr>
          </a:p>
          <a:p>
            <a:pPr algn="ctr"/>
            <a:r>
              <a:rPr lang="ja-JP" altLang="en-US" sz="900" dirty="0">
                <a:solidFill>
                  <a:schemeClr val="tx1"/>
                </a:solidFill>
              </a:rPr>
              <a:t>代表企業</a:t>
            </a:r>
            <a:endParaRPr kumimoji="1" lang="ja-JP" altLang="en-US" sz="900" dirty="0">
              <a:solidFill>
                <a:schemeClr val="tx1"/>
              </a:solidFill>
            </a:endParaRPr>
          </a:p>
        </p:txBody>
      </p:sp>
      <p:sp>
        <p:nvSpPr>
          <p:cNvPr id="27" name="正方形/長方形 26">
            <a:extLst>
              <a:ext uri="{FF2B5EF4-FFF2-40B4-BE49-F238E27FC236}">
                <a16:creationId xmlns:a16="http://schemas.microsoft.com/office/drawing/2014/main" id="{61A1FB81-094B-4273-9091-B00EDCD14B1E}"/>
              </a:ext>
            </a:extLst>
          </p:cNvPr>
          <p:cNvSpPr/>
          <p:nvPr/>
        </p:nvSpPr>
        <p:spPr>
          <a:xfrm>
            <a:off x="7884368" y="4254125"/>
            <a:ext cx="1032992" cy="489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rPr>
              <a:t>デジタル行政分科会</a:t>
            </a:r>
            <a:endParaRPr lang="en-US" altLang="ja-JP" sz="700" dirty="0">
              <a:solidFill>
                <a:schemeClr val="tx1"/>
              </a:solidFill>
            </a:endParaRPr>
          </a:p>
          <a:p>
            <a:pPr algn="ctr"/>
            <a:r>
              <a:rPr kumimoji="1" lang="ja-JP" altLang="en-US" sz="700" dirty="0">
                <a:solidFill>
                  <a:schemeClr val="tx1"/>
                </a:solidFill>
              </a:rPr>
              <a:t>代表企業</a:t>
            </a:r>
          </a:p>
        </p:txBody>
      </p:sp>
      <p:sp>
        <p:nvSpPr>
          <p:cNvPr id="23" name="正方形/長方形 22">
            <a:extLst>
              <a:ext uri="{FF2B5EF4-FFF2-40B4-BE49-F238E27FC236}">
                <a16:creationId xmlns:a16="http://schemas.microsoft.com/office/drawing/2014/main" id="{093A9E54-82DB-41BF-A50D-5F64341DE2AB}"/>
              </a:ext>
            </a:extLst>
          </p:cNvPr>
          <p:cNvSpPr/>
          <p:nvPr/>
        </p:nvSpPr>
        <p:spPr>
          <a:xfrm>
            <a:off x="4883229" y="4254125"/>
            <a:ext cx="1032992" cy="489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rPr>
              <a:t>ヘルスケア分科会</a:t>
            </a:r>
            <a:endParaRPr kumimoji="1" lang="en-US" altLang="ja-JP" sz="800" dirty="0">
              <a:solidFill>
                <a:schemeClr val="tx1"/>
              </a:solidFill>
            </a:endParaRPr>
          </a:p>
          <a:p>
            <a:pPr algn="ctr"/>
            <a:r>
              <a:rPr lang="ja-JP" altLang="en-US" sz="800" dirty="0">
                <a:solidFill>
                  <a:schemeClr val="tx1"/>
                </a:solidFill>
              </a:rPr>
              <a:t>代表企業</a:t>
            </a:r>
            <a:endParaRPr kumimoji="1" lang="ja-JP" altLang="en-US" sz="800" dirty="0">
              <a:solidFill>
                <a:schemeClr val="tx1"/>
              </a:solidFill>
            </a:endParaRPr>
          </a:p>
        </p:txBody>
      </p:sp>
      <p:sp>
        <p:nvSpPr>
          <p:cNvPr id="25" name="正方形/長方形 24">
            <a:extLst>
              <a:ext uri="{FF2B5EF4-FFF2-40B4-BE49-F238E27FC236}">
                <a16:creationId xmlns:a16="http://schemas.microsoft.com/office/drawing/2014/main" id="{0C13385F-3933-4166-B5FB-AA81A4FB637D}"/>
              </a:ext>
            </a:extLst>
          </p:cNvPr>
          <p:cNvSpPr/>
          <p:nvPr/>
        </p:nvSpPr>
        <p:spPr>
          <a:xfrm>
            <a:off x="3562679" y="4254125"/>
            <a:ext cx="1032992" cy="489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モビリティ分科会</a:t>
            </a:r>
            <a:endParaRPr kumimoji="1" lang="en-US" altLang="ja-JP" sz="900" dirty="0">
              <a:solidFill>
                <a:schemeClr val="tx1"/>
              </a:solidFill>
            </a:endParaRPr>
          </a:p>
          <a:p>
            <a:pPr algn="ctr"/>
            <a:r>
              <a:rPr lang="ja-JP" altLang="en-US" sz="900" dirty="0">
                <a:solidFill>
                  <a:schemeClr val="tx1"/>
                </a:solidFill>
              </a:rPr>
              <a:t>代表企業</a:t>
            </a:r>
            <a:endParaRPr kumimoji="1" lang="ja-JP" altLang="en-US" sz="900" dirty="0">
              <a:solidFill>
                <a:schemeClr val="tx1"/>
              </a:solidFill>
            </a:endParaRPr>
          </a:p>
        </p:txBody>
      </p:sp>
      <p:sp>
        <p:nvSpPr>
          <p:cNvPr id="97" name="楕円 740">
            <a:extLst>
              <a:ext uri="{FF2B5EF4-FFF2-40B4-BE49-F238E27FC236}">
                <a16:creationId xmlns:a16="http://schemas.microsoft.com/office/drawing/2014/main" id="{8DBDEAE6-AE53-4F4D-99C1-BD1EFFCDFB23}"/>
              </a:ext>
            </a:extLst>
          </p:cNvPr>
          <p:cNvSpPr/>
          <p:nvPr/>
        </p:nvSpPr>
        <p:spPr>
          <a:xfrm>
            <a:off x="8259348" y="2314551"/>
            <a:ext cx="432048" cy="396044"/>
          </a:xfrm>
          <a:prstGeom prst="ellipse">
            <a:avLst/>
          </a:prstGeom>
          <a:solidFill>
            <a:srgbClr val="DF7F7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ial"/>
                <a:ea typeface="ＭＳ Ｐゴシック"/>
                <a:cs typeface="+mn-cs"/>
              </a:rPr>
              <a:t>￥</a:t>
            </a:r>
          </a:p>
        </p:txBody>
      </p:sp>
      <p:sp>
        <p:nvSpPr>
          <p:cNvPr id="99" name="テキスト ボックス 98">
            <a:extLst>
              <a:ext uri="{FF2B5EF4-FFF2-40B4-BE49-F238E27FC236}">
                <a16:creationId xmlns:a16="http://schemas.microsoft.com/office/drawing/2014/main" id="{1A3EFB21-0E92-4B6B-B525-C155640AAF1C}"/>
              </a:ext>
            </a:extLst>
          </p:cNvPr>
          <p:cNvSpPr txBox="1"/>
          <p:nvPr/>
        </p:nvSpPr>
        <p:spPr>
          <a:xfrm>
            <a:off x="7202896" y="4914925"/>
            <a:ext cx="1280212" cy="215444"/>
          </a:xfrm>
          <a:prstGeom prst="rect">
            <a:avLst/>
          </a:prstGeom>
          <a:noFill/>
        </p:spPr>
        <p:txBody>
          <a:bodyPr wrap="square">
            <a:spAutoFit/>
          </a:bodyPr>
          <a:lstStyle/>
          <a:p>
            <a:r>
              <a:rPr kumimoji="1" lang="ja-JP" altLang="en-US" sz="800" dirty="0"/>
              <a:t>データ連携利用料金</a:t>
            </a:r>
            <a:endParaRPr kumimoji="1" lang="en-US" altLang="ja-JP" sz="800" dirty="0"/>
          </a:p>
        </p:txBody>
      </p:sp>
      <p:cxnSp>
        <p:nvCxnSpPr>
          <p:cNvPr id="100" name="直線矢印コネクタ 729">
            <a:extLst>
              <a:ext uri="{FF2B5EF4-FFF2-40B4-BE49-F238E27FC236}">
                <a16:creationId xmlns:a16="http://schemas.microsoft.com/office/drawing/2014/main" id="{5AD9982C-E010-4E6B-AD54-AFC2E0CA5656}"/>
              </a:ext>
            </a:extLst>
          </p:cNvPr>
          <p:cNvCxnSpPr>
            <a:cxnSpLocks/>
          </p:cNvCxnSpPr>
          <p:nvPr/>
        </p:nvCxnSpPr>
        <p:spPr>
          <a:xfrm>
            <a:off x="2627784" y="2352708"/>
            <a:ext cx="0" cy="1765708"/>
          </a:xfrm>
          <a:prstGeom prst="straightConnector1">
            <a:avLst/>
          </a:prstGeom>
          <a:ln w="31750" cmpd="sng">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2" name="正方形/長方形 742">
            <a:extLst>
              <a:ext uri="{FF2B5EF4-FFF2-40B4-BE49-F238E27FC236}">
                <a16:creationId xmlns:a16="http://schemas.microsoft.com/office/drawing/2014/main" id="{C1D75DE9-EE2D-48B8-88B4-5F06760F67B3}"/>
              </a:ext>
            </a:extLst>
          </p:cNvPr>
          <p:cNvSpPr/>
          <p:nvPr/>
        </p:nvSpPr>
        <p:spPr>
          <a:xfrm>
            <a:off x="2566681" y="2791183"/>
            <a:ext cx="798899"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900" dirty="0">
                <a:solidFill>
                  <a:srgbClr val="000000"/>
                </a:solidFill>
                <a:latin typeface="Arial"/>
                <a:ea typeface="ＭＳ Ｐゴシック"/>
              </a:rPr>
              <a:t>公共交通維持費</a:t>
            </a:r>
            <a:endParaRPr lang="en-US" altLang="ja-JP" sz="900" dirty="0">
              <a:solidFill>
                <a:srgbClr val="000000"/>
              </a:solidFill>
              <a:latin typeface="Arial"/>
              <a:ea typeface="ＭＳ Ｐゴシック"/>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900" b="1" i="0" u="sng" strike="noStrike" kern="1200" cap="none" spc="0" normalizeH="0" baseline="0" noProof="0" dirty="0">
                <a:ln>
                  <a:noFill/>
                </a:ln>
                <a:solidFill>
                  <a:srgbClr val="000000"/>
                </a:solidFill>
                <a:effectLst/>
                <a:uLnTx/>
                <a:uFillTx/>
                <a:latin typeface="Arial"/>
                <a:ea typeface="ＭＳ Ｐゴシック"/>
                <a:cs typeface="+mn-cs"/>
              </a:rPr>
              <a:t>30,000</a:t>
            </a:r>
            <a:r>
              <a:rPr kumimoji="1" lang="ja-JP" altLang="en-US" sz="900" b="1" i="0" u="sng" strike="noStrike" kern="1200" cap="none" spc="0" normalizeH="0" baseline="0" noProof="0" dirty="0">
                <a:ln>
                  <a:noFill/>
                </a:ln>
                <a:solidFill>
                  <a:srgbClr val="000000"/>
                </a:solidFill>
                <a:effectLst/>
                <a:uLnTx/>
                <a:uFillTx/>
                <a:latin typeface="Arial"/>
                <a:ea typeface="ＭＳ Ｐゴシック"/>
                <a:cs typeface="+mn-cs"/>
              </a:rPr>
              <a:t>千円</a:t>
            </a:r>
          </a:p>
        </p:txBody>
      </p:sp>
      <p:sp>
        <p:nvSpPr>
          <p:cNvPr id="103" name="正方形/長方形 749">
            <a:extLst>
              <a:ext uri="{FF2B5EF4-FFF2-40B4-BE49-F238E27FC236}">
                <a16:creationId xmlns:a16="http://schemas.microsoft.com/office/drawing/2014/main" id="{BC383B16-6E55-4A9B-8F7C-F2E7B78074E6}"/>
              </a:ext>
            </a:extLst>
          </p:cNvPr>
          <p:cNvSpPr/>
          <p:nvPr/>
        </p:nvSpPr>
        <p:spPr>
          <a:xfrm>
            <a:off x="2589874" y="3221857"/>
            <a:ext cx="1009486" cy="253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rPr>
              <a:t>※補助対象経費外</a:t>
            </a:r>
          </a:p>
        </p:txBody>
      </p:sp>
      <p:sp>
        <p:nvSpPr>
          <p:cNvPr id="63" name="楕円 740">
            <a:extLst>
              <a:ext uri="{FF2B5EF4-FFF2-40B4-BE49-F238E27FC236}">
                <a16:creationId xmlns:a16="http://schemas.microsoft.com/office/drawing/2014/main" id="{6C92A166-8E64-4B6D-8647-ACBA3127134F}"/>
              </a:ext>
            </a:extLst>
          </p:cNvPr>
          <p:cNvSpPr/>
          <p:nvPr/>
        </p:nvSpPr>
        <p:spPr>
          <a:xfrm>
            <a:off x="2521748" y="2565013"/>
            <a:ext cx="227258" cy="233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ial"/>
                <a:ea typeface="ＭＳ Ｐゴシック"/>
                <a:cs typeface="+mn-cs"/>
              </a:rPr>
              <a:t>￥</a:t>
            </a:r>
          </a:p>
        </p:txBody>
      </p:sp>
    </p:spTree>
    <p:extLst>
      <p:ext uri="{BB962C8B-B14F-4D97-AF65-F5344CB8AC3E}">
        <p14:creationId xmlns:p14="http://schemas.microsoft.com/office/powerpoint/2010/main" val="2133678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7">
            <a:extLst>
              <a:ext uri="{FF2B5EF4-FFF2-40B4-BE49-F238E27FC236}">
                <a16:creationId xmlns:a16="http://schemas.microsoft.com/office/drawing/2014/main" id="{AF04F1C0-BBAA-41F4-A7D6-64C8AF45D931}"/>
              </a:ext>
            </a:extLst>
          </p:cNvPr>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chemeClr val="bg1"/>
                </a:solidFill>
                <a:latin typeface="ＭＳ Ｐゴシック" panose="020B0600070205080204" pitchFamily="50" charset="-128"/>
              </a:rPr>
              <a:t>実装計画・運営計画</a:t>
            </a:r>
            <a:endParaRPr lang="ja-JP" altLang="en-US" sz="1400" b="1" dirty="0">
              <a:solidFill>
                <a:schemeClr val="bg1"/>
              </a:solidFill>
              <a:latin typeface="ＭＳ Ｐゴシック" panose="020B0600070205080204" pitchFamily="50" charset="-128"/>
            </a:endParaRPr>
          </a:p>
        </p:txBody>
      </p:sp>
      <p:sp>
        <p:nvSpPr>
          <p:cNvPr id="3120" name="Text Box 4"/>
          <p:cNvSpPr txBox="1">
            <a:spLocks noChangeArrowheads="1"/>
          </p:cNvSpPr>
          <p:nvPr/>
        </p:nvSpPr>
        <p:spPr>
          <a:xfrm>
            <a:off x="74796" y="672108"/>
            <a:ext cx="7398461" cy="338554"/>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16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関連施策の特定</a:t>
            </a:r>
            <a:endParaRPr kumimoji="1" lang="ja-JP" altLang="en-US" sz="12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2" name="スライド番号プレースホルダー 1">
            <a:extLst>
              <a:ext uri="{FF2B5EF4-FFF2-40B4-BE49-F238E27FC236}">
                <a16:creationId xmlns:a16="http://schemas.microsoft.com/office/drawing/2014/main" id="{B8E7714A-20FC-48F9-93B7-3692B8D94315}"/>
              </a:ext>
            </a:extLst>
          </p:cNvPr>
          <p:cNvSpPr>
            <a:spLocks noGrp="1"/>
          </p:cNvSpPr>
          <p:nvPr>
            <p:ph type="sldNum" sz="quarter" idx="12"/>
          </p:nvPr>
        </p:nvSpPr>
        <p:spPr/>
        <p:txBody>
          <a:bodyPr/>
          <a:lstStyle/>
          <a:p>
            <a:pPr>
              <a:defRPr/>
            </a:pPr>
            <a:fld id="{ED70751B-34C4-41F7-9A42-B8AF8614956A}" type="slidenum">
              <a:rPr lang="en-US" altLang="ja-JP" smtClean="0"/>
              <a:pPr>
                <a:defRPr/>
              </a:pPr>
              <a:t>26</a:t>
            </a:fld>
            <a:endParaRPr lang="en-US" altLang="ja-JP" dirty="0"/>
          </a:p>
        </p:txBody>
      </p:sp>
      <p:graphicFrame>
        <p:nvGraphicFramePr>
          <p:cNvPr id="16" name="表 2">
            <a:extLst>
              <a:ext uri="{FF2B5EF4-FFF2-40B4-BE49-F238E27FC236}">
                <a16:creationId xmlns:a16="http://schemas.microsoft.com/office/drawing/2014/main" id="{865129E7-FF46-4D83-BD4C-B014AEC24901}"/>
              </a:ext>
            </a:extLst>
          </p:cNvPr>
          <p:cNvGraphicFramePr>
            <a:graphicFrameLocks noGrp="1"/>
          </p:cNvGraphicFramePr>
          <p:nvPr>
            <p:extLst>
              <p:ext uri="{D42A27DB-BD31-4B8C-83A1-F6EECF244321}">
                <p14:modId xmlns:p14="http://schemas.microsoft.com/office/powerpoint/2010/main" val="575647008"/>
              </p:ext>
            </p:extLst>
          </p:nvPr>
        </p:nvGraphicFramePr>
        <p:xfrm>
          <a:off x="246572" y="1052736"/>
          <a:ext cx="8640960" cy="5624082"/>
        </p:xfrm>
        <a:graphic>
          <a:graphicData uri="http://schemas.openxmlformats.org/drawingml/2006/table">
            <a:tbl>
              <a:tblPr firstRow="1" bandRow="1">
                <a:tableStyleId>{5C22544A-7EE6-4342-B048-85BDC9FD1C3A}</a:tableStyleId>
              </a:tblPr>
              <a:tblGrid>
                <a:gridCol w="1949164">
                  <a:extLst>
                    <a:ext uri="{9D8B030D-6E8A-4147-A177-3AD203B41FA5}">
                      <a16:colId xmlns:a16="http://schemas.microsoft.com/office/drawing/2014/main" val="20000"/>
                    </a:ext>
                  </a:extLst>
                </a:gridCol>
                <a:gridCol w="3595452">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163930">
                <a:tc>
                  <a:txBody>
                    <a:bodyPr/>
                    <a:lstStyle/>
                    <a:p>
                      <a:pPr algn="ctr"/>
                      <a:r>
                        <a:rPr kumimoji="1" lang="ja-JP" altLang="en-US" sz="900" b="0" dirty="0">
                          <a:solidFill>
                            <a:sysClr val="windowText" lastClr="000000"/>
                          </a:solidFill>
                        </a:rPr>
                        <a:t>取組名</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r>
                        <a:rPr kumimoji="1" lang="ja-JP" altLang="en-US" sz="900" b="0" dirty="0">
                          <a:solidFill>
                            <a:sysClr val="windowText" lastClr="000000"/>
                          </a:solidFill>
                        </a:rPr>
                        <a:t>取組概要</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r>
                        <a:rPr kumimoji="1" lang="ja-JP" altLang="en-US" sz="900" b="0" dirty="0">
                          <a:solidFill>
                            <a:sysClr val="windowText" lastClr="000000"/>
                          </a:solidFill>
                        </a:rPr>
                        <a:t>実施年度</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r>
                        <a:rPr kumimoji="1" lang="ja-JP" altLang="en-US" sz="900" b="0" dirty="0">
                          <a:solidFill>
                            <a:sysClr val="windowText" lastClr="000000"/>
                          </a:solidFill>
                        </a:rPr>
                        <a:t>実施主体等</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0"/>
                  </a:ext>
                </a:extLst>
              </a:tr>
              <a:tr h="382502">
                <a:tc>
                  <a:txBody>
                    <a:bodyPr/>
                    <a:lstStyle/>
                    <a:p>
                      <a:r>
                        <a:rPr kumimoji="1" lang="ja-JP" altLang="en-US" sz="900" b="0" dirty="0">
                          <a:solidFill>
                            <a:sysClr val="windowText" lastClr="000000"/>
                          </a:solidFill>
                        </a:rPr>
                        <a:t>オンデマンド交通分析</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r>
                        <a:rPr kumimoji="1" lang="ja-JP" altLang="en-US" sz="900" b="0" dirty="0">
                          <a:solidFill>
                            <a:sysClr val="windowText" lastClr="000000"/>
                          </a:solidFill>
                        </a:rPr>
                        <a:t>現在年間</a:t>
                      </a:r>
                      <a:r>
                        <a:rPr kumimoji="1" lang="en-US" altLang="ja-JP" sz="900" b="0" dirty="0">
                          <a:solidFill>
                            <a:sysClr val="windowText" lastClr="000000"/>
                          </a:solidFill>
                        </a:rPr>
                        <a:t>6</a:t>
                      </a:r>
                      <a:r>
                        <a:rPr kumimoji="1" lang="ja-JP" altLang="en-US" sz="900" b="0" dirty="0">
                          <a:solidFill>
                            <a:sysClr val="windowText" lastClr="000000"/>
                          </a:solidFill>
                        </a:rPr>
                        <a:t>千万円の一次交通赤字を出しており、オンデマンド交通で収益改善と公共交通の維持を目指しております。まずはデータ分析を行います。</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r>
                        <a:rPr kumimoji="1" lang="en-US" altLang="ja-JP" sz="900" b="0" dirty="0">
                          <a:solidFill>
                            <a:sysClr val="windowText" lastClr="000000"/>
                          </a:solidFill>
                        </a:rPr>
                        <a:t>R4</a:t>
                      </a:r>
                      <a:endParaRPr kumimoji="1" lang="ja-JP" altLang="en-US" sz="9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r>
                        <a:rPr kumimoji="1" lang="ja-JP" altLang="en-US" sz="900" b="0" dirty="0">
                          <a:solidFill>
                            <a:sysClr val="windowText" lastClr="000000"/>
                          </a:solidFill>
                        </a:rPr>
                        <a:t>豊能町</a:t>
                      </a:r>
                      <a:r>
                        <a:rPr kumimoji="1" lang="en-US" altLang="ja-JP" sz="900" b="0" dirty="0">
                          <a:solidFill>
                            <a:sysClr val="windowText" lastClr="000000"/>
                          </a:solidFill>
                        </a:rPr>
                        <a:t>/</a:t>
                      </a:r>
                      <a:r>
                        <a:rPr kumimoji="1" lang="ja-JP" altLang="en-US" sz="900" b="0" dirty="0">
                          <a:solidFill>
                            <a:sysClr val="windowText" lastClr="000000"/>
                          </a:solidFill>
                        </a:rPr>
                        <a:t>大阪府</a:t>
                      </a:r>
                      <a:r>
                        <a:rPr kumimoji="1" lang="en-US" altLang="ja-JP" sz="900" b="0" dirty="0">
                          <a:solidFill>
                            <a:sysClr val="windowText" lastClr="000000"/>
                          </a:solidFill>
                        </a:rPr>
                        <a:t>/</a:t>
                      </a:r>
                    </a:p>
                    <a:p>
                      <a:r>
                        <a:rPr kumimoji="1" lang="en-US" altLang="ja-JP" sz="900" b="0" dirty="0">
                          <a:solidFill>
                            <a:sysClr val="windowText" lastClr="000000"/>
                          </a:solidFill>
                        </a:rPr>
                        <a:t>CSPFC</a:t>
                      </a:r>
                      <a:r>
                        <a:rPr kumimoji="1" lang="ja-JP" altLang="en-US" sz="900" b="0" dirty="0">
                          <a:solidFill>
                            <a:sysClr val="windowText" lastClr="000000"/>
                          </a:solidFill>
                        </a:rPr>
                        <a:t>（モビリティ分科会）</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373467">
                <a:tc>
                  <a:txBody>
                    <a:bodyPr/>
                    <a:lstStyle/>
                    <a:p>
                      <a:r>
                        <a:rPr kumimoji="1" lang="ja-JP" altLang="en-US" sz="900" b="0" dirty="0">
                          <a:solidFill>
                            <a:sysClr val="windowText" lastClr="000000"/>
                          </a:solidFill>
                        </a:rPr>
                        <a:t>オンデマンド交通実装</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r>
                        <a:rPr kumimoji="1" lang="ja-JP" altLang="en-US" sz="900" b="0" dirty="0">
                          <a:solidFill>
                            <a:sysClr val="windowText" lastClr="000000"/>
                          </a:solidFill>
                        </a:rPr>
                        <a:t>データ分析後最適なオンデマンド交通の配備を行い、検証を行います。</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r>
                        <a:rPr kumimoji="1" lang="en-US" altLang="ja-JP" sz="900" b="0" dirty="0">
                          <a:solidFill>
                            <a:sysClr val="windowText" lastClr="000000"/>
                          </a:solidFill>
                        </a:rPr>
                        <a:t>R4</a:t>
                      </a:r>
                      <a:br>
                        <a:rPr kumimoji="1" lang="en-US" altLang="ja-JP" sz="900" b="0" dirty="0">
                          <a:solidFill>
                            <a:sysClr val="windowText" lastClr="000000"/>
                          </a:solidFill>
                        </a:rPr>
                      </a:br>
                      <a:r>
                        <a:rPr kumimoji="1" lang="ja-JP" altLang="en-US" sz="900" b="0" dirty="0">
                          <a:solidFill>
                            <a:sysClr val="windowText" lastClr="000000"/>
                          </a:solidFill>
                        </a:rPr>
                        <a:t>（</a:t>
                      </a:r>
                      <a:r>
                        <a:rPr kumimoji="1" lang="en-US" altLang="ja-JP" sz="900" b="0" dirty="0">
                          <a:solidFill>
                            <a:sysClr val="windowText" lastClr="000000"/>
                          </a:solidFill>
                        </a:rPr>
                        <a:t>R5</a:t>
                      </a:r>
                      <a:r>
                        <a:rPr kumimoji="1" lang="ja-JP" altLang="en-US" sz="900" b="0" dirty="0">
                          <a:solidFill>
                            <a:sysClr val="windowText" lastClr="000000"/>
                          </a:solidFill>
                        </a:rPr>
                        <a:t>実装）</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r>
                        <a:rPr kumimoji="1" lang="ja-JP" altLang="en-US" sz="900" b="0" dirty="0">
                          <a:solidFill>
                            <a:sysClr val="windowText" lastClr="000000"/>
                          </a:solidFill>
                        </a:rPr>
                        <a:t>豊能町</a:t>
                      </a:r>
                      <a:r>
                        <a:rPr kumimoji="1" lang="en-US" altLang="ja-JP" sz="900" b="0" dirty="0">
                          <a:solidFill>
                            <a:sysClr val="windowText" lastClr="000000"/>
                          </a:solidFill>
                        </a:rPr>
                        <a:t>/</a:t>
                      </a:r>
                      <a:r>
                        <a:rPr kumimoji="1" lang="ja-JP" altLang="en-US" sz="900" b="0" dirty="0">
                          <a:solidFill>
                            <a:sysClr val="windowText" lastClr="000000"/>
                          </a:solidFill>
                        </a:rPr>
                        <a:t>大阪府</a:t>
                      </a:r>
                      <a:r>
                        <a:rPr kumimoji="1" lang="en-US" altLang="ja-JP" sz="900" b="0" dirty="0">
                          <a:solidFill>
                            <a:sysClr val="windowText" lastClr="000000"/>
                          </a:solidFill>
                        </a:rPr>
                        <a:t>/</a:t>
                      </a:r>
                      <a:r>
                        <a:rPr kumimoji="1" lang="ja-JP" altLang="en-US" sz="900" b="0" dirty="0">
                          <a:solidFill>
                            <a:sysClr val="windowText" lastClr="000000"/>
                          </a:solidFill>
                        </a:rPr>
                        <a:t>阪急バスなど</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491789">
                <a:tc>
                  <a:txBody>
                    <a:bodyPr/>
                    <a:lstStyle/>
                    <a:p>
                      <a:r>
                        <a:rPr kumimoji="1" lang="ja-JP" altLang="en-US" sz="900" b="0" dirty="0">
                          <a:solidFill>
                            <a:sysClr val="windowText" lastClr="000000"/>
                          </a:solidFill>
                        </a:rPr>
                        <a:t>子育て健康相談</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r>
                        <a:rPr kumimoji="1" lang="ja-JP" altLang="en-US" sz="900" b="0" dirty="0">
                          <a:solidFill>
                            <a:sysClr val="windowText" lastClr="000000"/>
                          </a:solidFill>
                        </a:rPr>
                        <a:t>ウェアラブルやスマホを活用して子育てに関与する若者から高齢者の気軽に相談できる窓口を阪神調剤や地域薬局と連携し開設ます。不要な医療費の削減につなげ、新しい子育てコミュニティの形成を行います。</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r>
                        <a:rPr kumimoji="1" lang="en-US" altLang="ja-JP" sz="900" b="0" dirty="0">
                          <a:solidFill>
                            <a:sysClr val="windowText" lastClr="000000"/>
                          </a:solidFill>
                        </a:rPr>
                        <a:t>R4</a:t>
                      </a:r>
                      <a:endParaRPr kumimoji="1" lang="ja-JP" altLang="en-US" sz="9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r>
                        <a:rPr kumimoji="1" lang="en-US" altLang="ja-JP" sz="900" b="0" dirty="0">
                          <a:solidFill>
                            <a:sysClr val="windowText" lastClr="000000"/>
                          </a:solidFill>
                        </a:rPr>
                        <a:t>CSPFC</a:t>
                      </a:r>
                      <a:r>
                        <a:rPr kumimoji="1" lang="ja-JP" altLang="en-US" sz="900" b="0" dirty="0">
                          <a:solidFill>
                            <a:sysClr val="windowText" lastClr="000000"/>
                          </a:solidFill>
                        </a:rPr>
                        <a:t>（ヘルスケア分科会）</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373467">
                <a:tc>
                  <a:txBody>
                    <a:bodyPr/>
                    <a:lstStyle/>
                    <a:p>
                      <a:r>
                        <a:rPr kumimoji="1" lang="ja-JP" altLang="en-US" sz="900" b="0" dirty="0">
                          <a:solidFill>
                            <a:sysClr val="windowText" lastClr="000000"/>
                          </a:solidFill>
                        </a:rPr>
                        <a:t>地域通貨・ポイント活用</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r>
                        <a:rPr kumimoji="1" lang="ja-JP" altLang="en-US" sz="900" b="0" dirty="0">
                          <a:solidFill>
                            <a:sysClr val="windowText" lastClr="000000"/>
                          </a:solidFill>
                        </a:rPr>
                        <a:t>豊能町の地域経済循環率は大阪府最下位に近く、地域活性化を行うため、地域通貨・ポイントの導入を行い、ヘルスケアや移動などにも活用し消費以外に行動に対してもアプローチします。</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r>
                        <a:rPr kumimoji="1" lang="en-US" altLang="ja-JP" sz="900" b="0" dirty="0">
                          <a:solidFill>
                            <a:sysClr val="windowText" lastClr="000000"/>
                          </a:solidFill>
                        </a:rPr>
                        <a:t>R4</a:t>
                      </a:r>
                      <a:r>
                        <a:rPr kumimoji="1" lang="ja-JP" altLang="en-US" sz="900" b="0" dirty="0">
                          <a:solidFill>
                            <a:sysClr val="windowText" lastClr="000000"/>
                          </a:solidFill>
                        </a:rPr>
                        <a:t>（プレミアム商品券）</a:t>
                      </a:r>
                      <a:endParaRPr kumimoji="1" lang="en-US" altLang="ja-JP" sz="900" b="0" dirty="0">
                        <a:solidFill>
                          <a:sysClr val="windowText" lastClr="000000"/>
                        </a:solidFill>
                      </a:endParaRPr>
                    </a:p>
                    <a:p>
                      <a:r>
                        <a:rPr kumimoji="1" lang="en-US" altLang="ja-JP" sz="900" b="0" dirty="0">
                          <a:solidFill>
                            <a:sysClr val="windowText" lastClr="000000"/>
                          </a:solidFill>
                        </a:rPr>
                        <a:t>R5</a:t>
                      </a:r>
                      <a:r>
                        <a:rPr kumimoji="1" lang="ja-JP" altLang="en-US" sz="900" b="0" dirty="0">
                          <a:solidFill>
                            <a:sysClr val="windowText" lastClr="000000"/>
                          </a:solidFill>
                        </a:rPr>
                        <a:t>（健康増進など）</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r>
                        <a:rPr kumimoji="1" lang="en-US" altLang="ja-JP" sz="900" b="0" dirty="0">
                          <a:solidFill>
                            <a:sysClr val="windowText" lastClr="000000"/>
                          </a:solidFill>
                        </a:rPr>
                        <a:t>R4</a:t>
                      </a:r>
                      <a:r>
                        <a:rPr kumimoji="1" lang="ja-JP" altLang="en-US" sz="900" b="0" dirty="0">
                          <a:solidFill>
                            <a:sysClr val="windowText" lastClr="000000"/>
                          </a:solidFill>
                        </a:rPr>
                        <a:t>　</a:t>
                      </a:r>
                      <a:r>
                        <a:rPr kumimoji="1" lang="en-US" altLang="ja-JP" sz="900" b="0" dirty="0">
                          <a:solidFill>
                            <a:sysClr val="windowText" lastClr="000000"/>
                          </a:solidFill>
                        </a:rPr>
                        <a:t>CSPFC</a:t>
                      </a:r>
                      <a:r>
                        <a:rPr kumimoji="1" lang="ja-JP" altLang="en-US" sz="900" b="0" dirty="0">
                          <a:solidFill>
                            <a:sysClr val="windowText" lastClr="000000"/>
                          </a:solidFill>
                        </a:rPr>
                        <a:t>（地域経済分科会）</a:t>
                      </a:r>
                      <a:endParaRPr kumimoji="1" lang="en-US" altLang="ja-JP" sz="900" b="0" dirty="0">
                        <a:solidFill>
                          <a:sysClr val="windowText" lastClr="000000"/>
                        </a:solidFill>
                      </a:endParaRPr>
                    </a:p>
                    <a:p>
                      <a:endParaRPr kumimoji="1" lang="en-US" altLang="ja-JP" sz="900" b="0" dirty="0">
                        <a:solidFill>
                          <a:sysClr val="windowText" lastClr="000000"/>
                        </a:solidFill>
                      </a:endParaRPr>
                    </a:p>
                    <a:p>
                      <a:r>
                        <a:rPr kumimoji="1" lang="en-US" altLang="ja-JP" sz="900" b="0" dirty="0">
                          <a:solidFill>
                            <a:sysClr val="windowText" lastClr="000000"/>
                          </a:solidFill>
                        </a:rPr>
                        <a:t>R5</a:t>
                      </a:r>
                      <a:r>
                        <a:rPr kumimoji="1" lang="ja-JP" altLang="en-US" sz="900" b="0" dirty="0">
                          <a:solidFill>
                            <a:sysClr val="windowText" lastClr="000000"/>
                          </a:solidFill>
                        </a:rPr>
                        <a:t> 　豊能町</a:t>
                      </a:r>
                      <a:r>
                        <a:rPr kumimoji="1" lang="en-US" altLang="ja-JP" sz="900" b="0" dirty="0">
                          <a:solidFill>
                            <a:sysClr val="windowText" lastClr="000000"/>
                          </a:solidFill>
                        </a:rPr>
                        <a:t>/CSPFC</a:t>
                      </a:r>
                      <a:endParaRPr kumimoji="1" lang="ja-JP" altLang="en-US" sz="9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373467">
                <a:tc>
                  <a:txBody>
                    <a:bodyPr/>
                    <a:lstStyle/>
                    <a:p>
                      <a:r>
                        <a:rPr kumimoji="1" lang="ja-JP" altLang="en-US" sz="900" b="0" dirty="0">
                          <a:solidFill>
                            <a:sysClr val="windowText" lastClr="000000"/>
                          </a:solidFill>
                        </a:rPr>
                        <a:t>デジタル行政</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r>
                        <a:rPr kumimoji="1" lang="ja-JP" altLang="en-US" sz="900" b="0" dirty="0">
                          <a:solidFill>
                            <a:sysClr val="windowText" lastClr="000000"/>
                          </a:solidFill>
                        </a:rPr>
                        <a:t>各課は日々の業務が多忙で、新しい住民サービスの構築が難しい。行政内の業務の効率化にデジタルを取り込み、空いた時間でより住民サービスの向上を目指します。</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r>
                        <a:rPr kumimoji="1" lang="en-US" altLang="ja-JP" sz="900" b="0" dirty="0">
                          <a:solidFill>
                            <a:sysClr val="windowText" lastClr="000000"/>
                          </a:solidFill>
                        </a:rPr>
                        <a:t>R4</a:t>
                      </a:r>
                      <a:r>
                        <a:rPr kumimoji="1" lang="ja-JP" altLang="en-US" sz="900" b="0" dirty="0">
                          <a:solidFill>
                            <a:sysClr val="windowText" lastClr="000000"/>
                          </a:solidFill>
                        </a:rPr>
                        <a:t>（棚卸）</a:t>
                      </a:r>
                      <a:endParaRPr kumimoji="1" lang="en-US" altLang="ja-JP" sz="900" b="0" dirty="0">
                        <a:solidFill>
                          <a:sysClr val="windowText" lastClr="000000"/>
                        </a:solidFill>
                      </a:endParaRPr>
                    </a:p>
                    <a:p>
                      <a:r>
                        <a:rPr kumimoji="1" lang="en-US" altLang="ja-JP" sz="900" b="0" dirty="0">
                          <a:solidFill>
                            <a:sysClr val="windowText" lastClr="000000"/>
                          </a:solidFill>
                        </a:rPr>
                        <a:t>R5</a:t>
                      </a:r>
                      <a:r>
                        <a:rPr kumimoji="1" lang="ja-JP" altLang="en-US" sz="900" b="0" dirty="0">
                          <a:solidFill>
                            <a:sysClr val="windowText" lastClr="000000"/>
                          </a:solidFill>
                        </a:rPr>
                        <a:t>（実装）</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r>
                        <a:rPr kumimoji="1" lang="ja-JP" altLang="en-US" sz="900" b="0" dirty="0">
                          <a:solidFill>
                            <a:sysClr val="windowText" lastClr="000000"/>
                          </a:solidFill>
                        </a:rPr>
                        <a:t>豊能町</a:t>
                      </a:r>
                      <a:r>
                        <a:rPr kumimoji="1" lang="en-US" altLang="ja-JP" sz="900" b="0" dirty="0">
                          <a:solidFill>
                            <a:sysClr val="windowText" lastClr="000000"/>
                          </a:solidFill>
                        </a:rPr>
                        <a:t>/CSPFC</a:t>
                      </a:r>
                      <a:r>
                        <a:rPr kumimoji="1" lang="ja-JP" altLang="en-US" sz="900" b="0" dirty="0">
                          <a:solidFill>
                            <a:sysClr val="windowText" lastClr="000000"/>
                          </a:solidFill>
                        </a:rPr>
                        <a:t>（デジタル行政分科会）</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373467">
                <a:tc>
                  <a:txBody>
                    <a:bodyPr/>
                    <a:lstStyle/>
                    <a:p>
                      <a:r>
                        <a:rPr kumimoji="1" lang="ja-JP" altLang="en-US" sz="900" b="0" dirty="0">
                          <a:solidFill>
                            <a:sysClr val="windowText" lastClr="000000"/>
                          </a:solidFill>
                        </a:rPr>
                        <a:t>おてつたび</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r>
                        <a:rPr kumimoji="1" lang="ja-JP" altLang="en-US" sz="900" b="0" dirty="0">
                          <a:solidFill>
                            <a:sysClr val="windowText" lastClr="000000"/>
                          </a:solidFill>
                        </a:rPr>
                        <a:t>町外住民におてつだいとたびを体験してもらい、豊能町の魅力を感じてもらい、ゆくゆく豊能町住民（若者）を増やします。</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r>
                        <a:rPr kumimoji="1" lang="en-US" altLang="ja-JP" sz="900" b="0" dirty="0">
                          <a:solidFill>
                            <a:sysClr val="windowText" lastClr="000000"/>
                          </a:solidFill>
                        </a:rPr>
                        <a:t>R4</a:t>
                      </a:r>
                      <a:endParaRPr kumimoji="1" lang="ja-JP" altLang="en-US" sz="9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r>
                        <a:rPr kumimoji="1" lang="en-US" altLang="ja-JP" sz="900" b="0" dirty="0">
                          <a:solidFill>
                            <a:sysClr val="windowText" lastClr="000000"/>
                          </a:solidFill>
                        </a:rPr>
                        <a:t>CSPFC</a:t>
                      </a:r>
                      <a:r>
                        <a:rPr kumimoji="1" lang="ja-JP" altLang="en-US" sz="900" b="0" dirty="0">
                          <a:solidFill>
                            <a:sysClr val="windowText" lastClr="000000"/>
                          </a:solidFill>
                        </a:rPr>
                        <a:t>（観光分科会）</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373467">
                <a:tc>
                  <a:txBody>
                    <a:bodyPr/>
                    <a:lstStyle/>
                    <a:p>
                      <a:r>
                        <a:rPr kumimoji="1" lang="ja-JP" altLang="en-US" sz="900" b="0" dirty="0">
                          <a:solidFill>
                            <a:sysClr val="windowText" lastClr="000000"/>
                          </a:solidFill>
                        </a:rPr>
                        <a:t>子育て</a:t>
                      </a:r>
                      <a:r>
                        <a:rPr kumimoji="1" lang="en-US" altLang="ja-JP" sz="900" b="0" dirty="0">
                          <a:solidFill>
                            <a:sysClr val="windowText" lastClr="000000"/>
                          </a:solidFill>
                        </a:rPr>
                        <a:t>/</a:t>
                      </a:r>
                      <a:r>
                        <a:rPr kumimoji="1" lang="ja-JP" altLang="en-US" sz="900" b="0" dirty="0">
                          <a:solidFill>
                            <a:sysClr val="windowText" lastClr="000000"/>
                          </a:solidFill>
                        </a:rPr>
                        <a:t>高齢者見守り</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r>
                        <a:rPr kumimoji="1" lang="en-US" altLang="ja-JP" sz="900" b="0" dirty="0">
                          <a:solidFill>
                            <a:sysClr val="windowText" lastClr="000000"/>
                          </a:solidFill>
                        </a:rPr>
                        <a:t>IC</a:t>
                      </a:r>
                      <a:r>
                        <a:rPr kumimoji="1" lang="ja-JP" altLang="en-US" sz="900" b="0" dirty="0">
                          <a:solidFill>
                            <a:sysClr val="windowText" lastClr="000000"/>
                          </a:solidFill>
                        </a:rPr>
                        <a:t>タグを活用してリビングラボでの子育て世代に子供を見守り、ウェアラブルを活用して高齢者の見守りを行います。</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r>
                        <a:rPr kumimoji="1" lang="en-US" altLang="ja-JP" sz="900" b="0" dirty="0">
                          <a:solidFill>
                            <a:sysClr val="windowText" lastClr="000000"/>
                          </a:solidFill>
                        </a:rPr>
                        <a:t>R4</a:t>
                      </a:r>
                      <a:endParaRPr kumimoji="1" lang="ja-JP" altLang="en-US" sz="9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r>
                        <a:rPr kumimoji="1" lang="en-US" altLang="ja-JP" sz="900" b="0" dirty="0">
                          <a:solidFill>
                            <a:sysClr val="windowText" lastClr="000000"/>
                          </a:solidFill>
                        </a:rPr>
                        <a:t>CSPFC</a:t>
                      </a:r>
                      <a:r>
                        <a:rPr kumimoji="1" lang="ja-JP" altLang="en-US" sz="900" b="0" dirty="0">
                          <a:solidFill>
                            <a:sysClr val="windowText" lastClr="000000"/>
                          </a:solidFill>
                        </a:rPr>
                        <a:t>（見守り分科会）</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r h="373467">
                <a:tc>
                  <a:txBody>
                    <a:bodyPr/>
                    <a:lstStyle/>
                    <a:p>
                      <a:r>
                        <a:rPr kumimoji="1" lang="ja-JP" altLang="en-US" sz="900" b="0" dirty="0">
                          <a:solidFill>
                            <a:sysClr val="windowText" lastClr="000000"/>
                          </a:solidFill>
                        </a:rPr>
                        <a:t>リビングラボ活用</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r>
                        <a:rPr kumimoji="1" lang="ja-JP" altLang="en-US" sz="900" b="0" dirty="0">
                          <a:solidFill>
                            <a:sysClr val="windowText" lastClr="000000"/>
                          </a:solidFill>
                        </a:rPr>
                        <a:t>リビングラボ周辺の公園や買物施設などを再整備し、子育てを中心にした新しいコミュニティの形成を行います。</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r>
                        <a:rPr kumimoji="1" lang="en-US" altLang="ja-JP" sz="900" b="0" dirty="0">
                          <a:solidFill>
                            <a:sysClr val="windowText" lastClr="000000"/>
                          </a:solidFill>
                        </a:rPr>
                        <a:t>R4</a:t>
                      </a:r>
                      <a:endParaRPr kumimoji="1" lang="ja-JP" altLang="en-US" sz="9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r>
                        <a:rPr kumimoji="1" lang="ja-JP" altLang="en-US" sz="900" b="0" dirty="0">
                          <a:solidFill>
                            <a:sysClr val="windowText" lastClr="000000"/>
                          </a:solidFill>
                        </a:rPr>
                        <a:t>豊能町</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982759282"/>
                  </a:ext>
                </a:extLst>
              </a:tr>
              <a:tr h="373467">
                <a:tc>
                  <a:txBody>
                    <a:bodyPr/>
                    <a:lstStyle/>
                    <a:p>
                      <a:r>
                        <a:rPr kumimoji="1" lang="ja-JP" altLang="en-US" sz="900" b="0" dirty="0">
                          <a:solidFill>
                            <a:sysClr val="windowText" lastClr="000000"/>
                          </a:solidFill>
                        </a:rPr>
                        <a:t>防災</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r>
                        <a:rPr kumimoji="1" lang="ja-JP" altLang="en-US" sz="900" b="0" dirty="0">
                          <a:solidFill>
                            <a:sysClr val="windowText" lastClr="000000"/>
                          </a:solidFill>
                        </a:rPr>
                        <a:t>近年ゲリラ豪雨や線状降水帯など多くの水害が発生し、防災無線では音声が聞き取れない。災害発生した際に避難所へ逃げれないなど多くの課題があり、ＴＶやスマホを活用した避難の習慣化を行います。</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r>
                        <a:rPr kumimoji="1" lang="en-US" altLang="ja-JP" sz="900" b="0" dirty="0">
                          <a:solidFill>
                            <a:sysClr val="windowText" lastClr="000000"/>
                          </a:solidFill>
                        </a:rPr>
                        <a:t>R4</a:t>
                      </a:r>
                      <a:endParaRPr kumimoji="1" lang="ja-JP" altLang="en-US" sz="9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r>
                        <a:rPr kumimoji="1" lang="ja-JP" altLang="en-US" sz="900" b="0" dirty="0">
                          <a:solidFill>
                            <a:sysClr val="windowText" lastClr="000000"/>
                          </a:solidFill>
                        </a:rPr>
                        <a:t>豊能町</a:t>
                      </a:r>
                      <a:r>
                        <a:rPr kumimoji="1" lang="en-US" altLang="ja-JP" sz="900" b="0" dirty="0">
                          <a:solidFill>
                            <a:sysClr val="windowText" lastClr="000000"/>
                          </a:solidFill>
                        </a:rPr>
                        <a:t>/CSPFC</a:t>
                      </a:r>
                      <a:r>
                        <a:rPr kumimoji="1" lang="ja-JP" altLang="en-US" sz="900" b="0" dirty="0">
                          <a:solidFill>
                            <a:sysClr val="windowText" lastClr="000000"/>
                          </a:solidFill>
                        </a:rPr>
                        <a:t>（防災分科会）</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770888104"/>
                  </a:ext>
                </a:extLst>
              </a:tr>
              <a:tr h="373467">
                <a:tc>
                  <a:txBody>
                    <a:bodyPr/>
                    <a:lstStyle/>
                    <a:p>
                      <a:r>
                        <a:rPr kumimoji="1" lang="en-US" altLang="ja-JP" sz="900" b="0" dirty="0">
                          <a:solidFill>
                            <a:sysClr val="windowText" lastClr="000000"/>
                          </a:solidFill>
                        </a:rPr>
                        <a:t>IT</a:t>
                      </a:r>
                      <a:r>
                        <a:rPr kumimoji="1" lang="ja-JP" altLang="en-US" sz="900" b="0" dirty="0">
                          <a:solidFill>
                            <a:sysClr val="windowText" lastClr="000000"/>
                          </a:solidFill>
                        </a:rPr>
                        <a:t>人材育成</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r>
                        <a:rPr kumimoji="1" lang="ja-JP" altLang="en-US" sz="900" b="0" dirty="0">
                          <a:solidFill>
                            <a:sysClr val="windowText" lastClr="000000"/>
                          </a:solidFill>
                        </a:rPr>
                        <a:t>スマホ教室、</a:t>
                      </a:r>
                      <a:r>
                        <a:rPr kumimoji="1" lang="en-US" altLang="ja-JP" sz="900" b="0" dirty="0">
                          <a:solidFill>
                            <a:sysClr val="windowText" lastClr="000000"/>
                          </a:solidFill>
                        </a:rPr>
                        <a:t>IT</a:t>
                      </a:r>
                      <a:r>
                        <a:rPr kumimoji="1" lang="ja-JP" altLang="en-US" sz="900" b="0" dirty="0">
                          <a:solidFill>
                            <a:sysClr val="windowText" lastClr="000000"/>
                          </a:solidFill>
                        </a:rPr>
                        <a:t>人材育成で</a:t>
                      </a:r>
                      <a:r>
                        <a:rPr kumimoji="1" lang="en-US" altLang="ja-JP" sz="900" b="0" dirty="0" err="1">
                          <a:solidFill>
                            <a:sysClr val="windowText" lastClr="000000"/>
                          </a:solidFill>
                        </a:rPr>
                        <a:t>NoCode</a:t>
                      </a:r>
                      <a:r>
                        <a:rPr kumimoji="1" lang="ja-JP" altLang="en-US" sz="900" b="0" dirty="0">
                          <a:solidFill>
                            <a:sysClr val="windowText" lastClr="000000"/>
                          </a:solidFill>
                        </a:rPr>
                        <a:t>を活用したトレーニングを行い、街の課題を住民主導で解決し、より</a:t>
                      </a:r>
                      <a:r>
                        <a:rPr kumimoji="1" lang="en-US" altLang="ja-JP" sz="900" b="0" dirty="0">
                          <a:solidFill>
                            <a:sysClr val="windowText" lastClr="000000"/>
                          </a:solidFill>
                        </a:rPr>
                        <a:t>IT</a:t>
                      </a:r>
                      <a:r>
                        <a:rPr kumimoji="1" lang="ja-JP" altLang="en-US" sz="900" b="0" dirty="0">
                          <a:solidFill>
                            <a:sysClr val="windowText" lastClr="000000"/>
                          </a:solidFill>
                        </a:rPr>
                        <a:t>を楽しく活用できる人材の育成を行います。</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r>
                        <a:rPr kumimoji="1" lang="en-US" altLang="ja-JP" sz="900" b="0" dirty="0">
                          <a:solidFill>
                            <a:sysClr val="windowText" lastClr="000000"/>
                          </a:solidFill>
                        </a:rPr>
                        <a:t>R4</a:t>
                      </a:r>
                      <a:endParaRPr kumimoji="1" lang="ja-JP" altLang="en-US" sz="9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r>
                        <a:rPr kumimoji="1" lang="ja-JP" altLang="en-US" sz="900" b="0" dirty="0">
                          <a:solidFill>
                            <a:sysClr val="windowText" lastClr="000000"/>
                          </a:solidFill>
                        </a:rPr>
                        <a:t>豊能町</a:t>
                      </a:r>
                      <a:r>
                        <a:rPr kumimoji="1" lang="en-US" altLang="ja-JP" sz="900" b="0" dirty="0">
                          <a:solidFill>
                            <a:sysClr val="windowText" lastClr="000000"/>
                          </a:solidFill>
                        </a:rPr>
                        <a:t>/CSPFC</a:t>
                      </a:r>
                      <a:r>
                        <a:rPr kumimoji="1" lang="ja-JP" altLang="en-US" sz="900" b="0" dirty="0">
                          <a:solidFill>
                            <a:sysClr val="windowText" lastClr="000000"/>
                          </a:solidFill>
                        </a:rPr>
                        <a:t>（デジタル教育分科会）</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415247636"/>
                  </a:ext>
                </a:extLst>
              </a:tr>
              <a:tr h="373467">
                <a:tc>
                  <a:txBody>
                    <a:bodyPr/>
                    <a:lstStyle/>
                    <a:p>
                      <a:r>
                        <a:rPr kumimoji="1" lang="en-US" altLang="ja-JP" sz="900" b="0" dirty="0">
                          <a:solidFill>
                            <a:sysClr val="windowText" lastClr="000000"/>
                          </a:solidFill>
                        </a:rPr>
                        <a:t>GIGA</a:t>
                      </a:r>
                      <a:r>
                        <a:rPr kumimoji="1" lang="ja-JP" altLang="en-US" sz="900" b="0" dirty="0">
                          <a:solidFill>
                            <a:sysClr val="windowText" lastClr="000000"/>
                          </a:solidFill>
                        </a:rPr>
                        <a:t>スクール活用</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r>
                        <a:rPr kumimoji="1" lang="en-US" altLang="ja-JP" sz="900" b="0" dirty="0" err="1">
                          <a:solidFill>
                            <a:sysClr val="windowText" lastClr="000000"/>
                          </a:solidFill>
                        </a:rPr>
                        <a:t>NoCode</a:t>
                      </a:r>
                      <a:r>
                        <a:rPr kumimoji="1" lang="ja-JP" altLang="en-US" sz="900" b="0" dirty="0">
                          <a:solidFill>
                            <a:sysClr val="windowText" lastClr="000000"/>
                          </a:solidFill>
                        </a:rPr>
                        <a:t>を活用して小学生や中学生と地域課題の解決プログラム教育を行い、より</a:t>
                      </a:r>
                      <a:r>
                        <a:rPr kumimoji="1" lang="en-US" altLang="ja-JP" sz="900" b="0" dirty="0">
                          <a:solidFill>
                            <a:sysClr val="windowText" lastClr="000000"/>
                          </a:solidFill>
                        </a:rPr>
                        <a:t>IT</a:t>
                      </a:r>
                      <a:r>
                        <a:rPr kumimoji="1" lang="ja-JP" altLang="en-US" sz="900" b="0" dirty="0">
                          <a:solidFill>
                            <a:sysClr val="windowText" lastClr="000000"/>
                          </a:solidFill>
                        </a:rPr>
                        <a:t>が身近で楽しいと思ってもらえる環境作りを行います。</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r>
                        <a:rPr kumimoji="1" lang="en-US" altLang="ja-JP" sz="900" b="0" dirty="0">
                          <a:solidFill>
                            <a:sysClr val="windowText" lastClr="000000"/>
                          </a:solidFill>
                        </a:rPr>
                        <a:t>R4</a:t>
                      </a:r>
                      <a:endParaRPr kumimoji="1" lang="ja-JP" altLang="en-US" sz="9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ysClr val="windowText" lastClr="000000"/>
                          </a:solidFill>
                        </a:rPr>
                        <a:t>豊能町</a:t>
                      </a:r>
                      <a:r>
                        <a:rPr kumimoji="1" lang="en-US" altLang="ja-JP" sz="900" b="0" dirty="0">
                          <a:solidFill>
                            <a:sysClr val="windowText" lastClr="000000"/>
                          </a:solidFill>
                        </a:rPr>
                        <a:t>/CSPFC</a:t>
                      </a:r>
                      <a:r>
                        <a:rPr kumimoji="1" lang="ja-JP" altLang="en-US" sz="900" b="0" dirty="0">
                          <a:solidFill>
                            <a:sysClr val="windowText" lastClr="000000"/>
                          </a:solidFill>
                        </a:rPr>
                        <a:t>（デジタル教育分科会）</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765662427"/>
                  </a:ext>
                </a:extLst>
              </a:tr>
              <a:tr h="373467">
                <a:tc>
                  <a:txBody>
                    <a:bodyPr/>
                    <a:lstStyle/>
                    <a:p>
                      <a:r>
                        <a:rPr kumimoji="1" lang="ja-JP" altLang="en-US" sz="900" b="0" dirty="0">
                          <a:solidFill>
                            <a:sysClr val="windowText" lastClr="000000"/>
                          </a:solidFill>
                        </a:rPr>
                        <a:t>データ連携基盤</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r>
                        <a:rPr kumimoji="1" lang="ja-JP" altLang="en-US" sz="900" b="0" dirty="0">
                          <a:solidFill>
                            <a:sysClr val="windowText" lastClr="000000"/>
                          </a:solidFill>
                        </a:rPr>
                        <a:t>それぞれのサービスやデータの特徴に合わせてデータ連携基盤の使い分けが必要になります。最適な組み合わせの構築を行います。</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r>
                        <a:rPr kumimoji="1" lang="en-US" altLang="ja-JP" sz="900" b="0" dirty="0">
                          <a:solidFill>
                            <a:sysClr val="windowText" lastClr="000000"/>
                          </a:solidFill>
                        </a:rPr>
                        <a:t>R4</a:t>
                      </a:r>
                      <a:endParaRPr kumimoji="1" lang="ja-JP" altLang="en-US" sz="9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r>
                        <a:rPr kumimoji="1" lang="en-US" altLang="ja-JP" sz="900" b="0" dirty="0">
                          <a:solidFill>
                            <a:sysClr val="windowText" lastClr="000000"/>
                          </a:solidFill>
                        </a:rPr>
                        <a:t>CSPFC</a:t>
                      </a:r>
                      <a:endParaRPr kumimoji="1" lang="ja-JP" altLang="en-US" sz="9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741120065"/>
                  </a:ext>
                </a:extLst>
              </a:tr>
            </a:tbl>
          </a:graphicData>
        </a:graphic>
      </p:graphicFrame>
    </p:spTree>
    <p:extLst>
      <p:ext uri="{BB962C8B-B14F-4D97-AF65-F5344CB8AC3E}">
        <p14:creationId xmlns:p14="http://schemas.microsoft.com/office/powerpoint/2010/main" val="2629738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正方形/長方形 4"/>
          <p:cNvSpPr/>
          <p:nvPr/>
        </p:nvSpPr>
        <p:spPr>
          <a:xfrm>
            <a:off x="0" y="0"/>
            <a:ext cx="9144000" cy="576000"/>
          </a:xfrm>
          <a:prstGeom prst="rect">
            <a:avLst/>
          </a:prstGeom>
          <a:solidFill>
            <a:srgbClr val="0070C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a:ln>
                  <a:noFill/>
                </a:ln>
                <a:solidFill>
                  <a:prstClr val="white"/>
                </a:solidFill>
                <a:effectLst/>
                <a:uLnTx/>
                <a:uFillTx/>
                <a:latin typeface="ＭＳ Ｐゴシック"/>
                <a:ea typeface="ＭＳ Ｐゴシック"/>
                <a:cs typeface="+mn-cs"/>
              </a:rPr>
              <a:t>推進体制・</a:t>
            </a:r>
            <a:r>
              <a:rPr kumimoji="0" lang="en-US" altLang="ja-JP" b="1" i="0" u="none" strike="noStrike" kern="0" cap="none" spc="0" normalizeH="0" baseline="0" noProof="0" dirty="0">
                <a:ln>
                  <a:noFill/>
                </a:ln>
                <a:solidFill>
                  <a:prstClr val="white"/>
                </a:solidFill>
                <a:effectLst/>
                <a:uLnTx/>
                <a:uFillTx/>
                <a:latin typeface="ＭＳ Ｐゴシック"/>
                <a:ea typeface="ＭＳ Ｐゴシック"/>
                <a:cs typeface="+mn-cs"/>
              </a:rPr>
              <a:t>PDCA</a:t>
            </a:r>
            <a:r>
              <a:rPr kumimoji="0" lang="ja-JP" altLang="en-US" b="1" i="0" u="none" strike="noStrike" kern="0" cap="none" spc="0" normalizeH="0" baseline="0" noProof="0" dirty="0">
                <a:ln>
                  <a:noFill/>
                </a:ln>
                <a:solidFill>
                  <a:prstClr val="white"/>
                </a:solidFill>
                <a:effectLst/>
                <a:uLnTx/>
                <a:uFillTx/>
                <a:latin typeface="ＭＳ Ｐゴシック"/>
                <a:ea typeface="ＭＳ Ｐゴシック"/>
                <a:cs typeface="+mn-cs"/>
              </a:rPr>
              <a:t>　</a:t>
            </a:r>
          </a:p>
        </p:txBody>
      </p:sp>
      <p:sp>
        <p:nvSpPr>
          <p:cNvPr id="3082" name="Text Box 4"/>
          <p:cNvSpPr txBox="1">
            <a:spLocks noChangeArrowheads="1"/>
          </p:cNvSpPr>
          <p:nvPr/>
        </p:nvSpPr>
        <p:spPr>
          <a:xfrm>
            <a:off x="197515" y="1052736"/>
            <a:ext cx="7398461" cy="369332"/>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（１）コンソーシアム、協議会等の運営</a:t>
            </a:r>
            <a:endPar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083" name="Rectangle 66"/>
          <p:cNvSpPr>
            <a:spLocks noChangeArrowheads="1"/>
          </p:cNvSpPr>
          <p:nvPr/>
        </p:nvSpPr>
        <p:spPr>
          <a:xfrm>
            <a:off x="179512" y="1106770"/>
            <a:ext cx="8856983" cy="5560515"/>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085" name="Text Box 4"/>
          <p:cNvSpPr txBox="1">
            <a:spLocks noChangeArrowheads="1"/>
          </p:cNvSpPr>
          <p:nvPr/>
        </p:nvSpPr>
        <p:spPr>
          <a:xfrm>
            <a:off x="185792" y="5570656"/>
            <a:ext cx="7398461" cy="369332"/>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（２）協議会の構成員以外の者との協調・連携</a:t>
            </a:r>
            <a:endPar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3" name="Text Box 4">
            <a:extLst>
              <a:ext uri="{FF2B5EF4-FFF2-40B4-BE49-F238E27FC236}">
                <a16:creationId xmlns:a16="http://schemas.microsoft.com/office/drawing/2014/main" id="{A009315F-5243-4E8E-805E-2341C4CAE498}"/>
              </a:ext>
            </a:extLst>
          </p:cNvPr>
          <p:cNvSpPr txBox="1">
            <a:spLocks noChangeArrowheads="1"/>
          </p:cNvSpPr>
          <p:nvPr/>
        </p:nvSpPr>
        <p:spPr>
          <a:xfrm>
            <a:off x="74796" y="672108"/>
            <a:ext cx="7398461" cy="338554"/>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16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事業の推進体制及び各構成員の役割</a:t>
            </a:r>
            <a:endParaRPr kumimoji="1" lang="ja-JP" altLang="en-US" sz="12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2" name="スライド番号プレースホルダー 1">
            <a:extLst>
              <a:ext uri="{FF2B5EF4-FFF2-40B4-BE49-F238E27FC236}">
                <a16:creationId xmlns:a16="http://schemas.microsoft.com/office/drawing/2014/main" id="{7E531F0B-D71D-440A-B674-5896F67D3C7A}"/>
              </a:ext>
            </a:extLst>
          </p:cNvPr>
          <p:cNvSpPr>
            <a:spLocks noGrp="1"/>
          </p:cNvSpPr>
          <p:nvPr>
            <p:ph type="sldNum" sz="quarter" idx="12"/>
          </p:nvPr>
        </p:nvSpPr>
        <p:spPr/>
        <p:txBody>
          <a:bodyPr/>
          <a:lstStyle/>
          <a:p>
            <a:pPr>
              <a:defRPr/>
            </a:pPr>
            <a:fld id="{ED70751B-34C4-41F7-9A42-B8AF8614956A}" type="slidenum">
              <a:rPr lang="en-US" altLang="ja-JP" smtClean="0"/>
              <a:pPr>
                <a:defRPr/>
              </a:pPr>
              <a:t>27</a:t>
            </a:fld>
            <a:endParaRPr lang="en-US" altLang="ja-JP" dirty="0"/>
          </a:p>
        </p:txBody>
      </p:sp>
      <p:graphicFrame>
        <p:nvGraphicFramePr>
          <p:cNvPr id="6" name="表 6">
            <a:extLst>
              <a:ext uri="{FF2B5EF4-FFF2-40B4-BE49-F238E27FC236}">
                <a16:creationId xmlns:a16="http://schemas.microsoft.com/office/drawing/2014/main" id="{4EF876DE-C011-42C2-9271-4305E751348E}"/>
              </a:ext>
            </a:extLst>
          </p:cNvPr>
          <p:cNvGraphicFramePr>
            <a:graphicFrameLocks noGrp="1"/>
          </p:cNvGraphicFramePr>
          <p:nvPr>
            <p:extLst>
              <p:ext uri="{D42A27DB-BD31-4B8C-83A1-F6EECF244321}">
                <p14:modId xmlns:p14="http://schemas.microsoft.com/office/powerpoint/2010/main" val="1697512530"/>
              </p:ext>
            </p:extLst>
          </p:nvPr>
        </p:nvGraphicFramePr>
        <p:xfrm>
          <a:off x="397660" y="1844824"/>
          <a:ext cx="8348679" cy="3749040"/>
        </p:xfrm>
        <a:graphic>
          <a:graphicData uri="http://schemas.openxmlformats.org/drawingml/2006/table">
            <a:tbl>
              <a:tblPr firstRow="1" bandRow="1">
                <a:tableStyleId>{5C22544A-7EE6-4342-B048-85BDC9FD1C3A}</a:tableStyleId>
              </a:tblPr>
              <a:tblGrid>
                <a:gridCol w="427800">
                  <a:extLst>
                    <a:ext uri="{9D8B030D-6E8A-4147-A177-3AD203B41FA5}">
                      <a16:colId xmlns:a16="http://schemas.microsoft.com/office/drawing/2014/main" val="3605636410"/>
                    </a:ext>
                  </a:extLst>
                </a:gridCol>
                <a:gridCol w="2740552">
                  <a:extLst>
                    <a:ext uri="{9D8B030D-6E8A-4147-A177-3AD203B41FA5}">
                      <a16:colId xmlns:a16="http://schemas.microsoft.com/office/drawing/2014/main" val="151058"/>
                    </a:ext>
                  </a:extLst>
                </a:gridCol>
                <a:gridCol w="5180327">
                  <a:extLst>
                    <a:ext uri="{9D8B030D-6E8A-4147-A177-3AD203B41FA5}">
                      <a16:colId xmlns:a16="http://schemas.microsoft.com/office/drawing/2014/main" val="4001314836"/>
                    </a:ext>
                  </a:extLst>
                </a:gridCol>
              </a:tblGrid>
              <a:tr h="152561">
                <a:tc>
                  <a:txBody>
                    <a:bodyPr/>
                    <a:lstStyle/>
                    <a:p>
                      <a:r>
                        <a:rPr kumimoji="1" lang="en-US" altLang="ja-JP" sz="1000" dirty="0"/>
                        <a:t>No</a:t>
                      </a:r>
                      <a:endParaRPr kumimoji="1" lang="ja-JP" altLang="en-US" sz="1000" dirty="0"/>
                    </a:p>
                  </a:txBody>
                  <a:tcPr/>
                </a:tc>
                <a:tc>
                  <a:txBody>
                    <a:bodyPr/>
                    <a:lstStyle/>
                    <a:p>
                      <a:r>
                        <a:rPr kumimoji="1" lang="ja-JP" altLang="en-US" sz="1000" dirty="0"/>
                        <a:t>名称</a:t>
                      </a:r>
                    </a:p>
                  </a:txBody>
                  <a:tcPr/>
                </a:tc>
                <a:tc>
                  <a:txBody>
                    <a:bodyPr/>
                    <a:lstStyle/>
                    <a:p>
                      <a:r>
                        <a:rPr kumimoji="1" lang="ja-JP" altLang="en-US" sz="1000" dirty="0"/>
                        <a:t>役割及び責任</a:t>
                      </a:r>
                    </a:p>
                  </a:txBody>
                  <a:tcPr/>
                </a:tc>
                <a:extLst>
                  <a:ext uri="{0D108BD9-81ED-4DB2-BD59-A6C34878D82A}">
                    <a16:rowId xmlns:a16="http://schemas.microsoft.com/office/drawing/2014/main" val="1241742509"/>
                  </a:ext>
                </a:extLst>
              </a:tr>
              <a:tr h="438613">
                <a:tc>
                  <a:txBody>
                    <a:bodyPr/>
                    <a:lstStyle/>
                    <a:p>
                      <a:r>
                        <a:rPr kumimoji="1" lang="ja-JP" altLang="en-US" sz="1000" dirty="0"/>
                        <a:t>１</a:t>
                      </a:r>
                    </a:p>
                  </a:txBody>
                  <a:tcPr/>
                </a:tc>
                <a:tc>
                  <a:txBody>
                    <a:bodyPr/>
                    <a:lstStyle/>
                    <a:p>
                      <a:r>
                        <a:rPr kumimoji="1" lang="ja-JP" altLang="en-US" sz="1000" dirty="0"/>
                        <a:t>一般社団法人コンパクトスマートシティプラットフォーム協議会（</a:t>
                      </a:r>
                      <a:r>
                        <a:rPr kumimoji="1" lang="en-US" altLang="ja-JP" sz="1000" dirty="0"/>
                        <a:t>CSPFC</a:t>
                      </a:r>
                      <a:r>
                        <a:rPr kumimoji="1" lang="ja-JP" altLang="en-US" sz="1000" dirty="0"/>
                        <a:t>）</a:t>
                      </a:r>
                    </a:p>
                  </a:txBody>
                  <a:tcPr/>
                </a:tc>
                <a:tc>
                  <a:txBody>
                    <a:bodyPr/>
                    <a:lstStyle/>
                    <a:p>
                      <a:r>
                        <a:rPr kumimoji="1" lang="ja-JP" altLang="en-US" sz="1000" dirty="0"/>
                        <a:t>・事業企画の立案補助</a:t>
                      </a:r>
                      <a:endParaRPr kumimoji="1" lang="en-US" altLang="ja-JP" sz="1000" dirty="0"/>
                    </a:p>
                    <a:p>
                      <a:r>
                        <a:rPr kumimoji="1" lang="ja-JP" altLang="en-US" sz="1000" dirty="0"/>
                        <a:t>・コンソーシアムの事務・運営</a:t>
                      </a:r>
                      <a:endParaRPr kumimoji="1" lang="en-US" altLang="ja-JP" sz="1000" dirty="0"/>
                    </a:p>
                    <a:p>
                      <a:r>
                        <a:rPr kumimoji="1" lang="ja-JP" altLang="en-US" sz="1000" dirty="0"/>
                        <a:t>・報告書の作成をはじめとする業務全般の管理</a:t>
                      </a:r>
                      <a:endParaRPr kumimoji="1" lang="en-US" altLang="ja-JP" sz="1000" dirty="0"/>
                    </a:p>
                    <a:p>
                      <a:r>
                        <a:rPr kumimoji="1" lang="ja-JP" altLang="en-US" sz="1000" dirty="0"/>
                        <a:t>・セキュリティ・個人情報保護に関するアドバイス</a:t>
                      </a:r>
                    </a:p>
                  </a:txBody>
                  <a:tcPr/>
                </a:tc>
                <a:extLst>
                  <a:ext uri="{0D108BD9-81ED-4DB2-BD59-A6C34878D82A}">
                    <a16:rowId xmlns:a16="http://schemas.microsoft.com/office/drawing/2014/main" val="2885058754"/>
                  </a:ext>
                </a:extLst>
              </a:tr>
              <a:tr h="247911">
                <a:tc>
                  <a:txBody>
                    <a:bodyPr/>
                    <a:lstStyle/>
                    <a:p>
                      <a:r>
                        <a:rPr kumimoji="1" lang="ja-JP" altLang="en-US" sz="1000" dirty="0"/>
                        <a:t>２</a:t>
                      </a:r>
                    </a:p>
                  </a:txBody>
                  <a:tcPr/>
                </a:tc>
                <a:tc>
                  <a:txBody>
                    <a:bodyPr/>
                    <a:lstStyle/>
                    <a:p>
                      <a:r>
                        <a:rPr kumimoji="1" lang="ja-JP" altLang="en-US" sz="1000" dirty="0"/>
                        <a:t>豊能町</a:t>
                      </a:r>
                    </a:p>
                  </a:txBody>
                  <a:tcPr/>
                </a:tc>
                <a:tc>
                  <a:txBody>
                    <a:bodyPr/>
                    <a:lstStyle/>
                    <a:p>
                      <a:r>
                        <a:rPr kumimoji="1" lang="ja-JP" altLang="en-US" sz="1000" dirty="0"/>
                        <a:t>・事業企画の立案</a:t>
                      </a:r>
                      <a:endParaRPr kumimoji="1" lang="en-US" altLang="ja-JP" sz="1000" dirty="0"/>
                    </a:p>
                    <a:p>
                      <a:r>
                        <a:rPr kumimoji="1" lang="ja-JP" altLang="en-US" sz="1000" dirty="0"/>
                        <a:t>・住民・地域企業への事業参加・周知広報</a:t>
                      </a:r>
                    </a:p>
                  </a:txBody>
                  <a:tcPr/>
                </a:tc>
                <a:extLst>
                  <a:ext uri="{0D108BD9-81ED-4DB2-BD59-A6C34878D82A}">
                    <a16:rowId xmlns:a16="http://schemas.microsoft.com/office/drawing/2014/main" val="4094256205"/>
                  </a:ext>
                </a:extLst>
              </a:tr>
              <a:tr h="247911">
                <a:tc>
                  <a:txBody>
                    <a:bodyPr/>
                    <a:lstStyle/>
                    <a:p>
                      <a:r>
                        <a:rPr kumimoji="1" lang="ja-JP" altLang="en-US" sz="1000" dirty="0"/>
                        <a:t>３</a:t>
                      </a:r>
                    </a:p>
                  </a:txBody>
                  <a:tcPr/>
                </a:tc>
                <a:tc>
                  <a:txBody>
                    <a:bodyPr/>
                    <a:lstStyle/>
                    <a:p>
                      <a:r>
                        <a:rPr kumimoji="1" lang="ja-JP" altLang="en-US" sz="1000" dirty="0"/>
                        <a:t>株式会社</a:t>
                      </a:r>
                      <a:r>
                        <a:rPr kumimoji="1" lang="en-US" altLang="ja-JP" sz="1000" dirty="0"/>
                        <a:t>OZ1</a:t>
                      </a:r>
                      <a:r>
                        <a:rPr kumimoji="1" lang="ja-JP" altLang="en-US" sz="1000" dirty="0"/>
                        <a:t>（正会員）</a:t>
                      </a:r>
                    </a:p>
                  </a:txBody>
                  <a:tcPr/>
                </a:tc>
                <a:tc>
                  <a:txBody>
                    <a:bodyPr/>
                    <a:lstStyle/>
                    <a:p>
                      <a:r>
                        <a:rPr kumimoji="1" lang="ja-JP" altLang="en-US" sz="1000" dirty="0"/>
                        <a:t>・プラットフォーム・まちアプリサービス提供・運営</a:t>
                      </a:r>
                      <a:endParaRPr kumimoji="1" lang="en-US" altLang="ja-JP" sz="1000" dirty="0"/>
                    </a:p>
                    <a:p>
                      <a:r>
                        <a:rPr kumimoji="1" lang="ja-JP" altLang="en-US" sz="1000" dirty="0"/>
                        <a:t>・デジタル教育・地域経済・観光・デジタル行政関連のサービス提供・会員企業統括</a:t>
                      </a:r>
                      <a:endParaRPr kumimoji="1" lang="en-US" altLang="ja-JP" sz="1000" dirty="0"/>
                    </a:p>
                  </a:txBody>
                  <a:tcPr/>
                </a:tc>
                <a:extLst>
                  <a:ext uri="{0D108BD9-81ED-4DB2-BD59-A6C34878D82A}">
                    <a16:rowId xmlns:a16="http://schemas.microsoft.com/office/drawing/2014/main" val="1148368458"/>
                  </a:ext>
                </a:extLst>
              </a:tr>
              <a:tr h="247911">
                <a:tc>
                  <a:txBody>
                    <a:bodyPr/>
                    <a:lstStyle/>
                    <a:p>
                      <a:r>
                        <a:rPr kumimoji="1" lang="ja-JP" altLang="en-US" sz="1000" dirty="0"/>
                        <a:t>４</a:t>
                      </a:r>
                    </a:p>
                  </a:txBody>
                  <a:tcPr/>
                </a:tc>
                <a:tc>
                  <a:txBody>
                    <a:bodyPr/>
                    <a:lstStyle/>
                    <a:p>
                      <a:r>
                        <a:rPr kumimoji="1" lang="en-US" altLang="ja-JP" sz="1000" dirty="0"/>
                        <a:t>NEC</a:t>
                      </a:r>
                      <a:r>
                        <a:rPr kumimoji="1" lang="ja-JP" altLang="en-US" sz="1000" dirty="0"/>
                        <a:t>ネッツエスアイ株式会社（正会員）</a:t>
                      </a:r>
                    </a:p>
                  </a:txBody>
                  <a:tcPr/>
                </a:tc>
                <a:tc>
                  <a:txBody>
                    <a:bodyPr/>
                    <a:lstStyle/>
                    <a:p>
                      <a:r>
                        <a:rPr kumimoji="1" lang="ja-JP" altLang="en-US" sz="1000" dirty="0"/>
                        <a:t>・プラットフォーム・分析ツール・サービス提供・運営</a:t>
                      </a:r>
                      <a:endParaRPr kumimoji="1" lang="en-US" altLang="ja-JP" sz="1000" dirty="0"/>
                    </a:p>
                    <a:p>
                      <a:r>
                        <a:rPr kumimoji="1" lang="ja-JP" altLang="en-US" sz="1000" dirty="0"/>
                        <a:t>・子育て・見守り・デジタル行政関連のサービス提供・会員企業統括</a:t>
                      </a:r>
                    </a:p>
                  </a:txBody>
                  <a:tcPr/>
                </a:tc>
                <a:extLst>
                  <a:ext uri="{0D108BD9-81ED-4DB2-BD59-A6C34878D82A}">
                    <a16:rowId xmlns:a16="http://schemas.microsoft.com/office/drawing/2014/main" val="2623157423"/>
                  </a:ext>
                </a:extLst>
              </a:tr>
              <a:tr h="152561">
                <a:tc>
                  <a:txBody>
                    <a:bodyPr/>
                    <a:lstStyle/>
                    <a:p>
                      <a:r>
                        <a:rPr kumimoji="1" lang="ja-JP" altLang="en-US" sz="1000" dirty="0"/>
                        <a:t>５</a:t>
                      </a:r>
                    </a:p>
                  </a:txBody>
                  <a:tcPr/>
                </a:tc>
                <a:tc>
                  <a:txBody>
                    <a:bodyPr/>
                    <a:lstStyle/>
                    <a:p>
                      <a:r>
                        <a:rPr kumimoji="1" lang="ja-JP" altLang="en-US" sz="1000" dirty="0"/>
                        <a:t>三井住友海上火災保険株式会社（正会員）</a:t>
                      </a:r>
                    </a:p>
                  </a:txBody>
                  <a:tcPr/>
                </a:tc>
                <a:tc>
                  <a:txBody>
                    <a:bodyPr/>
                    <a:lstStyle/>
                    <a:p>
                      <a:r>
                        <a:rPr kumimoji="1" lang="ja-JP" altLang="en-US" sz="1000" dirty="0"/>
                        <a:t>・安心・安全なまちづくり関連のサービス提供・会員企業統括</a:t>
                      </a:r>
                    </a:p>
                  </a:txBody>
                  <a:tcPr/>
                </a:tc>
                <a:extLst>
                  <a:ext uri="{0D108BD9-81ED-4DB2-BD59-A6C34878D82A}">
                    <a16:rowId xmlns:a16="http://schemas.microsoft.com/office/drawing/2014/main" val="2925951877"/>
                  </a:ext>
                </a:extLst>
              </a:tr>
              <a:tr h="152561">
                <a:tc>
                  <a:txBody>
                    <a:bodyPr/>
                    <a:lstStyle/>
                    <a:p>
                      <a:r>
                        <a:rPr kumimoji="1" lang="ja-JP" altLang="en-US" sz="1000" dirty="0"/>
                        <a:t>６</a:t>
                      </a:r>
                    </a:p>
                  </a:txBody>
                  <a:tcPr/>
                </a:tc>
                <a:tc>
                  <a:txBody>
                    <a:bodyPr/>
                    <a:lstStyle/>
                    <a:p>
                      <a:r>
                        <a:rPr kumimoji="1" lang="ja-JP" altLang="en-US" sz="1000" dirty="0"/>
                        <a:t>関西電力株式会社（正会員）</a:t>
                      </a:r>
                    </a:p>
                  </a:txBody>
                  <a:tcPr/>
                </a:tc>
                <a:tc>
                  <a:txBody>
                    <a:bodyPr/>
                    <a:lstStyle/>
                    <a:p>
                      <a:r>
                        <a:rPr kumimoji="1" lang="ja-JP" altLang="en-US" sz="1000" dirty="0"/>
                        <a:t>・エネルギー・インフラ関連のサービス提供・会員企業統括</a:t>
                      </a:r>
                    </a:p>
                  </a:txBody>
                  <a:tcPr/>
                </a:tc>
                <a:extLst>
                  <a:ext uri="{0D108BD9-81ED-4DB2-BD59-A6C34878D82A}">
                    <a16:rowId xmlns:a16="http://schemas.microsoft.com/office/drawing/2014/main" val="2137825894"/>
                  </a:ext>
                </a:extLst>
              </a:tr>
              <a:tr h="152561">
                <a:tc>
                  <a:txBody>
                    <a:bodyPr/>
                    <a:lstStyle/>
                    <a:p>
                      <a:r>
                        <a:rPr kumimoji="1" lang="ja-JP" altLang="en-US" sz="1000" dirty="0"/>
                        <a:t>７</a:t>
                      </a:r>
                    </a:p>
                  </a:txBody>
                  <a:tcPr/>
                </a:tc>
                <a:tc>
                  <a:txBody>
                    <a:bodyPr/>
                    <a:lstStyle/>
                    <a:p>
                      <a:r>
                        <a:rPr kumimoji="1" lang="ja-JP" altLang="en-US" sz="1000" dirty="0"/>
                        <a:t>株式会社</a:t>
                      </a:r>
                      <a:r>
                        <a:rPr kumimoji="1" lang="en-US" altLang="ja-JP" sz="1000" dirty="0"/>
                        <a:t>NTT</a:t>
                      </a:r>
                      <a:r>
                        <a:rPr kumimoji="1" lang="ja-JP" altLang="en-US" sz="1000" dirty="0"/>
                        <a:t>ドコモ（正会員）</a:t>
                      </a:r>
                    </a:p>
                  </a:txBody>
                  <a:tcPr/>
                </a:tc>
                <a:tc>
                  <a:txBody>
                    <a:bodyPr/>
                    <a:lstStyle/>
                    <a:p>
                      <a:r>
                        <a:rPr kumimoji="1" lang="ja-JP" altLang="en-US" sz="1000" dirty="0"/>
                        <a:t>・モビリティ関連のサービス提供・会員企業統括</a:t>
                      </a:r>
                    </a:p>
                  </a:txBody>
                  <a:tcPr/>
                </a:tc>
                <a:extLst>
                  <a:ext uri="{0D108BD9-81ED-4DB2-BD59-A6C34878D82A}">
                    <a16:rowId xmlns:a16="http://schemas.microsoft.com/office/drawing/2014/main" val="3683965484"/>
                  </a:ext>
                </a:extLst>
              </a:tr>
              <a:tr h="152561">
                <a:tc>
                  <a:txBody>
                    <a:bodyPr/>
                    <a:lstStyle/>
                    <a:p>
                      <a:r>
                        <a:rPr kumimoji="1" lang="ja-JP" altLang="en-US" sz="1000" dirty="0"/>
                        <a:t>８</a:t>
                      </a:r>
                    </a:p>
                  </a:txBody>
                  <a:tcPr/>
                </a:tc>
                <a:tc>
                  <a:txBody>
                    <a:bodyPr/>
                    <a:lstStyle/>
                    <a:p>
                      <a:r>
                        <a:rPr kumimoji="1" lang="ja-JP" altLang="en-US" sz="1000" dirty="0"/>
                        <a:t>大阪スマートシティパートナーズフォーラム</a:t>
                      </a:r>
                    </a:p>
                  </a:txBody>
                  <a:tcPr/>
                </a:tc>
                <a:tc>
                  <a:txBody>
                    <a:bodyPr/>
                    <a:lstStyle/>
                    <a:p>
                      <a:r>
                        <a:rPr kumimoji="1" lang="ja-JP" altLang="en-US" sz="1000" dirty="0"/>
                        <a:t>・大阪府のスマートシティ戦略の共有や</a:t>
                      </a:r>
                      <a:r>
                        <a:rPr kumimoji="1" lang="en-US" altLang="ja-JP" sz="1000" dirty="0"/>
                        <a:t>OSPF</a:t>
                      </a:r>
                      <a:r>
                        <a:rPr kumimoji="1" lang="ja-JP" altLang="en-US" sz="1000" dirty="0"/>
                        <a:t>会員への周知</a:t>
                      </a:r>
                    </a:p>
                  </a:txBody>
                  <a:tcPr/>
                </a:tc>
                <a:extLst>
                  <a:ext uri="{0D108BD9-81ED-4DB2-BD59-A6C34878D82A}">
                    <a16:rowId xmlns:a16="http://schemas.microsoft.com/office/drawing/2014/main" val="1036664073"/>
                  </a:ext>
                </a:extLst>
              </a:tr>
              <a:tr h="247911">
                <a:tc>
                  <a:txBody>
                    <a:bodyPr/>
                    <a:lstStyle/>
                    <a:p>
                      <a:r>
                        <a:rPr kumimoji="1" lang="ja-JP" altLang="en-US" sz="1000" dirty="0"/>
                        <a:t>９</a:t>
                      </a:r>
                    </a:p>
                  </a:txBody>
                  <a:tcPr/>
                </a:tc>
                <a:tc>
                  <a:txBody>
                    <a:bodyPr/>
                    <a:lstStyle/>
                    <a:p>
                      <a:r>
                        <a:rPr kumimoji="1" lang="ja-JP" altLang="en-US" sz="1000" dirty="0"/>
                        <a:t>公立校大学大阪</a:t>
                      </a:r>
                    </a:p>
                  </a:txBody>
                  <a:tcPr/>
                </a:tc>
                <a:tc>
                  <a:txBody>
                    <a:bodyPr/>
                    <a:lstStyle/>
                    <a:p>
                      <a:r>
                        <a:rPr kumimoji="1" lang="ja-JP" altLang="en-US" sz="1000" dirty="0"/>
                        <a:t>・アドバイザー</a:t>
                      </a:r>
                      <a:endParaRPr kumimoji="1" lang="en-US" altLang="ja-JP" sz="1000" dirty="0"/>
                    </a:p>
                    <a:p>
                      <a:r>
                        <a:rPr kumimoji="1" lang="ja-JP" altLang="en-US" sz="1000" dirty="0"/>
                        <a:t>・大阪公立大学の学生参加</a:t>
                      </a:r>
                    </a:p>
                  </a:txBody>
                  <a:tcPr/>
                </a:tc>
                <a:extLst>
                  <a:ext uri="{0D108BD9-81ED-4DB2-BD59-A6C34878D82A}">
                    <a16:rowId xmlns:a16="http://schemas.microsoft.com/office/drawing/2014/main" val="4268423356"/>
                  </a:ext>
                </a:extLst>
              </a:tr>
              <a:tr h="152561">
                <a:tc>
                  <a:txBody>
                    <a:bodyPr/>
                    <a:lstStyle/>
                    <a:p>
                      <a:r>
                        <a:rPr kumimoji="1" lang="ja-JP" altLang="en-US" sz="1000" dirty="0"/>
                        <a:t>１０</a:t>
                      </a:r>
                    </a:p>
                  </a:txBody>
                  <a:tcPr/>
                </a:tc>
                <a:tc>
                  <a:txBody>
                    <a:bodyPr/>
                    <a:lstStyle/>
                    <a:p>
                      <a:r>
                        <a:rPr kumimoji="1" lang="ja-JP" altLang="en-US" sz="1000" dirty="0"/>
                        <a:t>特定非営利活動法人</a:t>
                      </a:r>
                      <a:r>
                        <a:rPr kumimoji="1" lang="en-US" altLang="ja-JP" sz="1000" dirty="0"/>
                        <a:t>Code for</a:t>
                      </a:r>
                      <a:r>
                        <a:rPr kumimoji="1" lang="ja-JP" altLang="en-US" sz="1000" dirty="0"/>
                        <a:t> </a:t>
                      </a:r>
                      <a:r>
                        <a:rPr kumimoji="1" lang="en-US" altLang="ja-JP" sz="1000" dirty="0"/>
                        <a:t>Osaka</a:t>
                      </a:r>
                      <a:endParaRPr kumimoji="1" lang="ja-JP" altLang="en-US" sz="1000" dirty="0"/>
                    </a:p>
                  </a:txBody>
                  <a:tcPr/>
                </a:tc>
                <a:tc>
                  <a:txBody>
                    <a:bodyPr/>
                    <a:lstStyle/>
                    <a:p>
                      <a:r>
                        <a:rPr kumimoji="1" lang="ja-JP" altLang="en-US" sz="1000" dirty="0"/>
                        <a:t>・アドバイザー</a:t>
                      </a:r>
                    </a:p>
                  </a:txBody>
                  <a:tcPr/>
                </a:tc>
                <a:extLst>
                  <a:ext uri="{0D108BD9-81ED-4DB2-BD59-A6C34878D82A}">
                    <a16:rowId xmlns:a16="http://schemas.microsoft.com/office/drawing/2014/main" val="654398919"/>
                  </a:ext>
                </a:extLst>
              </a:tr>
            </a:tbl>
          </a:graphicData>
        </a:graphic>
      </p:graphicFrame>
      <p:sp>
        <p:nvSpPr>
          <p:cNvPr id="7" name="テキスト ボックス 6">
            <a:extLst>
              <a:ext uri="{FF2B5EF4-FFF2-40B4-BE49-F238E27FC236}">
                <a16:creationId xmlns:a16="http://schemas.microsoft.com/office/drawing/2014/main" id="{B9C4CF74-C585-4DE6-911F-42AF8150A473}"/>
              </a:ext>
            </a:extLst>
          </p:cNvPr>
          <p:cNvSpPr txBox="1"/>
          <p:nvPr/>
        </p:nvSpPr>
        <p:spPr>
          <a:xfrm>
            <a:off x="467544" y="5930696"/>
            <a:ext cx="6218369" cy="738664"/>
          </a:xfrm>
          <a:prstGeom prst="rect">
            <a:avLst/>
          </a:prstGeom>
          <a:noFill/>
        </p:spPr>
        <p:txBody>
          <a:bodyPr wrap="none" rtlCol="0">
            <a:spAutoFit/>
          </a:bodyPr>
          <a:lstStyle/>
          <a:p>
            <a:pPr marL="171450" indent="-171450">
              <a:buFont typeface="Arial" panose="020B0604020202020204" pitchFamily="34" charset="0"/>
              <a:buChar char="•"/>
            </a:pPr>
            <a:r>
              <a:rPr kumimoji="1" lang="ja-JP" altLang="en-US" sz="1050" dirty="0"/>
              <a:t>一般社団法人重要生活機器連携セキュリティ協議会　</a:t>
            </a:r>
            <a:r>
              <a:rPr kumimoji="1" lang="en-US" altLang="ja-JP" sz="1050" dirty="0"/>
              <a:t>IoT</a:t>
            </a:r>
            <a:r>
              <a:rPr kumimoji="1" lang="ja-JP" altLang="en-US" sz="1050" dirty="0"/>
              <a:t>機器における適せるなセキュリティの啓蒙活動</a:t>
            </a:r>
            <a:endParaRPr lang="en-US" altLang="ja-JP" sz="1050" dirty="0"/>
          </a:p>
          <a:p>
            <a:pPr marL="171450" indent="-171450">
              <a:buFont typeface="Arial" panose="020B0604020202020204" pitchFamily="34" charset="0"/>
              <a:buChar char="•"/>
            </a:pPr>
            <a:r>
              <a:rPr lang="ja-JP" altLang="en-US" sz="1050" dirty="0">
                <a:effectLst/>
                <a:latin typeface="Courier New" panose="02070309020205020404" pitchFamily="49" charset="0"/>
              </a:rPr>
              <a:t>エストニア文化情報教育研究所　　エストニアにおけるデジタル化に関する情報共有</a:t>
            </a:r>
            <a:endParaRPr lang="en-US" altLang="ja-JP" sz="1050" dirty="0">
              <a:effectLst/>
              <a:latin typeface="Courier New" panose="02070309020205020404" pitchFamily="49" charset="0"/>
            </a:endParaRPr>
          </a:p>
          <a:p>
            <a:pPr marL="171450" indent="-171450">
              <a:buFont typeface="Arial" panose="020B0604020202020204" pitchFamily="34" charset="0"/>
              <a:buChar char="•"/>
            </a:pPr>
            <a:r>
              <a:rPr kumimoji="1" lang="ja-JP" altLang="en-US" sz="1050" dirty="0">
                <a:latin typeface="Courier New" panose="02070309020205020404" pitchFamily="49" charset="0"/>
              </a:rPr>
              <a:t>大阪府　大阪府広域データ連携基盤　</a:t>
            </a:r>
            <a:r>
              <a:rPr kumimoji="1" lang="en-US" altLang="ja-JP" sz="1050" dirty="0">
                <a:latin typeface="Courier New" panose="02070309020205020404" pitchFamily="49" charset="0"/>
              </a:rPr>
              <a:t>ORDEN</a:t>
            </a:r>
            <a:r>
              <a:rPr kumimoji="1" lang="ja-JP" altLang="en-US" sz="1050" dirty="0">
                <a:latin typeface="Courier New" panose="02070309020205020404" pitchFamily="49" charset="0"/>
              </a:rPr>
              <a:t>との連携</a:t>
            </a:r>
            <a:endParaRPr kumimoji="1" lang="en-US" altLang="ja-JP" sz="1050" dirty="0">
              <a:latin typeface="Courier New" panose="02070309020205020404" pitchFamily="49" charset="0"/>
            </a:endParaRPr>
          </a:p>
          <a:p>
            <a:pPr marL="171450" indent="-171450">
              <a:buFont typeface="Arial" panose="020B0604020202020204" pitchFamily="34" charset="0"/>
              <a:buChar char="•"/>
            </a:pPr>
            <a:r>
              <a:rPr lang="ja-JP" altLang="en-US" sz="1050" dirty="0">
                <a:latin typeface="Courier New" panose="02070309020205020404" pitchFamily="49" charset="0"/>
              </a:rPr>
              <a:t>大阪府下自治体とも首長含めて、情報交換を行い事業の促進</a:t>
            </a:r>
            <a:endParaRPr kumimoji="1" lang="ja-JP" altLang="en-US" sz="1050" dirty="0"/>
          </a:p>
        </p:txBody>
      </p:sp>
      <p:sp>
        <p:nvSpPr>
          <p:cNvPr id="8" name="テキスト ボックス 7">
            <a:extLst>
              <a:ext uri="{FF2B5EF4-FFF2-40B4-BE49-F238E27FC236}">
                <a16:creationId xmlns:a16="http://schemas.microsoft.com/office/drawing/2014/main" id="{3F2CD48F-0F47-453C-A9B2-4D6BBE984EC5}"/>
              </a:ext>
            </a:extLst>
          </p:cNvPr>
          <p:cNvSpPr txBox="1"/>
          <p:nvPr/>
        </p:nvSpPr>
        <p:spPr>
          <a:xfrm>
            <a:off x="346399" y="1429326"/>
            <a:ext cx="7592143" cy="415498"/>
          </a:xfrm>
          <a:prstGeom prst="rect">
            <a:avLst/>
          </a:prstGeom>
          <a:noFill/>
        </p:spPr>
        <p:txBody>
          <a:bodyPr wrap="none" rtlCol="0">
            <a:spAutoFit/>
          </a:bodyPr>
          <a:lstStyle/>
          <a:p>
            <a:r>
              <a:rPr kumimoji="1" lang="ja-JP" altLang="en-US" sz="1050" dirty="0"/>
              <a:t>本コンソーシアムは毎週木曜日</a:t>
            </a:r>
            <a:r>
              <a:rPr kumimoji="1" lang="en-US" altLang="ja-JP" sz="1050" dirty="0"/>
              <a:t>10</a:t>
            </a:r>
            <a:r>
              <a:rPr kumimoji="1" lang="ja-JP" altLang="en-US" sz="1050" dirty="0"/>
              <a:t>時から定例で会議を行い分科会の進捗確認、住民のアンケート内容レビューなど行っております。</a:t>
            </a:r>
            <a:endParaRPr kumimoji="1" lang="en-US" altLang="ja-JP" sz="1050" dirty="0"/>
          </a:p>
          <a:p>
            <a:r>
              <a:rPr lang="ja-JP" altLang="en-US" sz="1050" dirty="0"/>
              <a:t>常に</a:t>
            </a:r>
            <a:r>
              <a:rPr lang="en-US" altLang="ja-JP" sz="1050" dirty="0"/>
              <a:t>40</a:t>
            </a:r>
            <a:r>
              <a:rPr lang="ja-JP" altLang="en-US" sz="1050" dirty="0"/>
              <a:t>名ほど参加しサービスの在り方など活発に意見交換しサービス構築やデータ連携を行っております。</a:t>
            </a:r>
            <a:endParaRPr kumimoji="1" lang="ja-JP" altLang="en-US" sz="1050" dirty="0"/>
          </a:p>
        </p:txBody>
      </p:sp>
    </p:spTree>
    <p:extLst>
      <p:ext uri="{BB962C8B-B14F-4D97-AF65-F5344CB8AC3E}">
        <p14:creationId xmlns:p14="http://schemas.microsoft.com/office/powerpoint/2010/main" val="556837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4">
            <a:extLst>
              <a:ext uri="{FF2B5EF4-FFF2-40B4-BE49-F238E27FC236}">
                <a16:creationId xmlns:a16="http://schemas.microsoft.com/office/drawing/2014/main" id="{EF09720D-A5AE-4A0C-8361-733B4AFFE630}"/>
              </a:ext>
            </a:extLst>
          </p:cNvPr>
          <p:cNvSpPr/>
          <p:nvPr/>
        </p:nvSpPr>
        <p:spPr>
          <a:xfrm>
            <a:off x="0" y="0"/>
            <a:ext cx="9144000" cy="576000"/>
          </a:xfrm>
          <a:prstGeom prst="rect">
            <a:avLst/>
          </a:prstGeom>
          <a:solidFill>
            <a:srgbClr val="0070C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a:ln>
                  <a:noFill/>
                </a:ln>
                <a:solidFill>
                  <a:prstClr val="white"/>
                </a:solidFill>
                <a:effectLst/>
                <a:uLnTx/>
                <a:uFillTx/>
                <a:latin typeface="ＭＳ Ｐゴシック"/>
                <a:ea typeface="ＭＳ Ｐゴシック"/>
                <a:cs typeface="+mn-cs"/>
              </a:rPr>
              <a:t>推進体制・</a:t>
            </a:r>
            <a:r>
              <a:rPr kumimoji="0" lang="en-US" altLang="ja-JP" b="1" i="0" u="none" strike="noStrike" kern="0" cap="none" spc="0" normalizeH="0" baseline="0" noProof="0" dirty="0">
                <a:ln>
                  <a:noFill/>
                </a:ln>
                <a:solidFill>
                  <a:prstClr val="white"/>
                </a:solidFill>
                <a:effectLst/>
                <a:uLnTx/>
                <a:uFillTx/>
                <a:latin typeface="ＭＳ Ｐゴシック"/>
                <a:ea typeface="ＭＳ Ｐゴシック"/>
                <a:cs typeface="+mn-cs"/>
              </a:rPr>
              <a:t>PDCA</a:t>
            </a:r>
            <a:r>
              <a:rPr kumimoji="0" lang="ja-JP" altLang="en-US" b="1" i="0" u="none" strike="noStrike" kern="0" cap="none" spc="0" normalizeH="0" baseline="0" noProof="0" dirty="0">
                <a:ln>
                  <a:noFill/>
                </a:ln>
                <a:solidFill>
                  <a:prstClr val="white"/>
                </a:solidFill>
                <a:effectLst/>
                <a:uLnTx/>
                <a:uFillTx/>
                <a:latin typeface="ＭＳ Ｐゴシック"/>
                <a:ea typeface="ＭＳ Ｐゴシック"/>
                <a:cs typeface="+mn-cs"/>
              </a:rPr>
              <a:t>　</a:t>
            </a:r>
          </a:p>
        </p:txBody>
      </p:sp>
      <p:sp>
        <p:nvSpPr>
          <p:cNvPr id="3083" name="Rectangle 66"/>
          <p:cNvSpPr>
            <a:spLocks noChangeArrowheads="1"/>
          </p:cNvSpPr>
          <p:nvPr/>
        </p:nvSpPr>
        <p:spPr>
          <a:xfrm>
            <a:off x="179512" y="1106770"/>
            <a:ext cx="8856983" cy="5560515"/>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4" name="Text Box 4">
            <a:extLst>
              <a:ext uri="{FF2B5EF4-FFF2-40B4-BE49-F238E27FC236}">
                <a16:creationId xmlns:a16="http://schemas.microsoft.com/office/drawing/2014/main" id="{E32A84CB-79C5-4818-B662-09E3D20B4CC0}"/>
              </a:ext>
            </a:extLst>
          </p:cNvPr>
          <p:cNvSpPr txBox="1">
            <a:spLocks noChangeArrowheads="1"/>
          </p:cNvSpPr>
          <p:nvPr/>
        </p:nvSpPr>
        <p:spPr>
          <a:xfrm>
            <a:off x="74796" y="672108"/>
            <a:ext cx="7398461" cy="338554"/>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en-US" altLang="ja-JP" sz="1600" b="1" i="0" u="none" strike="noStrike" kern="1200" cap="none" spc="0" normalizeH="0" baseline="0" noProof="0" dirty="0">
                <a:ln>
                  <a:noFill/>
                </a:ln>
                <a:solidFill>
                  <a:srgbClr val="000000"/>
                </a:solidFill>
                <a:effectLst/>
                <a:uLnTx/>
                <a:uFillTx/>
                <a:latin typeface="+mn-ea"/>
                <a:ea typeface="+mn-ea"/>
                <a:cs typeface="+mn-cs"/>
              </a:rPr>
              <a:t>PDCA</a:t>
            </a:r>
            <a:r>
              <a:rPr kumimoji="1" lang="ja-JP" altLang="en-US" sz="1600" b="1" i="0" u="none" strike="noStrike" kern="1200" cap="none" spc="0" normalizeH="0" baseline="0" noProof="0" dirty="0">
                <a:ln>
                  <a:noFill/>
                </a:ln>
                <a:solidFill>
                  <a:srgbClr val="000000"/>
                </a:solidFill>
                <a:effectLst/>
                <a:uLnTx/>
                <a:uFillTx/>
                <a:latin typeface="+mn-ea"/>
                <a:ea typeface="+mn-ea"/>
                <a:cs typeface="+mn-cs"/>
              </a:rPr>
              <a:t>の実施体制・方法（有効性を高める工夫）</a:t>
            </a:r>
          </a:p>
        </p:txBody>
      </p:sp>
      <p:sp>
        <p:nvSpPr>
          <p:cNvPr id="3" name="スライド番号プレースホルダー 2">
            <a:extLst>
              <a:ext uri="{FF2B5EF4-FFF2-40B4-BE49-F238E27FC236}">
                <a16:creationId xmlns:a16="http://schemas.microsoft.com/office/drawing/2014/main" id="{4FDD9ADA-16C7-4172-B816-3DC7E3D69BCD}"/>
              </a:ext>
            </a:extLst>
          </p:cNvPr>
          <p:cNvSpPr>
            <a:spLocks noGrp="1"/>
          </p:cNvSpPr>
          <p:nvPr>
            <p:ph type="sldNum" sz="quarter" idx="12"/>
          </p:nvPr>
        </p:nvSpPr>
        <p:spPr/>
        <p:txBody>
          <a:bodyPr/>
          <a:lstStyle/>
          <a:p>
            <a:pPr>
              <a:defRPr/>
            </a:pPr>
            <a:fld id="{ED70751B-34C4-41F7-9A42-B8AF8614956A}" type="slidenum">
              <a:rPr lang="en-US" altLang="ja-JP" smtClean="0"/>
              <a:pPr>
                <a:defRPr/>
              </a:pPr>
              <a:t>28</a:t>
            </a:fld>
            <a:endParaRPr lang="en-US" altLang="ja-JP" dirty="0"/>
          </a:p>
        </p:txBody>
      </p:sp>
      <p:sp>
        <p:nvSpPr>
          <p:cNvPr id="2" name="正方形/長方形 1">
            <a:extLst>
              <a:ext uri="{FF2B5EF4-FFF2-40B4-BE49-F238E27FC236}">
                <a16:creationId xmlns:a16="http://schemas.microsoft.com/office/drawing/2014/main" id="{3655D492-073B-447B-9045-85D69DFF21E4}"/>
              </a:ext>
            </a:extLst>
          </p:cNvPr>
          <p:cNvSpPr/>
          <p:nvPr/>
        </p:nvSpPr>
        <p:spPr>
          <a:xfrm>
            <a:off x="467544" y="2132856"/>
            <a:ext cx="4104456" cy="2016224"/>
          </a:xfrm>
          <a:prstGeom prst="rect">
            <a:avLst/>
          </a:prstGeom>
          <a:solidFill>
            <a:srgbClr val="1CA1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t>Plan</a:t>
            </a:r>
          </a:p>
          <a:p>
            <a:r>
              <a:rPr lang="ja-JP" altLang="en-US" dirty="0"/>
              <a:t>　豊能町・</a:t>
            </a:r>
            <a:r>
              <a:rPr lang="en-US" altLang="ja-JP" dirty="0"/>
              <a:t>CSPFC</a:t>
            </a:r>
            <a:r>
              <a:rPr lang="ja-JP" altLang="en-US" dirty="0"/>
              <a:t>で事業企画立案</a:t>
            </a:r>
            <a:endParaRPr lang="en-US" altLang="ja-JP" dirty="0"/>
          </a:p>
          <a:p>
            <a:r>
              <a:rPr kumimoji="1" lang="ja-JP" altLang="en-US" sz="1400" dirty="0"/>
              <a:t>　　・各企業からアイデアなど提示</a:t>
            </a:r>
            <a:endParaRPr kumimoji="1" lang="en-US" altLang="ja-JP" sz="1400" dirty="0"/>
          </a:p>
          <a:p>
            <a:r>
              <a:rPr lang="ja-JP" altLang="en-US" sz="1400" dirty="0"/>
              <a:t>　　・分科会でのサービス連携</a:t>
            </a:r>
            <a:endParaRPr lang="en-US" altLang="ja-JP" sz="1400" dirty="0"/>
          </a:p>
          <a:p>
            <a:r>
              <a:rPr kumimoji="1" lang="ja-JP" altLang="en-US" sz="1400" dirty="0"/>
              <a:t>　　・セキュリティ・個人情報保護確認</a:t>
            </a:r>
            <a:endParaRPr kumimoji="1" lang="en-US" altLang="ja-JP" sz="1400" dirty="0"/>
          </a:p>
          <a:p>
            <a:r>
              <a:rPr lang="ja-JP" altLang="en-US" sz="1400" dirty="0"/>
              <a:t>　　・サービスにおける住民アンケートの作成</a:t>
            </a:r>
            <a:endParaRPr kumimoji="1" lang="ja-JP" altLang="en-US" sz="1400" dirty="0"/>
          </a:p>
        </p:txBody>
      </p:sp>
      <p:sp>
        <p:nvSpPr>
          <p:cNvPr id="9" name="正方形/長方形 8">
            <a:extLst>
              <a:ext uri="{FF2B5EF4-FFF2-40B4-BE49-F238E27FC236}">
                <a16:creationId xmlns:a16="http://schemas.microsoft.com/office/drawing/2014/main" id="{A76FBD15-DB52-49F9-A5D5-920965BA6270}"/>
              </a:ext>
            </a:extLst>
          </p:cNvPr>
          <p:cNvSpPr/>
          <p:nvPr/>
        </p:nvSpPr>
        <p:spPr>
          <a:xfrm>
            <a:off x="4572000" y="2132856"/>
            <a:ext cx="4104456" cy="2016224"/>
          </a:xfrm>
          <a:prstGeom prst="rect">
            <a:avLst/>
          </a:prstGeom>
          <a:solidFill>
            <a:srgbClr val="E8337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t>Do</a:t>
            </a:r>
          </a:p>
          <a:p>
            <a:r>
              <a:rPr lang="ja-JP" altLang="en-US" dirty="0"/>
              <a:t>　分科会リーダーがサービス開始</a:t>
            </a:r>
            <a:endParaRPr lang="en-US" altLang="ja-JP" dirty="0"/>
          </a:p>
          <a:p>
            <a:r>
              <a:rPr kumimoji="1" lang="ja-JP" altLang="en-US" sz="1400" dirty="0"/>
              <a:t>　　・社会実装を行いながら課題確認</a:t>
            </a:r>
            <a:endParaRPr kumimoji="1" lang="en-US" altLang="ja-JP" sz="1400" dirty="0"/>
          </a:p>
          <a:p>
            <a:r>
              <a:rPr lang="ja-JP" altLang="en-US" sz="1400" dirty="0"/>
              <a:t>　　・スマホ教室など住民への説明</a:t>
            </a:r>
            <a:endParaRPr lang="en-US" altLang="ja-JP" sz="1400" dirty="0"/>
          </a:p>
          <a:p>
            <a:r>
              <a:rPr kumimoji="1" lang="ja-JP" altLang="en-US" sz="1400" dirty="0"/>
              <a:t>　　・サービス開始に伴い広報</a:t>
            </a:r>
          </a:p>
        </p:txBody>
      </p:sp>
      <p:sp>
        <p:nvSpPr>
          <p:cNvPr id="10" name="正方形/長方形 9">
            <a:extLst>
              <a:ext uri="{FF2B5EF4-FFF2-40B4-BE49-F238E27FC236}">
                <a16:creationId xmlns:a16="http://schemas.microsoft.com/office/drawing/2014/main" id="{A2DC01FF-0639-42F0-9ABC-98D007E1AA1D}"/>
              </a:ext>
            </a:extLst>
          </p:cNvPr>
          <p:cNvSpPr/>
          <p:nvPr/>
        </p:nvSpPr>
        <p:spPr>
          <a:xfrm>
            <a:off x="467544" y="4159374"/>
            <a:ext cx="4104456" cy="2016224"/>
          </a:xfrm>
          <a:prstGeom prst="rect">
            <a:avLst/>
          </a:prstGeom>
          <a:solidFill>
            <a:srgbClr val="7ABE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dirty="0"/>
              <a:t>Action</a:t>
            </a:r>
          </a:p>
          <a:p>
            <a:r>
              <a:rPr kumimoji="1" lang="ja-JP" altLang="en-US" dirty="0"/>
              <a:t>　課題修正・拡充サービス開始</a:t>
            </a:r>
            <a:endParaRPr kumimoji="1" lang="en-US" altLang="ja-JP" dirty="0"/>
          </a:p>
          <a:p>
            <a:r>
              <a:rPr lang="ja-JP" altLang="en-US" sz="1400" dirty="0"/>
              <a:t>　　・改善サービスの実装</a:t>
            </a:r>
            <a:endParaRPr lang="en-US" altLang="ja-JP" sz="1400" dirty="0"/>
          </a:p>
          <a:p>
            <a:r>
              <a:rPr kumimoji="1" lang="ja-JP" altLang="en-US" sz="1400" dirty="0"/>
              <a:t>　　・新サービスの実装の段取り</a:t>
            </a:r>
            <a:r>
              <a:rPr kumimoji="1" lang="en-US" altLang="ja-JP" sz="1400" dirty="0"/>
              <a:t>Plan</a:t>
            </a:r>
            <a:r>
              <a:rPr kumimoji="1" lang="ja-JP" altLang="en-US" sz="1400" dirty="0"/>
              <a:t>に反映</a:t>
            </a:r>
            <a:endParaRPr kumimoji="1" lang="en-US" altLang="ja-JP" sz="1400" dirty="0"/>
          </a:p>
          <a:p>
            <a:r>
              <a:rPr lang="ja-JP" altLang="en-US" sz="1400" dirty="0"/>
              <a:t>　　</a:t>
            </a:r>
            <a:endParaRPr kumimoji="1" lang="ja-JP" altLang="en-US" sz="1400" dirty="0"/>
          </a:p>
        </p:txBody>
      </p:sp>
      <p:sp>
        <p:nvSpPr>
          <p:cNvPr id="11" name="正方形/長方形 10">
            <a:extLst>
              <a:ext uri="{FF2B5EF4-FFF2-40B4-BE49-F238E27FC236}">
                <a16:creationId xmlns:a16="http://schemas.microsoft.com/office/drawing/2014/main" id="{A12FD065-7558-42B4-90FB-0ACC72D929C0}"/>
              </a:ext>
            </a:extLst>
          </p:cNvPr>
          <p:cNvSpPr/>
          <p:nvPr/>
        </p:nvSpPr>
        <p:spPr>
          <a:xfrm>
            <a:off x="4572000" y="4159374"/>
            <a:ext cx="4104456" cy="2016224"/>
          </a:xfrm>
          <a:prstGeom prst="rect">
            <a:avLst/>
          </a:prstGeom>
          <a:solidFill>
            <a:srgbClr val="EF8E2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t>Check</a:t>
            </a:r>
          </a:p>
          <a:p>
            <a:r>
              <a:rPr lang="ja-JP" altLang="en-US" dirty="0"/>
              <a:t>　</a:t>
            </a:r>
            <a:r>
              <a:rPr lang="en-US" altLang="ja-JP" dirty="0"/>
              <a:t>CSPFC</a:t>
            </a:r>
            <a:r>
              <a:rPr lang="ja-JP" altLang="en-US" dirty="0"/>
              <a:t>定例会議での検証</a:t>
            </a:r>
            <a:endParaRPr lang="en-US" altLang="ja-JP" dirty="0"/>
          </a:p>
          <a:p>
            <a:r>
              <a:rPr kumimoji="1" lang="ja-JP" altLang="en-US" sz="1400" dirty="0"/>
              <a:t>　　・豊能町各原課との情報共有</a:t>
            </a:r>
            <a:endParaRPr kumimoji="1" lang="en-US" altLang="ja-JP" sz="1400" dirty="0"/>
          </a:p>
          <a:p>
            <a:r>
              <a:rPr kumimoji="1" lang="ja-JP" altLang="en-US" sz="1400" dirty="0"/>
              <a:t>　　・サービス開始時の課題シェア・検証</a:t>
            </a:r>
            <a:endParaRPr kumimoji="1" lang="en-US" altLang="ja-JP" sz="1400" dirty="0"/>
          </a:p>
          <a:p>
            <a:r>
              <a:rPr lang="ja-JP" altLang="en-US" sz="1400" dirty="0"/>
              <a:t>　　・アンケート内容確認</a:t>
            </a:r>
            <a:endParaRPr lang="en-US" altLang="ja-JP" sz="1400" dirty="0"/>
          </a:p>
          <a:p>
            <a:r>
              <a:rPr kumimoji="1" lang="ja-JP" altLang="en-US" sz="1400" dirty="0"/>
              <a:t>　　・有識者・アドバイザーへの確認</a:t>
            </a:r>
            <a:endParaRPr kumimoji="1" lang="en-US" altLang="ja-JP" sz="1400" dirty="0"/>
          </a:p>
          <a:p>
            <a:r>
              <a:rPr lang="ja-JP" altLang="en-US" sz="1400" dirty="0"/>
              <a:t>　　・他自治体での取組比較</a:t>
            </a:r>
            <a:endParaRPr kumimoji="1" lang="ja-JP" altLang="en-US" sz="1400" dirty="0"/>
          </a:p>
        </p:txBody>
      </p:sp>
      <p:sp>
        <p:nvSpPr>
          <p:cNvPr id="4" name="矢印: 右 3">
            <a:extLst>
              <a:ext uri="{FF2B5EF4-FFF2-40B4-BE49-F238E27FC236}">
                <a16:creationId xmlns:a16="http://schemas.microsoft.com/office/drawing/2014/main" id="{BE9C2AC2-E8B2-4307-A7BB-0DDEEEC2D56F}"/>
              </a:ext>
            </a:extLst>
          </p:cNvPr>
          <p:cNvSpPr/>
          <p:nvPr/>
        </p:nvSpPr>
        <p:spPr>
          <a:xfrm>
            <a:off x="4427984" y="2996952"/>
            <a:ext cx="360040" cy="504056"/>
          </a:xfrm>
          <a:prstGeom prst="rightArrow">
            <a:avLst/>
          </a:prstGeom>
          <a:solidFill>
            <a:srgbClr val="1C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D92EFF8D-C493-423A-B3B2-66B577BA257A}"/>
              </a:ext>
            </a:extLst>
          </p:cNvPr>
          <p:cNvSpPr/>
          <p:nvPr/>
        </p:nvSpPr>
        <p:spPr>
          <a:xfrm rot="10800000">
            <a:off x="4355977" y="5018844"/>
            <a:ext cx="360040" cy="504056"/>
          </a:xfrm>
          <a:prstGeom prst="rightArrow">
            <a:avLst/>
          </a:prstGeom>
          <a:solidFill>
            <a:srgbClr val="EF8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B7BD921D-8A2C-4048-83E4-7E0A7A5CC43C}"/>
              </a:ext>
            </a:extLst>
          </p:cNvPr>
          <p:cNvSpPr/>
          <p:nvPr/>
        </p:nvSpPr>
        <p:spPr>
          <a:xfrm rot="5400000">
            <a:off x="6588224" y="3933056"/>
            <a:ext cx="360040" cy="504056"/>
          </a:xfrm>
          <a:prstGeom prst="rightArrow">
            <a:avLst/>
          </a:prstGeom>
          <a:solidFill>
            <a:srgbClr val="E83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277F4EBB-AEC9-42B0-A6D9-23AF7CE2B763}"/>
              </a:ext>
            </a:extLst>
          </p:cNvPr>
          <p:cNvSpPr/>
          <p:nvPr/>
        </p:nvSpPr>
        <p:spPr>
          <a:xfrm rot="16200000">
            <a:off x="2303749" y="3864255"/>
            <a:ext cx="360040" cy="504056"/>
          </a:xfrm>
          <a:prstGeom prst="rightArrow">
            <a:avLst/>
          </a:prstGeom>
          <a:solidFill>
            <a:srgbClr val="7AB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F88B1073-2F71-4E2A-ACD5-06A0312D7A3D}"/>
              </a:ext>
            </a:extLst>
          </p:cNvPr>
          <p:cNvSpPr txBox="1"/>
          <p:nvPr/>
        </p:nvSpPr>
        <p:spPr>
          <a:xfrm>
            <a:off x="179512" y="1125752"/>
            <a:ext cx="8863324" cy="923330"/>
          </a:xfrm>
          <a:prstGeom prst="rect">
            <a:avLst/>
          </a:prstGeom>
          <a:noFill/>
        </p:spPr>
        <p:txBody>
          <a:bodyPr wrap="none" rtlCol="0">
            <a:spAutoFit/>
          </a:bodyPr>
          <a:lstStyle/>
          <a:p>
            <a:r>
              <a:rPr kumimoji="1" lang="en-US" altLang="ja-JP" dirty="0"/>
              <a:t>CSPFC</a:t>
            </a:r>
            <a:r>
              <a:rPr kumimoji="1" lang="ja-JP" altLang="en-US" dirty="0"/>
              <a:t>を中心に毎週木曜日</a:t>
            </a:r>
            <a:r>
              <a:rPr kumimoji="1" lang="en-US" altLang="ja-JP" dirty="0"/>
              <a:t>10</a:t>
            </a:r>
            <a:r>
              <a:rPr kumimoji="1" lang="ja-JP" altLang="en-US" dirty="0"/>
              <a:t>時から定例会議を行い、関係各社と情報共有や</a:t>
            </a:r>
            <a:endParaRPr kumimoji="1" lang="en-US" altLang="ja-JP" dirty="0"/>
          </a:p>
          <a:p>
            <a:r>
              <a:rPr lang="ja-JP" altLang="en-US" dirty="0"/>
              <a:t>分科会をベースに対策を行い常に</a:t>
            </a:r>
            <a:r>
              <a:rPr lang="en-US" altLang="ja-JP" dirty="0"/>
              <a:t>PDCA</a:t>
            </a:r>
            <a:r>
              <a:rPr lang="ja-JP" altLang="en-US" dirty="0"/>
              <a:t>の循環を行っております。</a:t>
            </a:r>
            <a:endParaRPr lang="en-US" altLang="ja-JP" dirty="0"/>
          </a:p>
          <a:p>
            <a:r>
              <a:rPr kumimoji="1" lang="ja-JP" altLang="en-US" dirty="0"/>
              <a:t>また月例会議（毎月第一週木曜日）は、他自治体なども参加し情報共有を行っております。</a:t>
            </a:r>
          </a:p>
        </p:txBody>
      </p:sp>
      <p:sp>
        <p:nvSpPr>
          <p:cNvPr id="7" name="二等辺三角形 6">
            <a:extLst>
              <a:ext uri="{FF2B5EF4-FFF2-40B4-BE49-F238E27FC236}">
                <a16:creationId xmlns:a16="http://schemas.microsoft.com/office/drawing/2014/main" id="{19079301-7942-4A34-BC7D-EBDB8D858848}"/>
              </a:ext>
            </a:extLst>
          </p:cNvPr>
          <p:cNvSpPr/>
          <p:nvPr/>
        </p:nvSpPr>
        <p:spPr>
          <a:xfrm>
            <a:off x="4860032" y="6175598"/>
            <a:ext cx="3456384" cy="136455"/>
          </a:xfrm>
          <a:prstGeom prst="triangl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31DF2629-EDAA-450C-9613-C8E97B94E2DD}"/>
              </a:ext>
            </a:extLst>
          </p:cNvPr>
          <p:cNvSpPr/>
          <p:nvPr/>
        </p:nvSpPr>
        <p:spPr>
          <a:xfrm>
            <a:off x="5616116" y="6312053"/>
            <a:ext cx="1131192" cy="21602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t>大阪公立校大学</a:t>
            </a:r>
          </a:p>
        </p:txBody>
      </p:sp>
      <p:sp>
        <p:nvSpPr>
          <p:cNvPr id="18" name="正方形/長方形 17">
            <a:extLst>
              <a:ext uri="{FF2B5EF4-FFF2-40B4-BE49-F238E27FC236}">
                <a16:creationId xmlns:a16="http://schemas.microsoft.com/office/drawing/2014/main" id="{8C2DA694-94B8-416C-A81D-115EBC896FE7}"/>
              </a:ext>
            </a:extLst>
          </p:cNvPr>
          <p:cNvSpPr/>
          <p:nvPr/>
        </p:nvSpPr>
        <p:spPr>
          <a:xfrm>
            <a:off x="6783312" y="6312053"/>
            <a:ext cx="1296143" cy="21602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a:t>TMI</a:t>
            </a:r>
            <a:r>
              <a:rPr kumimoji="1" lang="ja-JP" altLang="en-US" sz="800" dirty="0"/>
              <a:t>総合法律事務所</a:t>
            </a:r>
          </a:p>
        </p:txBody>
      </p:sp>
      <p:sp>
        <p:nvSpPr>
          <p:cNvPr id="19" name="正方形/長方形 18">
            <a:extLst>
              <a:ext uri="{FF2B5EF4-FFF2-40B4-BE49-F238E27FC236}">
                <a16:creationId xmlns:a16="http://schemas.microsoft.com/office/drawing/2014/main" id="{99047558-86E5-48C7-A29C-EB16FF6F71AF}"/>
              </a:ext>
            </a:extLst>
          </p:cNvPr>
          <p:cNvSpPr/>
          <p:nvPr/>
        </p:nvSpPr>
        <p:spPr>
          <a:xfrm>
            <a:off x="8136397" y="6312053"/>
            <a:ext cx="720079" cy="21602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t>地域企業</a:t>
            </a:r>
            <a:endParaRPr kumimoji="1" lang="ja-JP" altLang="en-US" sz="800" dirty="0"/>
          </a:p>
        </p:txBody>
      </p:sp>
      <p:sp>
        <p:nvSpPr>
          <p:cNvPr id="20" name="正方形/長方形 19">
            <a:extLst>
              <a:ext uri="{FF2B5EF4-FFF2-40B4-BE49-F238E27FC236}">
                <a16:creationId xmlns:a16="http://schemas.microsoft.com/office/drawing/2014/main" id="{01AC73F4-D683-40DC-B560-3BFD51FA9B16}"/>
              </a:ext>
            </a:extLst>
          </p:cNvPr>
          <p:cNvSpPr/>
          <p:nvPr/>
        </p:nvSpPr>
        <p:spPr>
          <a:xfrm>
            <a:off x="4427984" y="6312053"/>
            <a:ext cx="1131192" cy="21602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t>大阪スマートシティパートナーズフォーラム</a:t>
            </a:r>
          </a:p>
        </p:txBody>
      </p:sp>
    </p:spTree>
    <p:extLst>
      <p:ext uri="{BB962C8B-B14F-4D97-AF65-F5344CB8AC3E}">
        <p14:creationId xmlns:p14="http://schemas.microsoft.com/office/powerpoint/2010/main" val="2861791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eaLnBrk="1" hangingPunct="1">
              <a:spcBef>
                <a:spcPct val="0"/>
              </a:spcBef>
              <a:buNone/>
            </a:pPr>
            <a:r>
              <a:rPr lang="ja-JP" altLang="en-US" sz="1800" b="1" dirty="0">
                <a:solidFill>
                  <a:schemeClr val="bg1"/>
                </a:solidFill>
                <a:latin typeface="ＭＳ Ｐゴシック" panose="020B0600070205080204" pitchFamily="50" charset="-128"/>
              </a:rPr>
              <a:t>デジタル原則及び共助条件の遵守に向けた考え方</a:t>
            </a:r>
          </a:p>
        </p:txBody>
      </p:sp>
      <p:sp>
        <p:nvSpPr>
          <p:cNvPr id="1414" name="Text Box 4"/>
          <p:cNvSpPr txBox="1">
            <a:spLocks noChangeArrowheads="1"/>
          </p:cNvSpPr>
          <p:nvPr/>
        </p:nvSpPr>
        <p:spPr>
          <a:xfrm>
            <a:off x="316307" y="561084"/>
            <a:ext cx="7398461" cy="338554"/>
          </a:xfrm>
          <a:prstGeom prst="rect">
            <a:avLst/>
          </a:prstGeom>
          <a:noFill/>
          <a:ln w="9525">
            <a:noFill/>
            <a:miter lim="800000"/>
            <a:headEnd/>
            <a:tailEnd/>
          </a:ln>
          <a:effectLst/>
        </p:spPr>
        <p:txBody>
          <a:bodyPr wrap="square">
            <a:spAutoFit/>
          </a:bodyPr>
          <a:lstStyle/>
          <a:p>
            <a:pPr marL="238125" lvl="0" indent="-238125" eaLnBrk="1" hangingPunct="1">
              <a:spcBef>
                <a:spcPct val="5000"/>
              </a:spcBef>
              <a:buFont typeface="Wingdings" pitchFamily="2" charset="2"/>
              <a:buChar char="n"/>
              <a:defRPr/>
            </a:pPr>
            <a:r>
              <a:rPr lang="ja-JP" altLang="en-US" sz="1600" b="1" dirty="0">
                <a:latin typeface="+mn-ea"/>
                <a:ea typeface="+mn-ea"/>
              </a:rPr>
              <a:t>行政</a:t>
            </a:r>
            <a:r>
              <a:rPr lang="en-US" altLang="ja-JP" sz="1600" b="1" dirty="0">
                <a:latin typeface="+mn-ea"/>
                <a:ea typeface="+mn-ea"/>
              </a:rPr>
              <a:t>DX</a:t>
            </a:r>
            <a:r>
              <a:rPr lang="ja-JP" altLang="en-US" sz="1600" b="1" dirty="0">
                <a:latin typeface="+mn-ea"/>
                <a:ea typeface="+mn-ea"/>
              </a:rPr>
              <a:t>における自動化・オンライン化の方針</a:t>
            </a:r>
            <a:endParaRPr lang="ja-JP" altLang="en-US" sz="1600" b="1" dirty="0">
              <a:solidFill>
                <a:srgbClr val="000000"/>
              </a:solidFill>
              <a:latin typeface="+mn-ea"/>
              <a:ea typeface="+mn-ea"/>
            </a:endParaRPr>
          </a:p>
        </p:txBody>
      </p:sp>
      <p:sp>
        <p:nvSpPr>
          <p:cNvPr id="1417" name="Text Box 4"/>
          <p:cNvSpPr txBox="1">
            <a:spLocks noChangeArrowheads="1"/>
          </p:cNvSpPr>
          <p:nvPr/>
        </p:nvSpPr>
        <p:spPr>
          <a:xfrm>
            <a:off x="393939" y="3028653"/>
            <a:ext cx="7398461" cy="338554"/>
          </a:xfrm>
          <a:prstGeom prst="rect">
            <a:avLst/>
          </a:prstGeom>
          <a:noFill/>
          <a:ln w="9525">
            <a:noFill/>
            <a:miter lim="800000"/>
            <a:headEnd/>
            <a:tailEnd/>
          </a:ln>
          <a:effectLst/>
        </p:spPr>
        <p:txBody>
          <a:bodyPr wrap="square">
            <a:spAutoFit/>
          </a:bodyPr>
          <a:lstStyle/>
          <a:p>
            <a:pPr marL="238125" lvl="0" indent="-238125" eaLnBrk="1" hangingPunct="1">
              <a:spcBef>
                <a:spcPct val="5000"/>
              </a:spcBef>
              <a:buFont typeface="Wingdings" pitchFamily="2" charset="2"/>
              <a:buChar char="n"/>
              <a:defRPr/>
            </a:pPr>
            <a:r>
              <a:rPr lang="ja-JP" altLang="en-US" sz="1600" b="1" dirty="0">
                <a:latin typeface="Tahoma" pitchFamily="34" charset="0"/>
              </a:rPr>
              <a:t>官民・民民間の連携確保の方針</a:t>
            </a:r>
            <a:endParaRPr lang="ja-JP" altLang="en-US" sz="1600" b="1" dirty="0">
              <a:solidFill>
                <a:srgbClr val="000000"/>
              </a:solidFill>
              <a:latin typeface="Tahoma" pitchFamily="34" charset="0"/>
            </a:endParaRPr>
          </a:p>
        </p:txBody>
      </p:sp>
      <p:sp>
        <p:nvSpPr>
          <p:cNvPr id="2" name="スライド番号プレースホルダー 1">
            <a:extLst>
              <a:ext uri="{FF2B5EF4-FFF2-40B4-BE49-F238E27FC236}">
                <a16:creationId xmlns:a16="http://schemas.microsoft.com/office/drawing/2014/main" id="{619A56C7-DE6D-4C26-A6B6-C12E111D0875}"/>
              </a:ext>
            </a:extLst>
          </p:cNvPr>
          <p:cNvSpPr>
            <a:spLocks noGrp="1"/>
          </p:cNvSpPr>
          <p:nvPr>
            <p:ph type="sldNum" sz="quarter" idx="12"/>
          </p:nvPr>
        </p:nvSpPr>
        <p:spPr/>
        <p:txBody>
          <a:bodyPr/>
          <a:lstStyle/>
          <a:p>
            <a:pPr>
              <a:defRPr/>
            </a:pPr>
            <a:fld id="{ED70751B-34C4-41F7-9A42-B8AF8614956A}" type="slidenum">
              <a:rPr lang="en-US" altLang="ja-JP" smtClean="0"/>
              <a:pPr>
                <a:defRPr/>
              </a:pPr>
              <a:t>29</a:t>
            </a:fld>
            <a:endParaRPr lang="en-US" altLang="ja-JP" dirty="0"/>
          </a:p>
        </p:txBody>
      </p:sp>
      <p:sp>
        <p:nvSpPr>
          <p:cNvPr id="12" name="Rectangle 66">
            <a:extLst>
              <a:ext uri="{FF2B5EF4-FFF2-40B4-BE49-F238E27FC236}">
                <a16:creationId xmlns:a16="http://schemas.microsoft.com/office/drawing/2014/main" id="{061BA4E8-EDD9-4FDC-A83C-67BDC08A75EE}"/>
              </a:ext>
            </a:extLst>
          </p:cNvPr>
          <p:cNvSpPr>
            <a:spLocks noChangeArrowheads="1"/>
          </p:cNvSpPr>
          <p:nvPr/>
        </p:nvSpPr>
        <p:spPr>
          <a:xfrm>
            <a:off x="296524" y="922583"/>
            <a:ext cx="8550951" cy="2074369"/>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3" name="Rectangle 66">
            <a:extLst>
              <a:ext uri="{FF2B5EF4-FFF2-40B4-BE49-F238E27FC236}">
                <a16:creationId xmlns:a16="http://schemas.microsoft.com/office/drawing/2014/main" id="{6817BCC9-A613-40F4-8CAD-992988950B45}"/>
              </a:ext>
            </a:extLst>
          </p:cNvPr>
          <p:cNvSpPr>
            <a:spLocks noChangeArrowheads="1"/>
          </p:cNvSpPr>
          <p:nvPr/>
        </p:nvSpPr>
        <p:spPr>
          <a:xfrm>
            <a:off x="296523" y="3430830"/>
            <a:ext cx="8550951" cy="3238529"/>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3" name="テキスト ボックス 2">
            <a:extLst>
              <a:ext uri="{FF2B5EF4-FFF2-40B4-BE49-F238E27FC236}">
                <a16:creationId xmlns:a16="http://schemas.microsoft.com/office/drawing/2014/main" id="{F10B0795-2ECA-4D21-AFD1-C79C15517CCD}"/>
              </a:ext>
            </a:extLst>
          </p:cNvPr>
          <p:cNvSpPr txBox="1"/>
          <p:nvPr/>
        </p:nvSpPr>
        <p:spPr>
          <a:xfrm>
            <a:off x="328145" y="1057388"/>
            <a:ext cx="8392041" cy="1815882"/>
          </a:xfrm>
          <a:prstGeom prst="rect">
            <a:avLst/>
          </a:prstGeom>
          <a:noFill/>
        </p:spPr>
        <p:txBody>
          <a:bodyPr wrap="none" rtlCol="0">
            <a:spAutoFit/>
          </a:bodyPr>
          <a:lstStyle/>
          <a:p>
            <a:r>
              <a:rPr kumimoji="1" lang="ja-JP" altLang="en-US" sz="1400" dirty="0"/>
              <a:t>民間企業と基礎自治体の業務棚卸からデジタル化での検証を行い、自治体内部の業務効率化を目指します。</a:t>
            </a:r>
          </a:p>
          <a:p>
            <a:r>
              <a:rPr kumimoji="1" lang="ja-JP" altLang="en-US" sz="1400" dirty="0"/>
              <a:t>デジタル行政先進国のエストニアを参考に</a:t>
            </a:r>
            <a:r>
              <a:rPr kumimoji="1" lang="en-US" altLang="ja-JP" sz="1400" dirty="0"/>
              <a:t>99.8%</a:t>
            </a:r>
            <a:r>
              <a:rPr kumimoji="1" lang="ja-JP" altLang="en-US" sz="1400" dirty="0"/>
              <a:t>のデジタル化を目標とします。</a:t>
            </a:r>
            <a:endParaRPr kumimoji="1" lang="en-US" altLang="ja-JP" sz="1400" dirty="0"/>
          </a:p>
          <a:p>
            <a:r>
              <a:rPr lang="ja-JP" altLang="en-US" sz="1400" dirty="0"/>
              <a:t>そのうえで、以下３つを中心に対応を行います。</a:t>
            </a:r>
            <a:endParaRPr kumimoji="1" lang="en-US" altLang="ja-JP" sz="1400" dirty="0"/>
          </a:p>
          <a:p>
            <a:r>
              <a:rPr kumimoji="1" lang="ja-JP" altLang="en-US" sz="1400" dirty="0"/>
              <a:t>　①　ペーパーレス</a:t>
            </a:r>
            <a:r>
              <a:rPr kumimoji="1" lang="en-US" altLang="ja-JP" sz="1400" dirty="0"/>
              <a:t>/</a:t>
            </a:r>
            <a:r>
              <a:rPr kumimoji="1" lang="ja-JP" altLang="en-US" sz="1400" dirty="0"/>
              <a:t>申請・通知のインライン化</a:t>
            </a:r>
            <a:endParaRPr kumimoji="1" lang="en-US" altLang="ja-JP" sz="1400" dirty="0"/>
          </a:p>
          <a:p>
            <a:r>
              <a:rPr kumimoji="1" lang="ja-JP" altLang="en-US" sz="1400" dirty="0"/>
              <a:t>　②　行政内部事務の</a:t>
            </a:r>
            <a:r>
              <a:rPr kumimoji="1" lang="en-US" altLang="ja-JP" sz="1400" dirty="0"/>
              <a:t>BPR</a:t>
            </a:r>
            <a:r>
              <a:rPr kumimoji="1" lang="ja-JP" altLang="en-US" sz="1400" dirty="0"/>
              <a:t>とデジタル化</a:t>
            </a:r>
            <a:endParaRPr kumimoji="1" lang="en-US" altLang="ja-JP" sz="1400" dirty="0"/>
          </a:p>
          <a:p>
            <a:r>
              <a:rPr lang="ja-JP" altLang="en-US" sz="1400" dirty="0"/>
              <a:t>　③　ルール（条例・規則等）のデジタルデータ化</a:t>
            </a:r>
            <a:endParaRPr lang="en-US" altLang="ja-JP" sz="1400" dirty="0"/>
          </a:p>
          <a:p>
            <a:r>
              <a:rPr lang="ja-JP" altLang="en-US" sz="1400" dirty="0"/>
              <a:t>令和</a:t>
            </a:r>
            <a:r>
              <a:rPr lang="en-US" altLang="ja-JP" sz="1400" dirty="0"/>
              <a:t>4</a:t>
            </a:r>
            <a:r>
              <a:rPr lang="ja-JP" altLang="en-US" sz="1400" dirty="0"/>
              <a:t>年は業務の棚卸を中心に行い、利用ツールの検討およびガイドラインの作成を行います。</a:t>
            </a:r>
            <a:endParaRPr lang="en-US" altLang="ja-JP" sz="1400" dirty="0"/>
          </a:p>
          <a:p>
            <a:r>
              <a:rPr lang="ja-JP" altLang="en-US" sz="1400" dirty="0"/>
              <a:t>一部ツール導入をして各課の反応を確認しながら導入を進めます。</a:t>
            </a:r>
            <a:endParaRPr lang="en-US" altLang="ja-JP" sz="1400" dirty="0"/>
          </a:p>
        </p:txBody>
      </p:sp>
      <p:sp>
        <p:nvSpPr>
          <p:cNvPr id="14" name="テキスト ボックス 13">
            <a:extLst>
              <a:ext uri="{FF2B5EF4-FFF2-40B4-BE49-F238E27FC236}">
                <a16:creationId xmlns:a16="http://schemas.microsoft.com/office/drawing/2014/main" id="{78A9DE36-8A01-4E61-812F-512875C96035}"/>
              </a:ext>
            </a:extLst>
          </p:cNvPr>
          <p:cNvSpPr txBox="1"/>
          <p:nvPr/>
        </p:nvSpPr>
        <p:spPr>
          <a:xfrm>
            <a:off x="330944" y="3429000"/>
            <a:ext cx="8471497" cy="2246769"/>
          </a:xfrm>
          <a:prstGeom prst="rect">
            <a:avLst/>
          </a:prstGeom>
          <a:noFill/>
        </p:spPr>
        <p:txBody>
          <a:bodyPr wrap="square" rtlCol="0">
            <a:spAutoFit/>
          </a:bodyPr>
          <a:lstStyle/>
          <a:p>
            <a:r>
              <a:rPr kumimoji="1" lang="ja-JP" altLang="en-US" sz="1400" dirty="0"/>
              <a:t>自治体が提供するサービスのデジタルサービス化、民間企業で提供するサービスを実装状況に合わせて、データ連携基盤を柔軟に活用しながら、官民及び民民間の連携を</a:t>
            </a:r>
            <a:r>
              <a:rPr kumimoji="1" lang="en-US" altLang="ja-JP" sz="1400" dirty="0"/>
              <a:t>CSPFC</a:t>
            </a:r>
            <a:r>
              <a:rPr kumimoji="1" lang="ja-JP" altLang="en-US" sz="1400" dirty="0"/>
              <a:t>内で議論を行いながら方針を構築します。</a:t>
            </a:r>
            <a:endParaRPr kumimoji="1" lang="en-US" altLang="ja-JP" sz="1400" dirty="0"/>
          </a:p>
          <a:p>
            <a:pPr lvl="1"/>
            <a:r>
              <a:rPr lang="ja-JP" altLang="en-US" sz="1400" dirty="0"/>
              <a:t>①　</a:t>
            </a:r>
            <a:r>
              <a:rPr lang="en-US" altLang="ja-JP" sz="1400" dirty="0"/>
              <a:t>CSPFC</a:t>
            </a:r>
            <a:r>
              <a:rPr lang="ja-JP" altLang="en-US" sz="1400" dirty="0"/>
              <a:t>が提供する</a:t>
            </a:r>
            <a:r>
              <a:rPr lang="en-US" altLang="ja-JP" sz="1400" dirty="0" err="1"/>
              <a:t>NoCode</a:t>
            </a:r>
            <a:r>
              <a:rPr lang="ja-JP" altLang="en-US" sz="1400" dirty="0"/>
              <a:t>プラットフォームと活用しながら「とよのんコンシェルジュ」の拡充を行い</a:t>
            </a:r>
            <a:endParaRPr lang="en-US" altLang="ja-JP" sz="1400" dirty="0"/>
          </a:p>
          <a:p>
            <a:pPr lvl="1"/>
            <a:r>
              <a:rPr lang="ja-JP" altLang="en-US" sz="1400" dirty="0"/>
              <a:t>　　 </a:t>
            </a:r>
            <a:r>
              <a:rPr lang="en-US" altLang="ja-JP" sz="1400" dirty="0"/>
              <a:t>UI/UX</a:t>
            </a:r>
            <a:r>
              <a:rPr lang="ja-JP" altLang="en-US" sz="1400" dirty="0"/>
              <a:t>を積極的に改善していきます。</a:t>
            </a:r>
            <a:endParaRPr lang="en-US" altLang="ja-JP" sz="1400" dirty="0"/>
          </a:p>
          <a:p>
            <a:pPr lvl="1"/>
            <a:r>
              <a:rPr lang="ja-JP" altLang="en-US" sz="1400" dirty="0"/>
              <a:t>②　スタートアップ・ベンチャーのサービスを積極的に取り込みながら大手企業と連携し安定したサービス</a:t>
            </a:r>
            <a:endParaRPr lang="en-US" altLang="ja-JP" sz="1400" dirty="0"/>
          </a:p>
          <a:p>
            <a:pPr lvl="1"/>
            <a:r>
              <a:rPr lang="ja-JP" altLang="en-US" sz="1400" dirty="0"/>
              <a:t>　　 になるように調整していきます。</a:t>
            </a:r>
            <a:endParaRPr lang="en-US" altLang="ja-JP" sz="1400" dirty="0"/>
          </a:p>
          <a:p>
            <a:pPr lvl="1"/>
            <a:r>
              <a:rPr lang="ja-JP" altLang="en-US" sz="1400" dirty="0"/>
              <a:t>③　データに関する政府相互運用性フレームワーク（</a:t>
            </a:r>
            <a:r>
              <a:rPr lang="en-US" altLang="ja-JP" sz="1400" dirty="0"/>
              <a:t>GIF</a:t>
            </a:r>
            <a:r>
              <a:rPr lang="ja-JP" altLang="en-US" sz="1400" dirty="0"/>
              <a:t>）等に準拠したデータの活用とオープンデータ化</a:t>
            </a:r>
            <a:br>
              <a:rPr lang="en-US" altLang="ja-JP" sz="1400" dirty="0"/>
            </a:br>
            <a:r>
              <a:rPr lang="ja-JP" altLang="en-US" sz="1400" dirty="0"/>
              <a:t>　　　（個人情報に関しては</a:t>
            </a:r>
            <a:r>
              <a:rPr lang="en-US" altLang="ja-JP" sz="1400" dirty="0"/>
              <a:t>JP-LINK</a:t>
            </a:r>
            <a:r>
              <a:rPr lang="ja-JP" altLang="en-US" sz="1400" dirty="0"/>
              <a:t>の活用を行い、利用者の利用許諾を活用しデータ連携促進）</a:t>
            </a:r>
            <a:endParaRPr lang="en-US" altLang="ja-JP" sz="1400" dirty="0"/>
          </a:p>
          <a:p>
            <a:pPr lvl="1"/>
            <a:r>
              <a:rPr lang="ja-JP" altLang="en-US" sz="1400" dirty="0"/>
              <a:t>④　今後、国で構築予定のベースレジストリ、ガバメントクラウドとの親和性を重視します。</a:t>
            </a:r>
            <a:endParaRPr lang="en-US" altLang="ja-JP" sz="1400" dirty="0"/>
          </a:p>
          <a:p>
            <a:pPr lvl="1"/>
            <a:r>
              <a:rPr lang="ja-JP" altLang="en-US" sz="1400" dirty="0"/>
              <a:t>⑤　他自治体の参加による地域企業サービスも既存企業と連携しデータ・サービス連携の促進をします。</a:t>
            </a:r>
            <a:endParaRPr lang="en-US" altLang="ja-JP" sz="1400" dirty="0"/>
          </a:p>
        </p:txBody>
      </p:sp>
    </p:spTree>
    <p:extLst>
      <p:ext uri="{BB962C8B-B14F-4D97-AF65-F5344CB8AC3E}">
        <p14:creationId xmlns:p14="http://schemas.microsoft.com/office/powerpoint/2010/main" val="2333434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2" name="正方形/長方形 4"/>
          <p:cNvSpPr/>
          <p:nvPr/>
        </p:nvSpPr>
        <p:spPr>
          <a:xfrm>
            <a:off x="0" y="0"/>
            <a:ext cx="9144000" cy="576000"/>
          </a:xfrm>
          <a:prstGeom prst="rect">
            <a:avLst/>
          </a:prstGeom>
          <a:solidFill>
            <a:srgbClr val="0070C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a:ln>
                  <a:noFill/>
                </a:ln>
                <a:solidFill>
                  <a:prstClr val="white"/>
                </a:solidFill>
                <a:effectLst/>
                <a:uLnTx/>
                <a:uFillTx/>
                <a:latin typeface="+mn-ea"/>
                <a:ea typeface="+mn-ea"/>
                <a:cs typeface="+mn-cs"/>
              </a:rPr>
              <a:t>事業概要（</a:t>
            </a:r>
            <a:r>
              <a:rPr kumimoji="0" lang="en-US" altLang="ja-JP" b="1" i="0" u="none" strike="noStrike" kern="0" cap="none" spc="0" normalizeH="0" baseline="0" noProof="0" dirty="0">
                <a:ln>
                  <a:noFill/>
                </a:ln>
                <a:solidFill>
                  <a:prstClr val="white"/>
                </a:solidFill>
                <a:effectLst/>
                <a:uLnTx/>
                <a:uFillTx/>
                <a:latin typeface="+mn-ea"/>
                <a:ea typeface="+mn-ea"/>
                <a:cs typeface="+mn-cs"/>
              </a:rPr>
              <a:t>2/2</a:t>
            </a:r>
            <a:r>
              <a:rPr kumimoji="0" lang="ja-JP" altLang="en-US" b="1" i="0" u="none" strike="noStrike" kern="0" cap="none" spc="0" normalizeH="0" baseline="0" noProof="0" dirty="0">
                <a:ln>
                  <a:noFill/>
                </a:ln>
                <a:solidFill>
                  <a:prstClr val="white"/>
                </a:solidFill>
                <a:effectLst/>
                <a:uLnTx/>
                <a:uFillTx/>
                <a:latin typeface="+mn-ea"/>
                <a:ea typeface="+mn-ea"/>
                <a:cs typeface="+mn-cs"/>
              </a:rPr>
              <a:t>）　　</a:t>
            </a:r>
            <a:r>
              <a:rPr kumimoji="0" lang="en-US" altLang="ja-JP" b="1" i="0" u="none" strike="noStrike" kern="0" cap="none" spc="0" normalizeH="0" baseline="0" noProof="0" dirty="0">
                <a:ln>
                  <a:noFill/>
                </a:ln>
                <a:solidFill>
                  <a:prstClr val="white"/>
                </a:solidFill>
                <a:effectLst/>
                <a:uLnTx/>
                <a:uFillTx/>
                <a:latin typeface="+mn-ea"/>
                <a:ea typeface="+mn-ea"/>
                <a:cs typeface="+mn-cs"/>
              </a:rPr>
              <a:t>【</a:t>
            </a:r>
            <a:r>
              <a:rPr kumimoji="1" lang="ja-JP" altLang="en-US" b="1" i="0" u="none" strike="noStrike" kern="1200" cap="none" spc="0" normalizeH="0" baseline="0" noProof="0" dirty="0">
                <a:ln>
                  <a:noFill/>
                </a:ln>
                <a:solidFill>
                  <a:schemeClr val="bg1"/>
                </a:solidFill>
                <a:effectLst/>
                <a:uLnTx/>
                <a:uFillTx/>
                <a:latin typeface="+mn-ea"/>
                <a:ea typeface="+mn-ea"/>
                <a:cs typeface="+mn-cs"/>
              </a:rPr>
              <a:t>コンパクトスマートシティパーク</a:t>
            </a:r>
            <a:r>
              <a:rPr kumimoji="0" lang="en-US" altLang="ja-JP" b="1" i="0" u="none" strike="noStrike" kern="0" cap="none" spc="0" normalizeH="0" baseline="0" noProof="0" dirty="0">
                <a:ln>
                  <a:noFill/>
                </a:ln>
                <a:solidFill>
                  <a:prstClr val="white"/>
                </a:solidFill>
                <a:effectLst/>
                <a:uLnTx/>
                <a:uFillTx/>
                <a:latin typeface="+mn-ea"/>
                <a:ea typeface="+mn-ea"/>
                <a:cs typeface="+mn-cs"/>
              </a:rPr>
              <a:t>】</a:t>
            </a:r>
            <a:r>
              <a:rPr kumimoji="0" lang="ja-JP" altLang="en-US" b="1" i="0" u="none" strike="noStrike" kern="0" cap="none" spc="0" normalizeH="0" baseline="0" noProof="0" dirty="0">
                <a:ln>
                  <a:noFill/>
                </a:ln>
                <a:solidFill>
                  <a:prstClr val="white"/>
                </a:solidFill>
                <a:effectLst/>
                <a:uLnTx/>
                <a:uFillTx/>
                <a:latin typeface="+mn-ea"/>
                <a:ea typeface="+mn-ea"/>
                <a:cs typeface="+mn-cs"/>
              </a:rPr>
              <a:t>　</a:t>
            </a:r>
          </a:p>
        </p:txBody>
      </p:sp>
      <p:sp>
        <p:nvSpPr>
          <p:cNvPr id="1510" name="正方形/長方形 82"/>
          <p:cNvSpPr/>
          <p:nvPr/>
        </p:nvSpPr>
        <p:spPr>
          <a:xfrm>
            <a:off x="102225" y="692696"/>
            <a:ext cx="3777096" cy="6048672"/>
          </a:xfrm>
          <a:prstGeom prst="rect">
            <a:avLst/>
          </a:prstGeom>
          <a:noFill/>
          <a:ln w="12700">
            <a:solidFill>
              <a:schemeClr val="tx1"/>
            </a:solidFill>
          </a:ln>
        </p:spPr>
        <p:style>
          <a:lnRef idx="2">
            <a:schemeClr val="dk1"/>
          </a:lnRef>
          <a:fillRef idx="1">
            <a:schemeClr val="lt1"/>
          </a:fillRef>
          <a:effectRef idx="0">
            <a:schemeClr val="dk1"/>
          </a:effectRef>
          <a:fontRef idx="minor">
            <a:schemeClr val="dk1"/>
          </a:fontRef>
        </p:style>
        <p:txBody>
          <a:bodyPr wrap="square" lIns="36000" tIns="36000" rIns="36000" bIns="3600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0" cap="none" spc="0" normalizeH="0" baseline="0" noProof="0" dirty="0">
              <a:ln>
                <a:noFill/>
              </a:ln>
              <a:solidFill>
                <a:prstClr val="black"/>
              </a:solidFill>
              <a:effectLst/>
              <a:uLnTx/>
              <a:uFillTx/>
              <a:latin typeface="+mn-ea"/>
              <a:cs typeface="+mn-cs"/>
            </a:endParaRPr>
          </a:p>
        </p:txBody>
      </p:sp>
      <p:sp>
        <p:nvSpPr>
          <p:cNvPr id="1511" name="正方形/長方形 81"/>
          <p:cNvSpPr/>
          <p:nvPr/>
        </p:nvSpPr>
        <p:spPr>
          <a:xfrm>
            <a:off x="107504" y="692696"/>
            <a:ext cx="2520280" cy="25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mn-ea"/>
                <a:cs typeface="+mn-cs"/>
              </a:rPr>
              <a:t>実施体制図</a:t>
            </a:r>
            <a:endParaRPr kumimoji="1" lang="en-US" altLang="ja-JP" sz="1400" b="1" i="0" u="none" strike="noStrike" kern="1200" cap="none" spc="0" normalizeH="0" baseline="0" noProof="0" dirty="0">
              <a:ln>
                <a:noFill/>
              </a:ln>
              <a:solidFill>
                <a:srgbClr val="FFFFFF"/>
              </a:solidFill>
              <a:effectLst/>
              <a:uLnTx/>
              <a:uFillTx/>
              <a:latin typeface="+mn-ea"/>
              <a:cs typeface="+mn-cs"/>
            </a:endParaRPr>
          </a:p>
        </p:txBody>
      </p:sp>
      <p:sp>
        <p:nvSpPr>
          <p:cNvPr id="1512" name="正方形/長方形 84"/>
          <p:cNvSpPr/>
          <p:nvPr/>
        </p:nvSpPr>
        <p:spPr>
          <a:xfrm>
            <a:off x="3999046" y="700104"/>
            <a:ext cx="4965442" cy="6041264"/>
          </a:xfrm>
          <a:prstGeom prst="rect">
            <a:avLst/>
          </a:prstGeom>
          <a:noFill/>
          <a:ln w="12700">
            <a:solidFill>
              <a:schemeClr val="tx1"/>
            </a:solidFill>
          </a:ln>
        </p:spPr>
        <p:style>
          <a:lnRef idx="2">
            <a:schemeClr val="dk1"/>
          </a:lnRef>
          <a:fillRef idx="1">
            <a:schemeClr val="lt1"/>
          </a:fillRef>
          <a:effectRef idx="0">
            <a:schemeClr val="dk1"/>
          </a:effectRef>
          <a:fontRef idx="minor">
            <a:schemeClr val="dk1"/>
          </a:fontRef>
        </p:style>
        <p:txBody>
          <a:bodyPr wrap="square" lIns="36000" tIns="36000" rIns="36000" bIns="3600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0" cap="none" spc="0" normalizeH="0" baseline="0" noProof="0" dirty="0">
              <a:ln>
                <a:noFill/>
              </a:ln>
              <a:solidFill>
                <a:prstClr val="black"/>
              </a:solidFill>
              <a:effectLst/>
              <a:uLnTx/>
              <a:uFillTx/>
              <a:latin typeface="+mn-ea"/>
              <a:cs typeface="+mn-cs"/>
            </a:endParaRPr>
          </a:p>
        </p:txBody>
      </p:sp>
      <p:sp>
        <p:nvSpPr>
          <p:cNvPr id="1513" name="正方形/長方形 83"/>
          <p:cNvSpPr/>
          <p:nvPr/>
        </p:nvSpPr>
        <p:spPr>
          <a:xfrm>
            <a:off x="4004541" y="692696"/>
            <a:ext cx="2520280" cy="25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mn-ea"/>
                <a:cs typeface="+mn-cs"/>
              </a:rPr>
              <a:t>システム構成図</a:t>
            </a:r>
            <a:endParaRPr kumimoji="1" lang="en-US" altLang="ja-JP" sz="1400" b="1" i="0" u="none" strike="noStrike" kern="1200" cap="none" spc="0" normalizeH="0" baseline="0" noProof="0" dirty="0">
              <a:ln>
                <a:noFill/>
              </a:ln>
              <a:solidFill>
                <a:srgbClr val="FFFFFF"/>
              </a:solidFill>
              <a:effectLst/>
              <a:uLnTx/>
              <a:uFillTx/>
              <a:latin typeface="+mn-ea"/>
              <a:cs typeface="+mn-cs"/>
            </a:endParaRPr>
          </a:p>
        </p:txBody>
      </p:sp>
      <p:sp>
        <p:nvSpPr>
          <p:cNvPr id="2" name="スライド番号プレースホルダー 1">
            <a:extLst>
              <a:ext uri="{FF2B5EF4-FFF2-40B4-BE49-F238E27FC236}">
                <a16:creationId xmlns:a16="http://schemas.microsoft.com/office/drawing/2014/main" id="{F961A779-D77B-41BC-8510-1BE1A5BB0D38}"/>
              </a:ext>
            </a:extLst>
          </p:cNvPr>
          <p:cNvSpPr>
            <a:spLocks noGrp="1"/>
          </p:cNvSpPr>
          <p:nvPr>
            <p:ph type="sldNum" sz="quarter" idx="12"/>
          </p:nvPr>
        </p:nvSpPr>
        <p:spPr/>
        <p:txBody>
          <a:bodyPr/>
          <a:lstStyle/>
          <a:p>
            <a:pPr>
              <a:defRPr/>
            </a:pPr>
            <a:fld id="{ED70751B-34C4-41F7-9A42-B8AF8614956A}" type="slidenum">
              <a:rPr lang="en-US" altLang="ja-JP" smtClean="0"/>
              <a:pPr>
                <a:defRPr/>
              </a:pPr>
              <a:t>3</a:t>
            </a:fld>
            <a:endParaRPr lang="en-US" altLang="ja-JP" dirty="0"/>
          </a:p>
        </p:txBody>
      </p:sp>
      <p:pic>
        <p:nvPicPr>
          <p:cNvPr id="5" name="図 4">
            <a:extLst>
              <a:ext uri="{FF2B5EF4-FFF2-40B4-BE49-F238E27FC236}">
                <a16:creationId xmlns:a16="http://schemas.microsoft.com/office/drawing/2014/main" id="{EF9F864F-097C-464F-90D4-2BEECDC6A82B}"/>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95536" y="3551741"/>
            <a:ext cx="3416751" cy="3117619"/>
          </a:xfrm>
          <a:prstGeom prst="rect">
            <a:avLst/>
          </a:prstGeom>
        </p:spPr>
      </p:pic>
      <p:pic>
        <p:nvPicPr>
          <p:cNvPr id="6" name="図 5">
            <a:extLst>
              <a:ext uri="{FF2B5EF4-FFF2-40B4-BE49-F238E27FC236}">
                <a16:creationId xmlns:a16="http://schemas.microsoft.com/office/drawing/2014/main" id="{95C4C9BC-CA3E-4B43-885E-E711C60C579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44619" y="1038463"/>
            <a:ext cx="3537222" cy="2462545"/>
          </a:xfrm>
          <a:prstGeom prst="rect">
            <a:avLst/>
          </a:prstGeom>
        </p:spPr>
      </p:pic>
      <p:cxnSp>
        <p:nvCxnSpPr>
          <p:cNvPr id="8" name="コネクタ: カギ線 7">
            <a:extLst>
              <a:ext uri="{FF2B5EF4-FFF2-40B4-BE49-F238E27FC236}">
                <a16:creationId xmlns:a16="http://schemas.microsoft.com/office/drawing/2014/main" id="{7A90D984-2048-4992-91FE-B300400B3DEE}"/>
              </a:ext>
            </a:extLst>
          </p:cNvPr>
          <p:cNvCxnSpPr/>
          <p:nvPr/>
        </p:nvCxnSpPr>
        <p:spPr>
          <a:xfrm rot="5400000">
            <a:off x="17494" y="2366882"/>
            <a:ext cx="1728192" cy="972108"/>
          </a:xfrm>
          <a:prstGeom prst="bentConnector3">
            <a:avLst>
              <a:gd name="adj1" fmla="val 587"/>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80DC4BB6-60AD-4721-825E-2FBEA103F2B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114847" y="1142783"/>
            <a:ext cx="4633617" cy="1926177"/>
          </a:xfrm>
          <a:prstGeom prst="rect">
            <a:avLst/>
          </a:prstGeom>
        </p:spPr>
      </p:pic>
      <p:pic>
        <p:nvPicPr>
          <p:cNvPr id="3" name="図 2">
            <a:extLst>
              <a:ext uri="{FF2B5EF4-FFF2-40B4-BE49-F238E27FC236}">
                <a16:creationId xmlns:a16="http://schemas.microsoft.com/office/drawing/2014/main" id="{3C6C38B8-8DA3-4DD0-B55D-6CEE73189B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7443" y="3267047"/>
            <a:ext cx="4708647" cy="2232247"/>
          </a:xfrm>
          <a:prstGeom prst="rect">
            <a:avLst/>
          </a:prstGeom>
        </p:spPr>
      </p:pic>
      <p:sp>
        <p:nvSpPr>
          <p:cNvPr id="13" name="テキスト ボックス 12">
            <a:extLst>
              <a:ext uri="{FF2B5EF4-FFF2-40B4-BE49-F238E27FC236}">
                <a16:creationId xmlns:a16="http://schemas.microsoft.com/office/drawing/2014/main" id="{A7D82870-8A0C-B524-DBEA-C54C59D354D5}"/>
              </a:ext>
            </a:extLst>
          </p:cNvPr>
          <p:cNvSpPr txBox="1"/>
          <p:nvPr/>
        </p:nvSpPr>
        <p:spPr>
          <a:xfrm>
            <a:off x="4019349" y="5657472"/>
            <a:ext cx="4945139" cy="1015663"/>
          </a:xfrm>
          <a:prstGeom prst="rect">
            <a:avLst/>
          </a:prstGeom>
          <a:noFill/>
        </p:spPr>
        <p:txBody>
          <a:bodyPr wrap="square" rtlCol="0">
            <a:spAutoFit/>
          </a:bodyPr>
          <a:lstStyle/>
          <a:p>
            <a:pPr marL="171450" indent="-171450">
              <a:buFont typeface="Arial" panose="020B0604020202020204" pitchFamily="34" charset="0"/>
              <a:buChar char="•"/>
            </a:pPr>
            <a:r>
              <a:rPr lang="ja-JP" altLang="en-US" sz="1000" dirty="0"/>
              <a:t>豊能町</a:t>
            </a:r>
            <a:r>
              <a:rPr kumimoji="1" lang="ja-JP" altLang="en-US" sz="1000" dirty="0"/>
              <a:t>　サービス統合アプリをスマートシティ向け</a:t>
            </a:r>
            <a:r>
              <a:rPr kumimoji="1" lang="en-US" altLang="ja-JP" sz="1000" dirty="0" err="1"/>
              <a:t>NoCode</a:t>
            </a:r>
            <a:r>
              <a:rPr kumimoji="1" lang="ja-JP" altLang="en-US" sz="1000" dirty="0"/>
              <a:t>プラットフォームでサービスを統合し、サービス拡充を行います。</a:t>
            </a:r>
            <a:endParaRPr kumimoji="1" lang="en-US" altLang="ja-JP" sz="1000" dirty="0"/>
          </a:p>
          <a:p>
            <a:pPr marL="171450" indent="-171450">
              <a:buFont typeface="Arial" panose="020B0604020202020204" pitchFamily="34" charset="0"/>
              <a:buChar char="•"/>
            </a:pPr>
            <a:r>
              <a:rPr kumimoji="1" lang="ja-JP" altLang="en-US" sz="1000" dirty="0"/>
              <a:t>個人情報を利用者で管理できるように</a:t>
            </a:r>
            <a:r>
              <a:rPr kumimoji="1" lang="en-US" altLang="ja-JP" sz="1000" dirty="0"/>
              <a:t>Personal-Link</a:t>
            </a:r>
            <a:r>
              <a:rPr kumimoji="1" lang="ja-JP" altLang="en-US" sz="1000" dirty="0"/>
              <a:t>を活用して</a:t>
            </a:r>
            <a:r>
              <a:rPr kumimoji="1" lang="en-US" altLang="ja-JP" sz="1000" dirty="0"/>
              <a:t>ID</a:t>
            </a:r>
            <a:r>
              <a:rPr kumimoji="1" lang="ja-JP" altLang="en-US" sz="1000" dirty="0"/>
              <a:t>と利用許諾、本人確認に</a:t>
            </a:r>
            <a:r>
              <a:rPr kumimoji="1" lang="en-US" altLang="ja-JP" sz="1000" dirty="0" err="1"/>
              <a:t>eKYC</a:t>
            </a:r>
            <a:r>
              <a:rPr kumimoji="1" lang="ja-JP" altLang="en-US" sz="1000" dirty="0"/>
              <a:t>を展開予定</a:t>
            </a:r>
            <a:endParaRPr lang="en-US" altLang="ja-JP" sz="1000" dirty="0"/>
          </a:p>
          <a:p>
            <a:pPr marL="171450" indent="-171450">
              <a:buFont typeface="Arial" panose="020B0604020202020204" pitchFamily="34" charset="0"/>
              <a:buChar char="•"/>
            </a:pPr>
            <a:r>
              <a:rPr kumimoji="1" lang="ja-JP" altLang="en-US" sz="1000" dirty="0"/>
              <a:t>データ連携はパーソナルデータを</a:t>
            </a:r>
            <a:r>
              <a:rPr kumimoji="1" lang="en-US" altLang="ja-JP" sz="1000" dirty="0"/>
              <a:t>JP-LINK</a:t>
            </a:r>
            <a:r>
              <a:rPr kumimoji="1" lang="ja-JP" altLang="en-US" sz="1000" dirty="0"/>
              <a:t>（</a:t>
            </a:r>
            <a:r>
              <a:rPr kumimoji="1" lang="en-US" altLang="ja-JP" sz="1000" dirty="0"/>
              <a:t>X-Road</a:t>
            </a:r>
            <a:r>
              <a:rPr kumimoji="1" lang="ja-JP" altLang="en-US" sz="1000" dirty="0"/>
              <a:t>型）、</a:t>
            </a:r>
            <a:r>
              <a:rPr kumimoji="1" lang="en-US" altLang="ja-JP" sz="1000" dirty="0"/>
              <a:t>IoT</a:t>
            </a:r>
            <a:r>
              <a:rPr kumimoji="1" lang="ja-JP" altLang="en-US" sz="1000" dirty="0"/>
              <a:t>機器管理に</a:t>
            </a:r>
            <a:r>
              <a:rPr kumimoji="1" lang="en-US" altLang="ja-JP" sz="1000" dirty="0" err="1"/>
              <a:t>Symphonict</a:t>
            </a:r>
            <a:r>
              <a:rPr kumimoji="1" lang="ja-JP" altLang="en-US" sz="1000" dirty="0"/>
              <a:t>構築済み、オープンデータベースプラットフォームに</a:t>
            </a:r>
            <a:r>
              <a:rPr kumimoji="1" lang="en-US" altLang="ja-JP" sz="1000" dirty="0"/>
              <a:t>FIWARE</a:t>
            </a:r>
            <a:r>
              <a:rPr kumimoji="1" lang="ja-JP" altLang="en-US" sz="1000" dirty="0"/>
              <a:t>を展開予定</a:t>
            </a:r>
          </a:p>
        </p:txBody>
      </p:sp>
    </p:spTree>
    <p:extLst>
      <p:ext uri="{BB962C8B-B14F-4D97-AF65-F5344CB8AC3E}">
        <p14:creationId xmlns:p14="http://schemas.microsoft.com/office/powerpoint/2010/main" val="2186794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eaLnBrk="1" hangingPunct="1">
              <a:spcBef>
                <a:spcPct val="0"/>
              </a:spcBef>
              <a:buNone/>
            </a:pPr>
            <a:r>
              <a:rPr lang="ja-JP" altLang="en-US" sz="1800" b="1" dirty="0">
                <a:solidFill>
                  <a:schemeClr val="bg1"/>
                </a:solidFill>
                <a:latin typeface="ＭＳ Ｐゴシック" panose="020B0600070205080204" pitchFamily="50" charset="-128"/>
              </a:rPr>
              <a:t>デジタル原則及び共助条件の遵守に向けた考え方</a:t>
            </a:r>
          </a:p>
        </p:txBody>
      </p:sp>
      <p:sp>
        <p:nvSpPr>
          <p:cNvPr id="1414" name="Text Box 4"/>
          <p:cNvSpPr txBox="1">
            <a:spLocks noChangeArrowheads="1"/>
          </p:cNvSpPr>
          <p:nvPr/>
        </p:nvSpPr>
        <p:spPr>
          <a:xfrm>
            <a:off x="316307" y="561084"/>
            <a:ext cx="7398461" cy="338554"/>
          </a:xfrm>
          <a:prstGeom prst="rect">
            <a:avLst/>
          </a:prstGeom>
          <a:noFill/>
          <a:ln w="9525">
            <a:noFill/>
            <a:miter lim="800000"/>
            <a:headEnd/>
            <a:tailEnd/>
          </a:ln>
          <a:effectLst/>
        </p:spPr>
        <p:txBody>
          <a:bodyPr wrap="square">
            <a:spAutoFit/>
          </a:bodyPr>
          <a:lstStyle/>
          <a:p>
            <a:pPr marL="238125" lvl="0" indent="-238125" eaLnBrk="1" hangingPunct="1">
              <a:spcBef>
                <a:spcPct val="5000"/>
              </a:spcBef>
              <a:buFont typeface="Wingdings" pitchFamily="2" charset="2"/>
              <a:buChar char="n"/>
              <a:defRPr/>
            </a:pPr>
            <a:r>
              <a:rPr lang="ja-JP" altLang="en-US" sz="1600" b="1" dirty="0">
                <a:latin typeface="+mn-ea"/>
                <a:ea typeface="+mn-ea"/>
              </a:rPr>
              <a:t>複数事業者が連携してサービスの生活実装に取り組むビジョン</a:t>
            </a:r>
            <a:endParaRPr lang="ja-JP" altLang="en-US" sz="1600" b="1" dirty="0">
              <a:solidFill>
                <a:srgbClr val="000000"/>
              </a:solidFill>
              <a:latin typeface="+mn-ea"/>
              <a:ea typeface="+mn-ea"/>
            </a:endParaRPr>
          </a:p>
        </p:txBody>
      </p:sp>
      <p:sp>
        <p:nvSpPr>
          <p:cNvPr id="1417" name="Text Box 4"/>
          <p:cNvSpPr txBox="1">
            <a:spLocks noChangeArrowheads="1"/>
          </p:cNvSpPr>
          <p:nvPr/>
        </p:nvSpPr>
        <p:spPr>
          <a:xfrm>
            <a:off x="291188" y="4844168"/>
            <a:ext cx="8115584" cy="338554"/>
          </a:xfrm>
          <a:prstGeom prst="rect">
            <a:avLst/>
          </a:prstGeom>
          <a:noFill/>
          <a:ln w="9525">
            <a:noFill/>
            <a:miter lim="800000"/>
            <a:headEnd/>
            <a:tailEnd/>
          </a:ln>
          <a:effectLst/>
        </p:spPr>
        <p:txBody>
          <a:bodyPr wrap="square">
            <a:spAutoFit/>
          </a:bodyPr>
          <a:lstStyle/>
          <a:p>
            <a:pPr marL="238125" lvl="0" indent="-238125" eaLnBrk="1" hangingPunct="1">
              <a:spcBef>
                <a:spcPct val="5000"/>
              </a:spcBef>
              <a:buFont typeface="Wingdings" pitchFamily="2" charset="2"/>
              <a:buChar char="n"/>
              <a:defRPr/>
            </a:pPr>
            <a:r>
              <a:rPr lang="ja-JP" altLang="en-US" sz="1600" b="1" dirty="0">
                <a:latin typeface="+mn-ea"/>
                <a:ea typeface="+mn-ea"/>
              </a:rPr>
              <a:t>対象エリア</a:t>
            </a:r>
            <a:endParaRPr lang="ja-JP" altLang="en-US" sz="1600" b="1" dirty="0">
              <a:solidFill>
                <a:srgbClr val="000000"/>
              </a:solidFill>
              <a:latin typeface="+mn-ea"/>
              <a:ea typeface="+mn-ea"/>
            </a:endParaRPr>
          </a:p>
        </p:txBody>
      </p:sp>
      <p:sp>
        <p:nvSpPr>
          <p:cNvPr id="1418" name="正方形/長方形 13"/>
          <p:cNvSpPr/>
          <p:nvPr/>
        </p:nvSpPr>
        <p:spPr>
          <a:xfrm>
            <a:off x="416640" y="972100"/>
            <a:ext cx="8331824" cy="3539430"/>
          </a:xfrm>
          <a:prstGeom prst="rect">
            <a:avLst/>
          </a:prstGeom>
        </p:spPr>
        <p:txBody>
          <a:bodyPr wrap="square">
            <a:spAutoFit/>
          </a:bodyPr>
          <a:lstStyle/>
          <a:p>
            <a:pPr lvl="0"/>
            <a:r>
              <a:rPr kumimoji="1" lang="ja-JP" altLang="en-US" sz="1400" b="0" u="none" strike="noStrike" kern="1200" cap="none" spc="0" normalizeH="0" baseline="0" noProof="0" dirty="0">
                <a:ln>
                  <a:noFill/>
                </a:ln>
                <a:effectLst/>
                <a:uLnTx/>
                <a:uFillTx/>
              </a:rPr>
              <a:t>豊能町では一般社団法人コンパクトスマートシティプラットフォーム協議会（企業</a:t>
            </a:r>
            <a:r>
              <a:rPr kumimoji="1" lang="en-US" altLang="ja-JP" sz="1400" b="0" u="none" strike="noStrike" kern="1200" cap="none" spc="0" normalizeH="0" baseline="0" noProof="0" dirty="0">
                <a:ln>
                  <a:noFill/>
                </a:ln>
                <a:effectLst/>
                <a:uLnTx/>
                <a:uFillTx/>
              </a:rPr>
              <a:t>46</a:t>
            </a:r>
            <a:r>
              <a:rPr kumimoji="1" lang="ja-JP" altLang="en-US" sz="1400" b="0" u="none" strike="noStrike" kern="1200" cap="none" spc="0" normalizeH="0" baseline="0" noProof="0" dirty="0">
                <a:ln>
                  <a:noFill/>
                </a:ln>
                <a:effectLst/>
                <a:uLnTx/>
                <a:uFillTx/>
              </a:rPr>
              <a:t>社）が連携し、住民の生活に寄与するサービス実装に取り組んでおり、今後もサービスを拡充するうえで企業同士が分科会を介してサービスの補間、データ連携を行いながら住民の</a:t>
            </a:r>
            <a:r>
              <a:rPr kumimoji="1" lang="en-US" altLang="ja-JP" sz="1400" b="0" u="none" strike="noStrike" kern="1200" cap="none" spc="0" normalizeH="0" baseline="0" noProof="0" dirty="0">
                <a:ln>
                  <a:noFill/>
                </a:ln>
                <a:effectLst/>
                <a:uLnTx/>
                <a:uFillTx/>
              </a:rPr>
              <a:t>QoL</a:t>
            </a:r>
            <a:r>
              <a:rPr kumimoji="1" lang="ja-JP" altLang="en-US" sz="1400" b="0" u="none" strike="noStrike" kern="1200" cap="none" spc="0" normalizeH="0" baseline="0" noProof="0" dirty="0">
                <a:ln>
                  <a:noFill/>
                </a:ln>
                <a:effectLst/>
                <a:uLnTx/>
                <a:uFillTx/>
              </a:rPr>
              <a:t>を上げていきます。</a:t>
            </a:r>
            <a:endParaRPr kumimoji="1" lang="en-US" altLang="ja-JP" sz="1400" b="0" u="none" strike="noStrike" kern="1200" cap="none" spc="0" normalizeH="0" baseline="0" noProof="0" dirty="0">
              <a:ln>
                <a:noFill/>
              </a:ln>
              <a:effectLst/>
              <a:uLnTx/>
              <a:uFillTx/>
            </a:endParaRPr>
          </a:p>
          <a:p>
            <a:pPr lvl="0"/>
            <a:r>
              <a:rPr lang="ja-JP" altLang="en-US" sz="1400" dirty="0"/>
              <a:t>　①　</a:t>
            </a:r>
            <a:r>
              <a:rPr lang="en-US" altLang="ja-JP" sz="1400" dirty="0"/>
              <a:t>2021</a:t>
            </a:r>
            <a:r>
              <a:rPr lang="ja-JP" altLang="en-US" sz="1400" dirty="0"/>
              <a:t>年から取り組んだサービスで不足するサービスの実装を拡充します。</a:t>
            </a:r>
            <a:endParaRPr lang="en-US" altLang="ja-JP" sz="1400" dirty="0"/>
          </a:p>
          <a:p>
            <a:pPr lvl="0"/>
            <a:r>
              <a:rPr lang="ja-JP" altLang="en-US" sz="1200" dirty="0"/>
              <a:t>　　　分野により短期的に改善するものや長期的に条例や法改正など含む改善が必要なものも整理しながら対応します。</a:t>
            </a:r>
            <a:endParaRPr lang="en-US" altLang="ja-JP" sz="1200" dirty="0"/>
          </a:p>
          <a:p>
            <a:pPr lvl="0"/>
            <a:r>
              <a:rPr lang="ja-JP" altLang="en-US" sz="1200" dirty="0"/>
              <a:t>　　　豊能町住民アンケートでは、ヘルスケアと移動の改善が要望として多く、また街を維持するために若者の参加も必要になる</a:t>
            </a:r>
            <a:endParaRPr lang="en-US" altLang="ja-JP" sz="1200" dirty="0"/>
          </a:p>
          <a:p>
            <a:pPr lvl="0"/>
            <a:r>
              <a:rPr lang="ja-JP" altLang="en-US" sz="1200" dirty="0"/>
              <a:t>　　　ため、子育て支援の拡充を図っていきます。</a:t>
            </a:r>
            <a:endParaRPr lang="en-US" altLang="ja-JP" sz="1200" dirty="0"/>
          </a:p>
          <a:p>
            <a:pPr lvl="0"/>
            <a:endParaRPr lang="en-US" altLang="ja-JP" sz="1200" dirty="0"/>
          </a:p>
          <a:p>
            <a:pPr lvl="0"/>
            <a:r>
              <a:rPr lang="ja-JP" altLang="en-US" sz="1200" dirty="0"/>
              <a:t>　　　短期間では、阪神調剤を主軸として町内薬局と連携しながら住民の健康相談を行い、健康相談からの移動を行うのに</a:t>
            </a:r>
            <a:r>
              <a:rPr lang="en-US" altLang="ja-JP" sz="1200" dirty="0"/>
              <a:t>AI</a:t>
            </a:r>
            <a:br>
              <a:rPr lang="en-US" altLang="ja-JP" sz="1200" dirty="0"/>
            </a:br>
            <a:r>
              <a:rPr lang="ja-JP" altLang="en-US" sz="1200" dirty="0"/>
              <a:t>　　　オンデマンドの導入、関連する支払いには地域通貨を構築しデータ連携を行ったうえでサービスの付加価値向上を図る。</a:t>
            </a:r>
            <a:endParaRPr lang="en-US" altLang="ja-JP" sz="1200" dirty="0"/>
          </a:p>
          <a:p>
            <a:pPr lvl="0"/>
            <a:endParaRPr lang="en-US" altLang="ja-JP" sz="1200" dirty="0"/>
          </a:p>
          <a:p>
            <a:pPr lvl="0"/>
            <a:r>
              <a:rPr kumimoji="1" lang="ja-JP" altLang="en-US" sz="1400" b="0" u="none" strike="noStrike" kern="1200" cap="none" spc="0" normalizeH="0" baseline="0" noProof="0" dirty="0">
                <a:ln>
                  <a:noFill/>
                </a:ln>
                <a:effectLst/>
                <a:uLnTx/>
                <a:uFillTx/>
              </a:rPr>
              <a:t>　②　塩川町長からもスマートシティの活性化でまちづくりを行うために、「まちづくり創造課」が設置されており</a:t>
            </a:r>
            <a:br>
              <a:rPr kumimoji="1" lang="en-US" altLang="ja-JP" sz="1400" b="0" u="none" strike="noStrike" kern="1200" cap="none" spc="0" normalizeH="0" baseline="0" noProof="0" dirty="0">
                <a:ln>
                  <a:noFill/>
                </a:ln>
                <a:effectLst/>
                <a:uLnTx/>
                <a:uFillTx/>
              </a:rPr>
            </a:br>
            <a:r>
              <a:rPr kumimoji="1" lang="ja-JP" altLang="en-US" sz="1400" b="0" u="none" strike="noStrike" kern="1200" cap="none" spc="0" normalizeH="0" baseline="0" noProof="0" dirty="0">
                <a:ln>
                  <a:noFill/>
                </a:ln>
                <a:effectLst/>
                <a:uLnTx/>
                <a:uFillTx/>
              </a:rPr>
              <a:t>　　　　さまざまなタイミングでもスマートシティ促進をコミットメントされております。</a:t>
            </a:r>
            <a:endParaRPr kumimoji="1" lang="en-US" altLang="ja-JP" sz="1400" b="0" u="none" strike="noStrike" kern="1200" cap="none" spc="0" normalizeH="0" baseline="0" noProof="0" dirty="0">
              <a:ln>
                <a:noFill/>
              </a:ln>
              <a:effectLst/>
              <a:uLnTx/>
              <a:uFillTx/>
            </a:endParaRPr>
          </a:p>
          <a:p>
            <a:pPr lvl="0"/>
            <a:endParaRPr lang="en-US" altLang="ja-JP" sz="1400" dirty="0"/>
          </a:p>
          <a:p>
            <a:pPr lvl="0"/>
            <a:r>
              <a:rPr kumimoji="1" lang="ja-JP" altLang="en-US" sz="1400" b="0" u="none" strike="noStrike" kern="1200" cap="none" spc="0" normalizeH="0" baseline="0" noProof="0" dirty="0">
                <a:ln>
                  <a:noFill/>
                </a:ln>
                <a:effectLst/>
                <a:uLnTx/>
                <a:uFillTx/>
              </a:rPr>
              <a:t>一般社団法人コンパクトスマートシティプラットフォーム協議会が提供する基本プラットフォームは無償で提供されており、参加団体として福井県や大阪府摂津市など他自治体の参加も始まっており、豊能町でのノウハウを横展開していきます。</a:t>
            </a:r>
            <a:endParaRPr kumimoji="1" lang="ja-JP" altLang="en-US" sz="1400" b="0" i="1" u="none" strike="noStrike" kern="1200" cap="none" spc="0" normalizeH="0" baseline="0" noProof="0" dirty="0">
              <a:ln>
                <a:noFill/>
              </a:ln>
              <a:solidFill>
                <a:srgbClr val="FF0000"/>
              </a:solidFill>
              <a:effectLst/>
              <a:uLnTx/>
              <a:uFillTx/>
            </a:endParaRPr>
          </a:p>
        </p:txBody>
      </p:sp>
      <p:sp>
        <p:nvSpPr>
          <p:cNvPr id="1419" name="正方形/長方形 14"/>
          <p:cNvSpPr/>
          <p:nvPr/>
        </p:nvSpPr>
        <p:spPr>
          <a:xfrm>
            <a:off x="316306" y="5306456"/>
            <a:ext cx="8432157" cy="738664"/>
          </a:xfrm>
          <a:prstGeom prst="rect">
            <a:avLst/>
          </a:prstGeom>
        </p:spPr>
        <p:txBody>
          <a:bodyPr wrap="square">
            <a:spAutoFit/>
          </a:bodyPr>
          <a:lstStyle/>
          <a:p>
            <a:pPr lvl="0"/>
            <a:r>
              <a:rPr kumimoji="1" lang="ja-JP" altLang="en-US" sz="1400" b="0" u="none" strike="noStrike" kern="1200" cap="none" spc="0" normalizeH="0" baseline="0" noProof="0" dirty="0">
                <a:ln>
                  <a:noFill/>
                </a:ln>
                <a:effectLst/>
                <a:uLnTx/>
                <a:uFillTx/>
              </a:rPr>
              <a:t>豊能町光風台のリビングラボを活用しながら、さまざまな政策を行います。また豊能町住民の生活圏は大阪府箕面市や池田市、兵庫県川西市など自治体をまたぎ生活が行われております。今後箕面市とも連携を取りながら広域連携も進めていきます。</a:t>
            </a:r>
            <a:endParaRPr kumimoji="1" lang="en-US" altLang="ja-JP" sz="1400" b="0" u="none" strike="noStrike" kern="1200" cap="none" spc="0" normalizeH="0" baseline="0" noProof="0" dirty="0">
              <a:ln>
                <a:noFill/>
              </a:ln>
              <a:effectLst/>
              <a:uLnTx/>
              <a:uFillTx/>
            </a:endParaRPr>
          </a:p>
        </p:txBody>
      </p:sp>
      <p:sp>
        <p:nvSpPr>
          <p:cNvPr id="2" name="スライド番号プレースホルダー 1">
            <a:extLst>
              <a:ext uri="{FF2B5EF4-FFF2-40B4-BE49-F238E27FC236}">
                <a16:creationId xmlns:a16="http://schemas.microsoft.com/office/drawing/2014/main" id="{4D204033-10B3-46A5-B671-B86203E698A4}"/>
              </a:ext>
            </a:extLst>
          </p:cNvPr>
          <p:cNvSpPr>
            <a:spLocks noGrp="1"/>
          </p:cNvSpPr>
          <p:nvPr>
            <p:ph type="sldNum" sz="quarter" idx="12"/>
          </p:nvPr>
        </p:nvSpPr>
        <p:spPr/>
        <p:txBody>
          <a:bodyPr/>
          <a:lstStyle/>
          <a:p>
            <a:pPr>
              <a:defRPr/>
            </a:pPr>
            <a:fld id="{ED70751B-34C4-41F7-9A42-B8AF8614956A}" type="slidenum">
              <a:rPr lang="en-US" altLang="ja-JP" smtClean="0"/>
              <a:pPr>
                <a:defRPr/>
              </a:pPr>
              <a:t>30</a:t>
            </a:fld>
            <a:endParaRPr lang="en-US" altLang="ja-JP" dirty="0"/>
          </a:p>
        </p:txBody>
      </p:sp>
      <p:sp>
        <p:nvSpPr>
          <p:cNvPr id="12" name="Rectangle 66">
            <a:extLst>
              <a:ext uri="{FF2B5EF4-FFF2-40B4-BE49-F238E27FC236}">
                <a16:creationId xmlns:a16="http://schemas.microsoft.com/office/drawing/2014/main" id="{F169BC88-9CCF-4088-949F-1BEB5D7FD56E}"/>
              </a:ext>
            </a:extLst>
          </p:cNvPr>
          <p:cNvSpPr>
            <a:spLocks noChangeArrowheads="1"/>
          </p:cNvSpPr>
          <p:nvPr/>
        </p:nvSpPr>
        <p:spPr>
          <a:xfrm>
            <a:off x="296524" y="922582"/>
            <a:ext cx="8550951" cy="3875107"/>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70C0"/>
              </a:solidFill>
            </a:endParaRPr>
          </a:p>
        </p:txBody>
      </p:sp>
      <p:sp>
        <p:nvSpPr>
          <p:cNvPr id="13" name="Rectangle 66">
            <a:extLst>
              <a:ext uri="{FF2B5EF4-FFF2-40B4-BE49-F238E27FC236}">
                <a16:creationId xmlns:a16="http://schemas.microsoft.com/office/drawing/2014/main" id="{A1C99F7A-F7EE-471A-8213-08133EE66349}"/>
              </a:ext>
            </a:extLst>
          </p:cNvPr>
          <p:cNvSpPr>
            <a:spLocks noChangeArrowheads="1"/>
          </p:cNvSpPr>
          <p:nvPr/>
        </p:nvSpPr>
        <p:spPr>
          <a:xfrm>
            <a:off x="296523" y="5229200"/>
            <a:ext cx="8550951" cy="1468436"/>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Tree>
    <p:extLst>
      <p:ext uri="{BB962C8B-B14F-4D97-AF65-F5344CB8AC3E}">
        <p14:creationId xmlns:p14="http://schemas.microsoft.com/office/powerpoint/2010/main" val="1328421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1" name="正方形/長方形 4"/>
          <p:cNvSpPr/>
          <p:nvPr/>
        </p:nvSpPr>
        <p:spPr>
          <a:xfrm>
            <a:off x="0" y="0"/>
            <a:ext cx="9144000" cy="576000"/>
          </a:xfrm>
          <a:prstGeom prst="rect">
            <a:avLst/>
          </a:prstGeom>
          <a:solidFill>
            <a:srgbClr val="0070C0"/>
          </a:solidFill>
          <a:ln w="25400" cap="flat" cmpd="sng" algn="ctr">
            <a:noFill/>
            <a:prstDash val="solid"/>
          </a:ln>
          <a:effectLst/>
        </p:spPr>
        <p:txBody>
          <a:bodyPr rtlCol="0" anchor="ctr"/>
          <a:lstStyle/>
          <a:p>
            <a:pPr eaLnBrk="1" hangingPunct="1">
              <a:spcBef>
                <a:spcPct val="0"/>
              </a:spcBef>
              <a:buFontTx/>
              <a:buNone/>
            </a:pPr>
            <a:r>
              <a:rPr lang="ja-JP" altLang="en-US" sz="1800" b="1" dirty="0">
                <a:solidFill>
                  <a:schemeClr val="bg1"/>
                </a:solidFill>
                <a:latin typeface="ＭＳ Ｐゴシック" panose="020B0600070205080204" pitchFamily="50" charset="-128"/>
              </a:rPr>
              <a:t>データ連携基盤の構築及び相互運用性の確保に向けた考え方</a:t>
            </a:r>
            <a:endParaRPr lang="ja-JP" altLang="en-US" sz="1400" b="1" dirty="0">
              <a:solidFill>
                <a:schemeClr val="bg1"/>
              </a:solidFill>
              <a:latin typeface="ＭＳ Ｐゴシック" panose="020B0600070205080204" pitchFamily="50" charset="-128"/>
            </a:endParaRPr>
          </a:p>
        </p:txBody>
      </p:sp>
      <p:sp>
        <p:nvSpPr>
          <p:cNvPr id="2" name="スライド番号プレースホルダー 1">
            <a:extLst>
              <a:ext uri="{FF2B5EF4-FFF2-40B4-BE49-F238E27FC236}">
                <a16:creationId xmlns:a16="http://schemas.microsoft.com/office/drawing/2014/main" id="{A119FB06-265B-40E0-B46D-F8567B048436}"/>
              </a:ext>
            </a:extLst>
          </p:cNvPr>
          <p:cNvSpPr>
            <a:spLocks noGrp="1"/>
          </p:cNvSpPr>
          <p:nvPr>
            <p:ph type="sldNum" sz="quarter" idx="12"/>
          </p:nvPr>
        </p:nvSpPr>
        <p:spPr/>
        <p:txBody>
          <a:bodyPr/>
          <a:lstStyle/>
          <a:p>
            <a:pPr>
              <a:defRPr/>
            </a:pPr>
            <a:fld id="{ED70751B-34C4-41F7-9A42-B8AF8614956A}" type="slidenum">
              <a:rPr lang="en-US" altLang="ja-JP" smtClean="0"/>
              <a:pPr>
                <a:defRPr/>
              </a:pPr>
              <a:t>31</a:t>
            </a:fld>
            <a:endParaRPr lang="en-US" altLang="ja-JP" dirty="0"/>
          </a:p>
        </p:txBody>
      </p:sp>
      <p:sp>
        <p:nvSpPr>
          <p:cNvPr id="89" name="Text Box 4">
            <a:extLst>
              <a:ext uri="{FF2B5EF4-FFF2-40B4-BE49-F238E27FC236}">
                <a16:creationId xmlns:a16="http://schemas.microsoft.com/office/drawing/2014/main" id="{26EA9857-70C8-45D8-BEB7-53B428BE6101}"/>
              </a:ext>
            </a:extLst>
          </p:cNvPr>
          <p:cNvSpPr txBox="1">
            <a:spLocks noChangeArrowheads="1"/>
          </p:cNvSpPr>
          <p:nvPr/>
        </p:nvSpPr>
        <p:spPr>
          <a:xfrm>
            <a:off x="107504" y="615274"/>
            <a:ext cx="7398461" cy="338554"/>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1600" b="1" i="0" u="none" strike="noStrike" kern="1200" cap="none" spc="0" normalizeH="0" baseline="0" noProof="0" dirty="0">
                <a:ln>
                  <a:noFill/>
                </a:ln>
                <a:solidFill>
                  <a:srgbClr val="000000"/>
                </a:solidFill>
                <a:effectLst/>
                <a:uLnTx/>
                <a:uFillTx/>
                <a:latin typeface="+mn-ea"/>
                <a:ea typeface="+mn-ea"/>
                <a:cs typeface="+mn-cs"/>
              </a:rPr>
              <a:t>全体システム構成図</a:t>
            </a:r>
            <a:endParaRPr kumimoji="1" lang="ja-JP" altLang="en-US" sz="1200" b="0" i="0" u="none" strike="noStrike" kern="1200" cap="none" spc="0" normalizeH="0" baseline="0" noProof="0" dirty="0">
              <a:ln>
                <a:noFill/>
              </a:ln>
              <a:solidFill>
                <a:srgbClr val="000000"/>
              </a:solidFill>
              <a:effectLst/>
              <a:uLnTx/>
              <a:uFillTx/>
              <a:latin typeface="+mn-ea"/>
              <a:ea typeface="+mn-ea"/>
              <a:cs typeface="+mn-cs"/>
            </a:endParaRPr>
          </a:p>
        </p:txBody>
      </p:sp>
      <p:sp>
        <p:nvSpPr>
          <p:cNvPr id="6" name="テキスト ボックス 5">
            <a:extLst>
              <a:ext uri="{FF2B5EF4-FFF2-40B4-BE49-F238E27FC236}">
                <a16:creationId xmlns:a16="http://schemas.microsoft.com/office/drawing/2014/main" id="{A4D68819-F5AE-4B26-8975-DDE8BFD8E02A}"/>
              </a:ext>
            </a:extLst>
          </p:cNvPr>
          <p:cNvSpPr txBox="1"/>
          <p:nvPr/>
        </p:nvSpPr>
        <p:spPr>
          <a:xfrm>
            <a:off x="179512" y="895783"/>
            <a:ext cx="8590813" cy="430887"/>
          </a:xfrm>
          <a:prstGeom prst="rect">
            <a:avLst/>
          </a:prstGeom>
          <a:noFill/>
        </p:spPr>
        <p:txBody>
          <a:bodyPr wrap="none" rtlCol="0">
            <a:spAutoFit/>
          </a:bodyPr>
          <a:lstStyle/>
          <a:p>
            <a:r>
              <a:rPr kumimoji="1" lang="en-US" altLang="ja-JP" sz="1100" dirty="0"/>
              <a:t>R3</a:t>
            </a:r>
            <a:r>
              <a:rPr kumimoji="1" lang="ja-JP" altLang="en-US" sz="1100" dirty="0"/>
              <a:t>にコネクタ型データ連携基盤（</a:t>
            </a:r>
            <a:r>
              <a:rPr kumimoji="1" lang="en-US" altLang="ja-JP" sz="1100" dirty="0"/>
              <a:t>JP-LINK</a:t>
            </a:r>
            <a:r>
              <a:rPr kumimoji="1" lang="ja-JP" altLang="en-US" sz="1100" dirty="0"/>
              <a:t>）と</a:t>
            </a:r>
            <a:r>
              <a:rPr kumimoji="1" lang="en-US" altLang="ja-JP" sz="1100" dirty="0"/>
              <a:t>IoT</a:t>
            </a:r>
            <a:r>
              <a:rPr kumimoji="1" lang="ja-JP" altLang="en-US" sz="1100" dirty="0"/>
              <a:t>機器データ連携（</a:t>
            </a:r>
            <a:r>
              <a:rPr kumimoji="1" lang="en-US" altLang="ja-JP" sz="1100" dirty="0" err="1"/>
              <a:t>Symphonict</a:t>
            </a:r>
            <a:r>
              <a:rPr kumimoji="1" lang="ja-JP" altLang="en-US" sz="1100" dirty="0"/>
              <a:t>）の実装を行っており、今回デジタル庁が提供する</a:t>
            </a:r>
            <a:r>
              <a:rPr kumimoji="1" lang="en-US" altLang="ja-JP" sz="1100" dirty="0"/>
              <a:t>Orion Context</a:t>
            </a:r>
            <a:br>
              <a:rPr kumimoji="1" lang="en-US" altLang="ja-JP" sz="1100" dirty="0"/>
            </a:br>
            <a:r>
              <a:rPr kumimoji="1" lang="en-US" altLang="ja-JP" sz="1100" dirty="0"/>
              <a:t>Broker</a:t>
            </a:r>
            <a:r>
              <a:rPr kumimoji="1" lang="ja-JP" altLang="en-US" sz="1100" dirty="0"/>
              <a:t>の実装及び、サービス各社との接続を行い相互運用を行うとともに、他自治体との連携を進めます。</a:t>
            </a:r>
          </a:p>
        </p:txBody>
      </p:sp>
      <p:pic>
        <p:nvPicPr>
          <p:cNvPr id="3" name="図 2">
            <a:extLst>
              <a:ext uri="{FF2B5EF4-FFF2-40B4-BE49-F238E27FC236}">
                <a16:creationId xmlns:a16="http://schemas.microsoft.com/office/drawing/2014/main" id="{ADC48390-15AD-4C0A-AFDD-8DC7DDBEA6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2999"/>
            <a:ext cx="9144000" cy="5390377"/>
          </a:xfrm>
          <a:prstGeom prst="rect">
            <a:avLst/>
          </a:prstGeom>
        </p:spPr>
      </p:pic>
    </p:spTree>
    <p:extLst>
      <p:ext uri="{BB962C8B-B14F-4D97-AF65-F5344CB8AC3E}">
        <p14:creationId xmlns:p14="http://schemas.microsoft.com/office/powerpoint/2010/main" val="253369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4">
            <a:extLst>
              <a:ext uri="{FF2B5EF4-FFF2-40B4-BE49-F238E27FC236}">
                <a16:creationId xmlns:a16="http://schemas.microsoft.com/office/drawing/2014/main" id="{DFFE597B-4CAA-4C2E-8DE5-391816D1A4D4}"/>
              </a:ext>
            </a:extLst>
          </p:cNvPr>
          <p:cNvSpPr/>
          <p:nvPr/>
        </p:nvSpPr>
        <p:spPr>
          <a:xfrm>
            <a:off x="0" y="0"/>
            <a:ext cx="9144000" cy="576000"/>
          </a:xfrm>
          <a:prstGeom prst="rect">
            <a:avLst/>
          </a:prstGeom>
          <a:solidFill>
            <a:srgbClr val="0070C0"/>
          </a:solidFill>
          <a:ln w="25400" cap="flat" cmpd="sng" algn="ctr">
            <a:noFill/>
            <a:prstDash val="solid"/>
          </a:ln>
          <a:effectLst/>
        </p:spPr>
        <p:txBody>
          <a:bodyPr rtlCol="0" anchor="ctr"/>
          <a:lstStyle/>
          <a:p>
            <a:pPr eaLnBrk="1" hangingPunct="1">
              <a:spcBef>
                <a:spcPct val="0"/>
              </a:spcBef>
              <a:buFontTx/>
              <a:buNone/>
            </a:pPr>
            <a:r>
              <a:rPr lang="ja-JP" altLang="en-US" sz="1800" b="1" dirty="0">
                <a:solidFill>
                  <a:schemeClr val="bg1"/>
                </a:solidFill>
                <a:latin typeface="ＭＳ Ｐゴシック" panose="020B0600070205080204" pitchFamily="50" charset="-128"/>
              </a:rPr>
              <a:t>データ連携基盤の構築及び相互運用性の確保に向けた考え方</a:t>
            </a:r>
            <a:endParaRPr lang="ja-JP" altLang="en-US" sz="1400" b="1" dirty="0">
              <a:solidFill>
                <a:schemeClr val="bg1"/>
              </a:solidFill>
              <a:latin typeface="ＭＳ Ｐゴシック" panose="020B0600070205080204" pitchFamily="50" charset="-128"/>
            </a:endParaRPr>
          </a:p>
        </p:txBody>
      </p:sp>
      <p:sp>
        <p:nvSpPr>
          <p:cNvPr id="1621" name="Text Box 4"/>
          <p:cNvSpPr txBox="1">
            <a:spLocks noChangeArrowheads="1"/>
          </p:cNvSpPr>
          <p:nvPr/>
        </p:nvSpPr>
        <p:spPr>
          <a:xfrm>
            <a:off x="107504" y="615274"/>
            <a:ext cx="7398461" cy="338554"/>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1600" b="1" i="0" u="none" strike="noStrike" kern="1200" cap="none" spc="0" normalizeH="0" baseline="0" noProof="0" dirty="0">
                <a:ln>
                  <a:noFill/>
                </a:ln>
                <a:solidFill>
                  <a:srgbClr val="000000"/>
                </a:solidFill>
                <a:effectLst/>
                <a:uLnTx/>
                <a:uFillTx/>
                <a:latin typeface="+mn-ea"/>
                <a:ea typeface="+mn-ea"/>
                <a:cs typeface="+mn-cs"/>
              </a:rPr>
              <a:t>データ連携基盤</a:t>
            </a:r>
            <a:endParaRPr kumimoji="1" lang="ja-JP" altLang="en-US" sz="1200" b="0" i="0" u="none" strike="noStrike" kern="1200" cap="none" spc="0" normalizeH="0" baseline="0" noProof="0" dirty="0">
              <a:ln>
                <a:noFill/>
              </a:ln>
              <a:solidFill>
                <a:srgbClr val="000000"/>
              </a:solidFill>
              <a:effectLst/>
              <a:uLnTx/>
              <a:uFillTx/>
              <a:latin typeface="+mn-ea"/>
              <a:ea typeface="+mn-ea"/>
              <a:cs typeface="+mn-cs"/>
            </a:endParaRPr>
          </a:p>
        </p:txBody>
      </p:sp>
      <p:sp>
        <p:nvSpPr>
          <p:cNvPr id="1622" name="正方形/長方形 8"/>
          <p:cNvSpPr/>
          <p:nvPr/>
        </p:nvSpPr>
        <p:spPr>
          <a:xfrm>
            <a:off x="35495" y="993102"/>
            <a:ext cx="8928991" cy="4939814"/>
          </a:xfrm>
          <a:prstGeom prst="rect">
            <a:avLst/>
          </a:prstGeom>
        </p:spPr>
        <p:txBody>
          <a:bodyPr wrap="square" lIns="90000">
            <a:spAutoFit/>
          </a:bodyPr>
          <a:lstStyle/>
          <a:p>
            <a:pPr marR="44450" indent="127000">
              <a:spcAft>
                <a:spcPts val="0"/>
              </a:spcAft>
              <a:tabLst>
                <a:tab pos="2700020" algn="ctr"/>
                <a:tab pos="5400040" algn="r"/>
              </a:tabLs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＜構築する都市</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OS</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の種類＞</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050" kern="100" dirty="0">
                <a:latin typeface="Meiryo UI"/>
                <a:ea typeface="Meiryo UI"/>
                <a:cs typeface="Meiryo UI" panose="020B0604030504040204" pitchFamily="50" charset="-128"/>
              </a:rPr>
              <a:t>　住民サービス型（組織間データ連携基盤）</a:t>
            </a:r>
            <a:r>
              <a:rPr lang="en-US" altLang="ja-JP" sz="1050" kern="100" dirty="0">
                <a:latin typeface="Meiryo UI"/>
                <a:ea typeface="Meiryo UI"/>
                <a:cs typeface="Meiryo UI" panose="020B0604030504040204" pitchFamily="50" charset="-128"/>
              </a:rPr>
              <a:t>JP-Link</a:t>
            </a:r>
            <a:r>
              <a:rPr lang="ja-JP" altLang="en-US" sz="1050" kern="100" dirty="0">
                <a:latin typeface="Meiryo UI"/>
                <a:ea typeface="Meiryo UI"/>
                <a:cs typeface="Meiryo UI" panose="020B0604030504040204" pitchFamily="50" charset="-128"/>
              </a:rPr>
              <a:t>　（</a:t>
            </a:r>
            <a:r>
              <a:rPr lang="en-US" altLang="ja-JP" sz="1050" kern="100" dirty="0">
                <a:latin typeface="Meiryo UI"/>
                <a:ea typeface="Meiryo UI"/>
                <a:cs typeface="Meiryo UI" panose="020B0604030504040204" pitchFamily="50" charset="-128"/>
              </a:rPr>
              <a:t>JP-Link</a:t>
            </a:r>
            <a:r>
              <a:rPr lang="ja-JP" altLang="en-US" sz="1050" kern="100" dirty="0">
                <a:latin typeface="Meiryo UI"/>
                <a:ea typeface="Meiryo UI"/>
                <a:cs typeface="Meiryo UI" panose="020B0604030504040204" pitchFamily="50" charset="-128"/>
              </a:rPr>
              <a:t>コネクタースクラッチ開発）</a:t>
            </a:r>
            <a:b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50" kern="100" dirty="0">
                <a:latin typeface="Meiryo UI"/>
                <a:ea typeface="Meiryo UI"/>
                <a:cs typeface="Meiryo UI" panose="020B0604030504040204" pitchFamily="50" charset="-128"/>
              </a:rPr>
              <a:t>　　 都市開発型（</a:t>
            </a:r>
            <a:r>
              <a:rPr lang="en-US" altLang="ja-JP" sz="1050" kern="100" dirty="0">
                <a:latin typeface="Meiryo UI"/>
                <a:ea typeface="Meiryo UI"/>
                <a:cs typeface="Meiryo UI" panose="020B0604030504040204" pitchFamily="50" charset="-128"/>
              </a:rPr>
              <a:t>IoT</a:t>
            </a:r>
            <a:r>
              <a:rPr lang="ja-JP" altLang="en-US" sz="1050" kern="100" dirty="0">
                <a:latin typeface="Meiryo UI"/>
                <a:ea typeface="Meiryo UI"/>
                <a:cs typeface="Meiryo UI" panose="020B0604030504040204" pitchFamily="50" charset="-128"/>
              </a:rPr>
              <a:t>機器データ連携）　</a:t>
            </a:r>
            <a:r>
              <a:rPr lang="en-US" altLang="ja-JP" sz="1050" kern="100" dirty="0" err="1">
                <a:latin typeface="Meiryo UI"/>
                <a:ea typeface="Meiryo UI"/>
                <a:cs typeface="Meiryo UI" panose="020B0604030504040204" pitchFamily="50" charset="-128"/>
              </a:rPr>
              <a:t>Symphonict</a:t>
            </a:r>
            <a:r>
              <a:rPr lang="ja-JP" altLang="en-US" sz="1050" kern="100" dirty="0">
                <a:latin typeface="Meiryo UI"/>
                <a:ea typeface="Meiryo UI"/>
                <a:cs typeface="Meiryo UI" panose="020B0604030504040204" pitchFamily="50" charset="-128"/>
              </a:rPr>
              <a:t>、オープンデータ連携基盤　</a:t>
            </a:r>
            <a:r>
              <a:rPr lang="en-US" altLang="ja-JP" sz="1050" kern="100" dirty="0">
                <a:latin typeface="Meiryo UI"/>
                <a:ea typeface="Meiryo UI"/>
                <a:cs typeface="Meiryo UI" panose="020B0604030504040204" pitchFamily="50" charset="-128"/>
              </a:rPr>
              <a:t>FIWARE</a:t>
            </a:r>
            <a:r>
              <a:rPr lang="ja-JP" altLang="en-US" sz="1050" kern="100" dirty="0">
                <a:latin typeface="Meiryo UI"/>
                <a:ea typeface="Meiryo UI"/>
                <a:cs typeface="Meiryo UI" panose="020B0604030504040204" pitchFamily="50" charset="-128"/>
              </a:rPr>
              <a:t> </a:t>
            </a:r>
            <a:r>
              <a:rPr lang="en-US" altLang="ja-JP" sz="1050" kern="100" dirty="0">
                <a:latin typeface="Meiryo UI"/>
                <a:ea typeface="Meiryo UI"/>
                <a:cs typeface="Meiryo UI" panose="020B0604030504040204" pitchFamily="50" charset="-128"/>
              </a:rPr>
              <a:t>Orion Context</a:t>
            </a:r>
            <a:r>
              <a:rPr lang="ja-JP" altLang="en-US" sz="1050" kern="100" dirty="0">
                <a:latin typeface="Meiryo UI"/>
                <a:ea typeface="Meiryo UI"/>
                <a:cs typeface="Meiryo UI" panose="020B0604030504040204" pitchFamily="50" charset="-128"/>
              </a:rPr>
              <a:t> </a:t>
            </a:r>
            <a:r>
              <a:rPr lang="en-US" altLang="ja-JP" sz="1050" kern="100" dirty="0">
                <a:latin typeface="Meiryo UI"/>
                <a:ea typeface="Meiryo UI"/>
                <a:cs typeface="Meiryo UI" panose="020B0604030504040204" pitchFamily="50" charset="-128"/>
              </a:rPr>
              <a:t>Broker</a:t>
            </a:r>
            <a:r>
              <a:rPr lang="ja-JP" altLang="en-US" sz="1050" kern="100" dirty="0">
                <a:latin typeface="Meiryo UI"/>
                <a:ea typeface="Meiryo UI"/>
                <a:cs typeface="Meiryo UI" panose="020B0604030504040204" pitchFamily="50" charset="-128"/>
              </a:rPr>
              <a:t>　 </a:t>
            </a:r>
            <a:b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50" kern="100" dirty="0">
                <a:latin typeface="Meiryo UI"/>
                <a:ea typeface="Meiryo UI"/>
                <a:cs typeface="Meiryo UI" panose="020B0604030504040204" pitchFamily="50" charset="-128"/>
              </a:rPr>
              <a:t>　　　３種組み合わせを行い、都市</a:t>
            </a:r>
            <a:r>
              <a:rPr lang="en-US" altLang="ja-JP" sz="1050" kern="100" dirty="0">
                <a:latin typeface="Meiryo UI"/>
                <a:ea typeface="Meiryo UI"/>
                <a:cs typeface="Meiryo UI" panose="020B0604030504040204" pitchFamily="50" charset="-128"/>
              </a:rPr>
              <a:t>OS</a:t>
            </a:r>
            <a:r>
              <a:rPr lang="ja-JP" altLang="en-US" sz="1050" kern="100" dirty="0">
                <a:latin typeface="Meiryo UI"/>
                <a:ea typeface="Meiryo UI"/>
                <a:cs typeface="Meiryo UI" panose="020B0604030504040204" pitchFamily="50" charset="-128"/>
              </a:rPr>
              <a:t>の構築</a:t>
            </a:r>
            <a:endParaRPr lang="en-US" altLang="ja-JP" sz="1050" kern="100" dirty="0">
              <a:latin typeface="Meiryo UI"/>
              <a:ea typeface="Meiryo UI"/>
              <a:cs typeface="Meiryo UI" panose="020B0604030504040204" pitchFamily="50" charset="-128"/>
            </a:endParaRPr>
          </a:p>
          <a:p>
            <a:pPr marR="44450" indent="127000">
              <a:spcAft>
                <a:spcPts val="0"/>
              </a:spcAft>
              <a:tabLst>
                <a:tab pos="2700020" algn="ctr"/>
                <a:tab pos="5400040" algn="r"/>
              </a:tabLs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＜予定しているベンダー候補＞</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050" kern="100" dirty="0">
                <a:latin typeface="Meiryo UI"/>
                <a:ea typeface="Meiryo UI"/>
                <a:cs typeface="Meiryo UI" panose="020B0604030504040204" pitchFamily="50" charset="-128"/>
              </a:rPr>
              <a:t>　株式会社</a:t>
            </a:r>
            <a:r>
              <a:rPr lang="en-US" altLang="ja-JP" sz="1050" kern="100" dirty="0">
                <a:latin typeface="Meiryo UI"/>
                <a:ea typeface="Meiryo UI"/>
                <a:cs typeface="Meiryo UI" panose="020B0604030504040204" pitchFamily="50" charset="-128"/>
              </a:rPr>
              <a:t>OZ1</a:t>
            </a:r>
            <a:r>
              <a:rPr lang="ja-JP" altLang="en-US" sz="1050" kern="100" dirty="0">
                <a:latin typeface="Meiryo UI"/>
                <a:ea typeface="Meiryo UI"/>
                <a:cs typeface="Meiryo UI" panose="020B0604030504040204" pitchFamily="50" charset="-128"/>
              </a:rPr>
              <a:t> </a:t>
            </a:r>
            <a:r>
              <a:rPr lang="en-US" altLang="ja-JP" sz="1050" kern="100" dirty="0">
                <a:latin typeface="Meiryo UI"/>
                <a:ea typeface="Meiryo UI"/>
                <a:cs typeface="Meiryo UI" panose="020B0604030504040204" pitchFamily="50" charset="-128"/>
              </a:rPr>
              <a:t>JP-Link</a:t>
            </a:r>
            <a:r>
              <a:rPr lang="ja-JP" altLang="en-US" sz="1050" kern="100" dirty="0">
                <a:latin typeface="Meiryo UI"/>
                <a:ea typeface="Meiryo UI"/>
                <a:cs typeface="Meiryo UI" panose="020B0604030504040204" pitchFamily="50" charset="-128"/>
              </a:rPr>
              <a:t>（理由：自治体に無償で提供され、企業にも導入コスト無償。導入後、容易に各</a:t>
            </a:r>
            <a:r>
              <a:rPr lang="en-US" altLang="ja-JP" sz="1050" kern="100" dirty="0" err="1">
                <a:latin typeface="Meiryo UI"/>
                <a:ea typeface="Meiryo UI"/>
                <a:cs typeface="Meiryo UI" panose="020B0604030504040204" pitchFamily="50" charset="-128"/>
              </a:rPr>
              <a:t>Databese</a:t>
            </a:r>
            <a:r>
              <a:rPr lang="ja-JP" altLang="en-US" sz="1050" kern="100" dirty="0">
                <a:latin typeface="Meiryo UI"/>
                <a:ea typeface="Meiryo UI"/>
                <a:cs typeface="Meiryo UI" panose="020B0604030504040204" pitchFamily="50" charset="-128"/>
              </a:rPr>
              <a:t>中の公開想定のデータが繋がる</a:t>
            </a:r>
            <a:br>
              <a:rPr lang="en-US" altLang="ja-JP" sz="1050" kern="100" dirty="0">
                <a:latin typeface="Meiryo UI"/>
                <a:ea typeface="Meiryo UI"/>
                <a:cs typeface="Meiryo UI" panose="020B0604030504040204" pitchFamily="50" charset="-128"/>
              </a:rPr>
            </a:br>
            <a:r>
              <a:rPr lang="ja-JP" altLang="en-US" sz="1050" kern="100" dirty="0">
                <a:latin typeface="Meiryo UI"/>
                <a:ea typeface="Meiryo UI"/>
                <a:cs typeface="Meiryo UI" panose="020B0604030504040204" pitchFamily="50" charset="-128"/>
              </a:rPr>
              <a:t>　　　　インテリジェント</a:t>
            </a:r>
            <a:r>
              <a:rPr lang="en-US" altLang="ja-JP" sz="1050" kern="100" dirty="0">
                <a:latin typeface="Meiryo UI"/>
                <a:ea typeface="Meiryo UI"/>
                <a:cs typeface="Meiryo UI" panose="020B0604030504040204" pitchFamily="50" charset="-128"/>
              </a:rPr>
              <a:t>API</a:t>
            </a:r>
            <a:r>
              <a:rPr lang="ja-JP" altLang="en-US" sz="1050" kern="100" dirty="0">
                <a:latin typeface="Meiryo UI"/>
                <a:ea typeface="Meiryo UI"/>
                <a:cs typeface="Meiryo UI" panose="020B0604030504040204" pitchFamily="50" charset="-128"/>
              </a:rPr>
              <a:t>で、関係者の負担が非常に低い。）</a:t>
            </a:r>
            <a:b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50" kern="100" dirty="0">
                <a:latin typeface="Meiryo UI"/>
                <a:ea typeface="Meiryo UI"/>
                <a:cs typeface="Meiryo UI" panose="020B0604030504040204" pitchFamily="50" charset="-128"/>
              </a:rPr>
              <a:t>　　 　</a:t>
            </a:r>
            <a:r>
              <a:rPr kumimoji="1" lang="en-US" altLang="ja-JP" sz="1050" b="0" kern="1200" dirty="0">
                <a:effectLst/>
                <a:latin typeface="Meiryo UI"/>
                <a:ea typeface="Meiryo UI"/>
              </a:rPr>
              <a:t>NEC</a:t>
            </a:r>
            <a:r>
              <a:rPr kumimoji="1" lang="ja-JP" altLang="ja-JP" sz="1050" b="0" kern="1200" dirty="0">
                <a:effectLst/>
                <a:latin typeface="Meiryo UI"/>
                <a:ea typeface="Meiryo UI"/>
              </a:rPr>
              <a:t>ネッツエスアイ株式会社</a:t>
            </a:r>
            <a:r>
              <a:rPr kumimoji="1" lang="ja-JP" altLang="en-US" sz="1050" b="0" kern="1200" dirty="0">
                <a:effectLst/>
                <a:latin typeface="Meiryo UI"/>
                <a:ea typeface="Meiryo UI"/>
              </a:rPr>
              <a:t> </a:t>
            </a:r>
            <a:r>
              <a:rPr lang="en-US" altLang="ja-JP" sz="1050" kern="100" dirty="0" err="1">
                <a:latin typeface="Meiryo UI"/>
                <a:ea typeface="Meiryo UI"/>
                <a:cs typeface="Meiryo UI" panose="020B0604030504040204" pitchFamily="50" charset="-128"/>
              </a:rPr>
              <a:t>Symphonict</a:t>
            </a:r>
            <a:r>
              <a:rPr lang="en-US" altLang="ja-JP" sz="1050" kern="100" dirty="0">
                <a:latin typeface="Meiryo UI"/>
                <a:ea typeface="Meiryo UI"/>
                <a:cs typeface="Meiryo UI" panose="020B0604030504040204" pitchFamily="50" charset="-128"/>
              </a:rPr>
              <a:t> </a:t>
            </a:r>
            <a:r>
              <a:rPr kumimoji="1" lang="ja-JP" altLang="en-US" sz="1050" b="0" kern="1200" dirty="0">
                <a:effectLst/>
                <a:latin typeface="Meiryo UI"/>
                <a:ea typeface="Meiryo UI"/>
              </a:rPr>
              <a:t>（理由：</a:t>
            </a:r>
            <a:r>
              <a:rPr kumimoji="1" lang="en-US" altLang="ja-JP" sz="1050" b="0" kern="1200" dirty="0">
                <a:effectLst/>
                <a:latin typeface="Meiryo UI"/>
                <a:ea typeface="Meiryo UI"/>
              </a:rPr>
              <a:t>FIWARE</a:t>
            </a:r>
            <a:r>
              <a:rPr kumimoji="1" lang="ja-JP" altLang="en-US" sz="1050" b="0" kern="1200" dirty="0">
                <a:effectLst/>
                <a:latin typeface="Meiryo UI"/>
                <a:ea typeface="Meiryo UI"/>
              </a:rPr>
              <a:t>との協調システムになっており、導入コストや他自治体の都市</a:t>
            </a:r>
            <a:r>
              <a:rPr kumimoji="1" lang="en-US" altLang="ja-JP" sz="1050" b="0" kern="1200" dirty="0">
                <a:effectLst/>
                <a:latin typeface="Meiryo UI"/>
                <a:ea typeface="Meiryo UI"/>
              </a:rPr>
              <a:t>OS</a:t>
            </a:r>
            <a:r>
              <a:rPr kumimoji="1" lang="ja-JP" altLang="en-US" sz="1050" b="0" kern="1200" dirty="0">
                <a:effectLst/>
                <a:latin typeface="Meiryo UI"/>
                <a:ea typeface="Meiryo UI"/>
              </a:rPr>
              <a:t>との連携も容易）</a:t>
            </a:r>
            <a:endParaRPr kumimoji="1" lang="en-US" altLang="ja-JP" sz="1050" b="0" kern="1200" dirty="0">
              <a:effectLst/>
              <a:latin typeface="Meiryo UI"/>
              <a:ea typeface="Meiryo UI"/>
            </a:endParaRPr>
          </a:p>
          <a:p>
            <a:pPr marR="44450" indent="127000">
              <a:spcAft>
                <a:spcPts val="0"/>
              </a:spcAft>
              <a:tabLst>
                <a:tab pos="2700020" algn="ctr"/>
                <a:tab pos="5400040" algn="r"/>
              </a:tabLst>
            </a:pPr>
            <a:r>
              <a:rPr lang="ja-JP" altLang="en-US" sz="1050" dirty="0">
                <a:latin typeface="Meiryo UI"/>
                <a:ea typeface="Meiryo UI"/>
                <a:cs typeface="Meiryo UI" panose="020B0604030504040204" pitchFamily="50" charset="-128"/>
              </a:rPr>
              <a:t>　　デジタル庁　</a:t>
            </a:r>
            <a:r>
              <a:rPr lang="en-US" altLang="ja-JP" sz="1050" kern="100" dirty="0">
                <a:latin typeface="Meiryo UI"/>
                <a:ea typeface="Meiryo UI"/>
                <a:cs typeface="Meiryo UI" panose="020B0604030504040204" pitchFamily="50" charset="-128"/>
              </a:rPr>
              <a:t> FIWARE</a:t>
            </a:r>
            <a:r>
              <a:rPr lang="ja-JP" altLang="en-US" sz="1050" kern="100" dirty="0">
                <a:latin typeface="Meiryo UI"/>
                <a:ea typeface="Meiryo UI"/>
                <a:cs typeface="Meiryo UI" panose="020B0604030504040204" pitchFamily="50" charset="-128"/>
              </a:rPr>
              <a:t> </a:t>
            </a:r>
            <a:r>
              <a:rPr lang="en-US" altLang="ja-JP" sz="1050" kern="100" dirty="0">
                <a:latin typeface="Meiryo UI"/>
                <a:ea typeface="Meiryo UI"/>
                <a:cs typeface="Meiryo UI" panose="020B0604030504040204" pitchFamily="50" charset="-128"/>
              </a:rPr>
              <a:t>Orion Context</a:t>
            </a:r>
            <a:r>
              <a:rPr lang="ja-JP" altLang="en-US" sz="1050" kern="100" dirty="0">
                <a:latin typeface="Meiryo UI"/>
                <a:ea typeface="Meiryo UI"/>
                <a:cs typeface="Meiryo UI" panose="020B0604030504040204" pitchFamily="50" charset="-128"/>
              </a:rPr>
              <a:t> </a:t>
            </a:r>
            <a:r>
              <a:rPr lang="en-US" altLang="ja-JP" sz="1050" kern="100" dirty="0">
                <a:latin typeface="Meiryo UI"/>
                <a:ea typeface="Meiryo UI"/>
                <a:cs typeface="Meiryo UI" panose="020B0604030504040204" pitchFamily="50" charset="-128"/>
              </a:rPr>
              <a:t>Broker</a:t>
            </a:r>
            <a:r>
              <a:rPr lang="ja-JP" altLang="en-US" sz="1050" kern="100" dirty="0">
                <a:latin typeface="Meiryo UI"/>
                <a:ea typeface="Meiryo UI"/>
                <a:cs typeface="Meiryo UI" panose="020B0604030504040204" pitchFamily="50" charset="-128"/>
              </a:rPr>
              <a:t>　（理由：デジタル庁が共通化を進めるため、他自治体との連携なども含めて展開しやすい） </a:t>
            </a:r>
            <a:endParaRPr lang="ja-JP" altLang="ja-JP" sz="1050" b="0" kern="100" dirty="0">
              <a:effectLst/>
              <a:latin typeface="Meiryo UI"/>
              <a:ea typeface="Meiryo UI"/>
              <a:cs typeface="Meiryo UI" panose="020B0604030504040204" pitchFamily="50" charset="-128"/>
            </a:endParaRPr>
          </a:p>
          <a:p>
            <a:pPr marR="44450" indent="127000">
              <a:spcAft>
                <a:spcPts val="0"/>
              </a:spcAft>
              <a:tabLst>
                <a:tab pos="2700020" algn="ctr"/>
                <a:tab pos="5400040" algn="r"/>
              </a:tabLs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＜運用体制＞</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所有者：株式会社</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OZ1</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kern="1200" dirty="0">
                <a:solidFill>
                  <a:schemeClr val="tx1"/>
                </a:solidFill>
                <a:effectLst/>
                <a:latin typeface="Meiryo UI" panose="020B0604030504040204" pitchFamily="50" charset="-128"/>
                <a:ea typeface="Meiryo UI" panose="020B0604030504040204" pitchFamily="50" charset="-128"/>
              </a:rPr>
              <a:t> NEC</a:t>
            </a:r>
            <a:r>
              <a:rPr kumimoji="1" lang="ja-JP" altLang="ja-JP" sz="1050" b="0" kern="1200" dirty="0">
                <a:solidFill>
                  <a:schemeClr val="tx1"/>
                </a:solidFill>
                <a:effectLst/>
                <a:latin typeface="Meiryo UI" panose="020B0604030504040204" pitchFamily="50" charset="-128"/>
                <a:ea typeface="Meiryo UI" panose="020B0604030504040204" pitchFamily="50" charset="-128"/>
              </a:rPr>
              <a:t>ネッツエスアイ株式会社</a:t>
            </a:r>
            <a:r>
              <a:rPr kumimoji="1" lang="ja-JP" altLang="en-US" sz="1050" b="0" kern="1200" dirty="0">
                <a:solidFill>
                  <a:schemeClr val="tx1"/>
                </a:solidFill>
                <a:effectLst/>
                <a:latin typeface="Meiryo UI" panose="020B0604030504040204" pitchFamily="50" charset="-128"/>
                <a:ea typeface="Meiryo UI" panose="020B0604030504040204" pitchFamily="50" charset="-128"/>
              </a:rPr>
              <a:t>、株式会社電通国際情報サービス</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運営者：一般社団法人コンパクトスマートシティプラットフォーム協議会</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保守管理者：一般社団法人コンパクトスマートシティプラットフォーム協議会</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その他</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OZ1/NEC</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ネッツエスアイ</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電通国際とデータ連携基盤の運用ルールを</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月を目途に作成。また大阪府でも全域の運用体制検討を行っているため、</a:t>
            </a:r>
            <a:b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作成後、大阪府との調整も行っていきます。（</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OZ1</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はエストニアの</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ISKE/CIIP/CIRT</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をベースとし日本向けに運用調整を想定）</a:t>
            </a:r>
            <a:b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ISKE</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hlinkClick r:id="rId2"/>
              </a:rPr>
              <a:t>https://www.ria.ee/en/cyber-security/it-baseline-security-system-iske.html</a:t>
            </a:r>
            <a:b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また、</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社のデータ連携基盤は</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CSPFC</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がライセンスを受けて、所有し運営を行います。　　　　</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kumimoji="1" lang="ja-JP" altLang="en-US" sz="105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rPr>
              <a:t>＜ブローカー機能</a:t>
            </a:r>
            <a:r>
              <a:rPr kumimoji="1" lang="en-US" altLang="ja-JP" sz="105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rPr>
              <a:t>/</a:t>
            </a:r>
            <a:r>
              <a:rPr kumimoji="1" lang="ja-JP" altLang="en-US" sz="105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rPr>
              <a:t>提供するオープン</a:t>
            </a:r>
            <a:r>
              <a:rPr kumimoji="1" lang="en-US" altLang="ja-JP" sz="105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rPr>
              <a:t>API</a:t>
            </a:r>
            <a:r>
              <a:rPr kumimoji="1" lang="ja-JP" altLang="en-US" sz="105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rPr>
              <a:t>について＞</a:t>
            </a:r>
            <a:endParaRPr kumimoji="1" lang="en-US" altLang="ja-JP" sz="105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endParaRPr>
          </a:p>
          <a:p>
            <a:pPr marR="44450" indent="127000">
              <a:spcAft>
                <a:spcPts val="0"/>
              </a:spcAft>
              <a:tabLst>
                <a:tab pos="2700020" algn="ctr"/>
                <a:tab pos="5400040" algn="r"/>
              </a:tabLst>
            </a:pPr>
            <a:r>
              <a:rPr kumimoji="1" lang="ja-JP" altLang="en-US" sz="105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rPr>
              <a:t>　・</a:t>
            </a:r>
            <a:r>
              <a:rPr kumimoji="1" lang="en-US" altLang="ja-JP" sz="105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rPr>
              <a:t>FIWARE</a:t>
            </a:r>
            <a:r>
              <a:rPr kumimoji="1" lang="ja-JP" altLang="en-US" sz="105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rPr>
              <a:t>に関してはデジタル庁が提供する</a:t>
            </a:r>
            <a:r>
              <a:rPr kumimoji="1" lang="en-US" altLang="ja-JP" sz="105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rPr>
              <a:t>Orion</a:t>
            </a:r>
            <a:r>
              <a:rPr kumimoji="1" lang="ja-JP" altLang="en-US" sz="105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rPr>
              <a:t>をベースに不足する機能を電通国際情報サービス（予定）が構築を行います。</a:t>
            </a:r>
            <a:endParaRPr kumimoji="1" lang="en-US" altLang="ja-JP" sz="105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endParaRPr>
          </a:p>
          <a:p>
            <a:pPr marR="44450" indent="127000">
              <a:spcAft>
                <a:spcPts val="0"/>
              </a:spcAft>
              <a:tabLst>
                <a:tab pos="2700020" algn="ctr"/>
                <a:tab pos="5400040" algn="r"/>
              </a:tabLst>
            </a:pPr>
            <a:r>
              <a:rPr lang="ja-JP" altLang="en-US" sz="1050" b="1" kern="100" dirty="0">
                <a:solidFill>
                  <a:srgbClr val="000000"/>
                </a:solidFill>
                <a:latin typeface="+mn-ea"/>
                <a:ea typeface="+mn-ea"/>
                <a:cs typeface="Meiryo UI" panose="020B0604030504040204" pitchFamily="50" charset="-128"/>
              </a:rPr>
              <a:t>　・</a:t>
            </a:r>
            <a:r>
              <a:rPr lang="en-US" altLang="ja-JP" sz="1050" b="1" kern="100" dirty="0">
                <a:solidFill>
                  <a:srgbClr val="000000"/>
                </a:solidFill>
                <a:latin typeface="+mn-ea"/>
                <a:ea typeface="+mn-ea"/>
                <a:cs typeface="Meiryo UI" panose="020B0604030504040204" pitchFamily="50" charset="-128"/>
              </a:rPr>
              <a:t>JP-LINK</a:t>
            </a:r>
            <a:r>
              <a:rPr lang="ja-JP" altLang="en-US" sz="1050" b="1" kern="100" dirty="0">
                <a:solidFill>
                  <a:srgbClr val="000000"/>
                </a:solidFill>
                <a:latin typeface="+mn-ea"/>
                <a:ea typeface="+mn-ea"/>
                <a:cs typeface="Meiryo UI" panose="020B0604030504040204" pitchFamily="50" charset="-128"/>
              </a:rPr>
              <a:t>はコネクター型データ連携で、各企業がインストールすると</a:t>
            </a:r>
            <a:r>
              <a:rPr lang="en-US" altLang="ja-JP" sz="1050" b="1" kern="100" dirty="0">
                <a:solidFill>
                  <a:srgbClr val="000000"/>
                </a:solidFill>
                <a:latin typeface="+mn-ea"/>
                <a:ea typeface="+mn-ea"/>
                <a:cs typeface="Meiryo UI" panose="020B0604030504040204" pitchFamily="50" charset="-128"/>
              </a:rPr>
              <a:t>JP-LINK</a:t>
            </a:r>
            <a:r>
              <a:rPr lang="ja-JP" altLang="en-US" sz="1050" b="1" kern="100" dirty="0">
                <a:solidFill>
                  <a:srgbClr val="000000"/>
                </a:solidFill>
                <a:latin typeface="+mn-ea"/>
                <a:ea typeface="+mn-ea"/>
                <a:cs typeface="Meiryo UI" panose="020B0604030504040204" pitchFamily="50" charset="-128"/>
              </a:rPr>
              <a:t> </a:t>
            </a:r>
            <a:r>
              <a:rPr lang="en-US" altLang="ja-JP" sz="1050" b="1" kern="100" dirty="0">
                <a:solidFill>
                  <a:srgbClr val="000000"/>
                </a:solidFill>
                <a:latin typeface="+mn-ea"/>
                <a:ea typeface="+mn-ea"/>
                <a:cs typeface="Meiryo UI" panose="020B0604030504040204" pitchFamily="50" charset="-128"/>
              </a:rPr>
              <a:t>Portal</a:t>
            </a:r>
            <a:r>
              <a:rPr lang="ja-JP" altLang="en-US" sz="1050" b="1" kern="100" dirty="0">
                <a:solidFill>
                  <a:srgbClr val="000000"/>
                </a:solidFill>
                <a:latin typeface="+mn-ea"/>
                <a:ea typeface="+mn-ea"/>
                <a:cs typeface="Meiryo UI" panose="020B0604030504040204" pitchFamily="50" charset="-128"/>
              </a:rPr>
              <a:t>や</a:t>
            </a:r>
            <a:r>
              <a:rPr lang="en-US" altLang="ja-JP" sz="1050" b="1" kern="100" dirty="0">
                <a:solidFill>
                  <a:srgbClr val="000000"/>
                </a:solidFill>
                <a:latin typeface="+mn-ea"/>
                <a:ea typeface="+mn-ea"/>
                <a:cs typeface="Meiryo UI" panose="020B0604030504040204" pitchFamily="50" charset="-128"/>
              </a:rPr>
              <a:t>JP-LINK</a:t>
            </a:r>
            <a:r>
              <a:rPr lang="ja-JP" altLang="en-US" sz="1050" b="1" kern="100" dirty="0">
                <a:solidFill>
                  <a:srgbClr val="000000"/>
                </a:solidFill>
                <a:latin typeface="+mn-ea"/>
                <a:ea typeface="+mn-ea"/>
                <a:cs typeface="Meiryo UI" panose="020B0604030504040204" pitchFamily="50" charset="-128"/>
              </a:rPr>
              <a:t>モジュールにデータカタログが企業ごとに表示されます。</a:t>
            </a:r>
            <a:br>
              <a:rPr lang="en-US" altLang="ja-JP" sz="1050" b="1" kern="100" dirty="0">
                <a:solidFill>
                  <a:srgbClr val="000000"/>
                </a:solidFill>
                <a:latin typeface="+mn-ea"/>
                <a:ea typeface="+mn-ea"/>
                <a:cs typeface="Meiryo UI" panose="020B0604030504040204" pitchFamily="50" charset="-128"/>
              </a:rPr>
            </a:br>
            <a:r>
              <a:rPr lang="ja-JP" altLang="en-US" sz="1050" b="1" kern="100" dirty="0">
                <a:solidFill>
                  <a:srgbClr val="000000"/>
                </a:solidFill>
                <a:latin typeface="+mn-ea"/>
                <a:ea typeface="+mn-ea"/>
                <a:cs typeface="Meiryo UI" panose="020B0604030504040204" pitchFamily="50" charset="-128"/>
              </a:rPr>
              <a:t>　　　 データフォーマットは自動変換されデータ交換相手に引き渡され、利用側のデータベース向けに再変換されるため、データ形式を意識する必要性が</a:t>
            </a:r>
            <a:br>
              <a:rPr lang="en-US" altLang="ja-JP" sz="1050" b="1" kern="100" dirty="0">
                <a:solidFill>
                  <a:srgbClr val="000000"/>
                </a:solidFill>
                <a:latin typeface="+mn-ea"/>
                <a:ea typeface="+mn-ea"/>
                <a:cs typeface="Meiryo UI" panose="020B0604030504040204" pitchFamily="50" charset="-128"/>
              </a:rPr>
            </a:br>
            <a:r>
              <a:rPr lang="ja-JP" altLang="en-US" sz="1050" b="1" kern="100" dirty="0">
                <a:solidFill>
                  <a:srgbClr val="000000"/>
                </a:solidFill>
                <a:latin typeface="+mn-ea"/>
                <a:ea typeface="+mn-ea"/>
                <a:cs typeface="Meiryo UI" panose="020B0604030504040204" pitchFamily="50" charset="-128"/>
              </a:rPr>
              <a:t>　　　 ありません。既に</a:t>
            </a:r>
            <a:r>
              <a:rPr lang="en-US" altLang="ja-JP" sz="1050" b="1" kern="100" dirty="0">
                <a:solidFill>
                  <a:srgbClr val="000000"/>
                </a:solidFill>
                <a:latin typeface="+mn-ea"/>
                <a:ea typeface="+mn-ea"/>
                <a:cs typeface="Meiryo UI" panose="020B0604030504040204" pitchFamily="50" charset="-128"/>
              </a:rPr>
              <a:t>20</a:t>
            </a:r>
            <a:r>
              <a:rPr lang="ja-JP" altLang="en-US" sz="1050" b="1" kern="100" dirty="0">
                <a:solidFill>
                  <a:srgbClr val="000000"/>
                </a:solidFill>
                <a:latin typeface="+mn-ea"/>
                <a:ea typeface="+mn-ea"/>
                <a:cs typeface="Meiryo UI" panose="020B0604030504040204" pitchFamily="50" charset="-128"/>
              </a:rPr>
              <a:t>社がインストールを行い、アプリケーション同士におけるデータ連携を可能としております。</a:t>
            </a:r>
            <a:endParaRPr kumimoji="1" lang="en-US" altLang="ja-JP" sz="105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endParaRPr>
          </a:p>
          <a:p>
            <a:pPr marR="44450" indent="127000">
              <a:spcAft>
                <a:spcPts val="0"/>
              </a:spcAft>
              <a:tabLst>
                <a:tab pos="2700020" algn="ctr"/>
                <a:tab pos="5400040" algn="r"/>
              </a:tabLst>
            </a:pPr>
            <a:endParaRPr lang="en-US" altLang="ja-JP" sz="1050" b="1" kern="100" dirty="0">
              <a:solidFill>
                <a:srgbClr val="000000"/>
              </a:solidFill>
              <a:latin typeface="+mn-ea"/>
              <a:ea typeface="+mn-ea"/>
              <a:cs typeface="Meiryo UI" panose="020B0604030504040204" pitchFamily="50" charset="-128"/>
            </a:endParaRPr>
          </a:p>
          <a:p>
            <a:pPr marR="44450" indent="127000">
              <a:spcAft>
                <a:spcPts val="0"/>
              </a:spcAft>
              <a:tabLst>
                <a:tab pos="2700020" algn="ctr"/>
                <a:tab pos="5400040" algn="r"/>
              </a:tabLst>
            </a:pPr>
            <a:r>
              <a:rPr kumimoji="1" lang="ja-JP" altLang="en-US" sz="105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rPr>
              <a:t>＜実装環境＞</a:t>
            </a:r>
            <a:endParaRPr kumimoji="1" lang="en-US" altLang="ja-JP" sz="105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endParaRPr>
          </a:p>
          <a:p>
            <a:pPr marR="44450" indent="127000">
              <a:spcAft>
                <a:spcPts val="0"/>
              </a:spcAft>
              <a:tabLst>
                <a:tab pos="2700020" algn="ctr"/>
                <a:tab pos="5400040" algn="r"/>
              </a:tabLst>
            </a:pPr>
            <a:r>
              <a:rPr kumimoji="1" lang="ja-JP" altLang="en-US" sz="105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rPr>
              <a:t>　パブリッククラウド</a:t>
            </a:r>
            <a:endParaRPr kumimoji="1" lang="en-US" altLang="ja-JP" sz="105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endParaRPr>
          </a:p>
          <a:p>
            <a:pPr marR="44450" indent="127000">
              <a:spcAft>
                <a:spcPts val="0"/>
              </a:spcAft>
              <a:tabLst>
                <a:tab pos="2700020" algn="ctr"/>
                <a:tab pos="5400040" algn="r"/>
              </a:tabLst>
            </a:pPr>
            <a:r>
              <a:rPr kumimoji="1" lang="ja-JP" altLang="en-US" sz="105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rPr>
              <a:t>＜オープンソース利用＞</a:t>
            </a:r>
            <a:endParaRPr kumimoji="1" lang="en-US" altLang="ja-JP" sz="105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endParaRPr>
          </a:p>
          <a:p>
            <a:pPr marR="44450" indent="127000">
              <a:spcAft>
                <a:spcPts val="0"/>
              </a:spcAft>
              <a:tabLst>
                <a:tab pos="2700020" algn="ctr"/>
                <a:tab pos="5400040" algn="r"/>
              </a:tabLs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JP-LINK/FIWARE</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はオープンソース</a:t>
            </a:r>
            <a:b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JP-LINK</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は一般社団法人コンパクトスマートシティプラットフォーム協議会にて会員限定でオープンソースも公開中です。（詳細はインストールマニュアル整備済み）</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25" name="Rectangle 66"/>
          <p:cNvSpPr>
            <a:spLocks noChangeArrowheads="1"/>
          </p:cNvSpPr>
          <p:nvPr/>
        </p:nvSpPr>
        <p:spPr>
          <a:xfrm>
            <a:off x="179513" y="980728"/>
            <a:ext cx="8784976" cy="5760640"/>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2" name="スライド番号プレースホルダー 1">
            <a:extLst>
              <a:ext uri="{FF2B5EF4-FFF2-40B4-BE49-F238E27FC236}">
                <a16:creationId xmlns:a16="http://schemas.microsoft.com/office/drawing/2014/main" id="{BC5A18E4-FB91-48E2-AC73-135C8A7B48F4}"/>
              </a:ext>
            </a:extLst>
          </p:cNvPr>
          <p:cNvSpPr>
            <a:spLocks noGrp="1"/>
          </p:cNvSpPr>
          <p:nvPr>
            <p:ph type="sldNum" sz="quarter" idx="12"/>
          </p:nvPr>
        </p:nvSpPr>
        <p:spPr/>
        <p:txBody>
          <a:bodyPr/>
          <a:lstStyle/>
          <a:p>
            <a:pPr>
              <a:defRPr/>
            </a:pPr>
            <a:fld id="{ED70751B-34C4-41F7-9A42-B8AF8614956A}" type="slidenum">
              <a:rPr lang="en-US" altLang="ja-JP" smtClean="0"/>
              <a:pPr>
                <a:defRPr/>
              </a:pPr>
              <a:t>32</a:t>
            </a:fld>
            <a:endParaRPr lang="en-US" altLang="ja-JP" dirty="0"/>
          </a:p>
        </p:txBody>
      </p:sp>
      <p:sp>
        <p:nvSpPr>
          <p:cNvPr id="9" name="正方形/長方形 16">
            <a:extLst>
              <a:ext uri="{FF2B5EF4-FFF2-40B4-BE49-F238E27FC236}">
                <a16:creationId xmlns:a16="http://schemas.microsoft.com/office/drawing/2014/main" id="{44E0FE9E-324D-405E-84F2-D176F0A4AE80}"/>
              </a:ext>
            </a:extLst>
          </p:cNvPr>
          <p:cNvSpPr/>
          <p:nvPr/>
        </p:nvSpPr>
        <p:spPr>
          <a:xfrm>
            <a:off x="6300192" y="604853"/>
            <a:ext cx="2664296"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注）必要に応じ、適宜枚数を追加すること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Tree>
    <p:extLst>
      <p:ext uri="{BB962C8B-B14F-4D97-AF65-F5344CB8AC3E}">
        <p14:creationId xmlns:p14="http://schemas.microsoft.com/office/powerpoint/2010/main" val="1308257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4">
            <a:extLst>
              <a:ext uri="{FF2B5EF4-FFF2-40B4-BE49-F238E27FC236}">
                <a16:creationId xmlns:a16="http://schemas.microsoft.com/office/drawing/2014/main" id="{DFFE597B-4CAA-4C2E-8DE5-391816D1A4D4}"/>
              </a:ext>
            </a:extLst>
          </p:cNvPr>
          <p:cNvSpPr/>
          <p:nvPr/>
        </p:nvSpPr>
        <p:spPr>
          <a:xfrm>
            <a:off x="0" y="0"/>
            <a:ext cx="9144000" cy="576000"/>
          </a:xfrm>
          <a:prstGeom prst="rect">
            <a:avLst/>
          </a:prstGeom>
          <a:solidFill>
            <a:srgbClr val="0070C0"/>
          </a:solidFill>
          <a:ln w="25400" cap="flat" cmpd="sng" algn="ctr">
            <a:noFill/>
            <a:prstDash val="solid"/>
          </a:ln>
          <a:effectLst/>
        </p:spPr>
        <p:txBody>
          <a:bodyPr rtlCol="0" anchor="ctr"/>
          <a:lstStyle/>
          <a:p>
            <a:pPr eaLnBrk="1" hangingPunct="1">
              <a:spcBef>
                <a:spcPct val="0"/>
              </a:spcBef>
              <a:buFontTx/>
              <a:buNone/>
            </a:pPr>
            <a:r>
              <a:rPr lang="ja-JP" altLang="en-US" sz="1800" b="1" dirty="0">
                <a:solidFill>
                  <a:schemeClr val="bg1"/>
                </a:solidFill>
                <a:latin typeface="ＭＳ Ｐゴシック" panose="020B0600070205080204" pitchFamily="50" charset="-128"/>
              </a:rPr>
              <a:t>データ連携基盤の構築及び相互運用性の確保に向けた考え方</a:t>
            </a:r>
            <a:endParaRPr lang="ja-JP" altLang="en-US" sz="1400" b="1" dirty="0">
              <a:solidFill>
                <a:schemeClr val="bg1"/>
              </a:solidFill>
              <a:latin typeface="ＭＳ Ｐゴシック" panose="020B0600070205080204" pitchFamily="50" charset="-128"/>
            </a:endParaRPr>
          </a:p>
        </p:txBody>
      </p:sp>
      <p:sp>
        <p:nvSpPr>
          <p:cNvPr id="1621" name="Text Box 4"/>
          <p:cNvSpPr txBox="1">
            <a:spLocks noChangeArrowheads="1"/>
          </p:cNvSpPr>
          <p:nvPr/>
        </p:nvSpPr>
        <p:spPr>
          <a:xfrm>
            <a:off x="107504" y="615274"/>
            <a:ext cx="7398461" cy="338554"/>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1600" b="1" i="0" u="none" strike="noStrike" kern="1200" cap="none" spc="0" normalizeH="0" baseline="0" noProof="0" dirty="0">
                <a:ln>
                  <a:noFill/>
                </a:ln>
                <a:solidFill>
                  <a:srgbClr val="000000"/>
                </a:solidFill>
                <a:effectLst/>
                <a:uLnTx/>
                <a:uFillTx/>
                <a:latin typeface="+mn-ea"/>
                <a:ea typeface="+mn-ea"/>
                <a:cs typeface="+mn-cs"/>
              </a:rPr>
              <a:t>データ連携基盤</a:t>
            </a:r>
            <a:endParaRPr kumimoji="1" lang="ja-JP" altLang="en-US" sz="1200" b="0" i="0" u="none" strike="noStrike" kern="1200" cap="none" spc="0" normalizeH="0" baseline="0" noProof="0" dirty="0">
              <a:ln>
                <a:noFill/>
              </a:ln>
              <a:solidFill>
                <a:srgbClr val="000000"/>
              </a:solidFill>
              <a:effectLst/>
              <a:uLnTx/>
              <a:uFillTx/>
              <a:latin typeface="+mn-ea"/>
              <a:ea typeface="+mn-ea"/>
              <a:cs typeface="+mn-cs"/>
            </a:endParaRPr>
          </a:p>
        </p:txBody>
      </p:sp>
      <p:sp>
        <p:nvSpPr>
          <p:cNvPr id="1622" name="正方形/長方形 8"/>
          <p:cNvSpPr/>
          <p:nvPr/>
        </p:nvSpPr>
        <p:spPr>
          <a:xfrm>
            <a:off x="35496" y="993102"/>
            <a:ext cx="8852036" cy="2516073"/>
          </a:xfrm>
          <a:prstGeom prst="rect">
            <a:avLst/>
          </a:prstGeom>
        </p:spPr>
        <p:txBody>
          <a:bodyPr wrap="square" lIns="90000">
            <a:spAutoFit/>
          </a:bodyPr>
          <a:lstStyle/>
          <a:p>
            <a:pPr marR="44450" indent="127000">
              <a:spcAft>
                <a:spcPts val="0"/>
              </a:spcAft>
              <a:tabLst>
                <a:tab pos="2700020" algn="ctr"/>
                <a:tab pos="5400040" algn="r"/>
              </a:tabLs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＜都市</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OS</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概要 ＞</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050" kern="100" dirty="0">
                <a:latin typeface="Meiryo UI"/>
                <a:ea typeface="Meiryo UI"/>
                <a:cs typeface="Meiryo UI" panose="020B0604030504040204" pitchFamily="50" charset="-128"/>
              </a:rPr>
              <a:t>　　</a:t>
            </a:r>
            <a:r>
              <a:rPr lang="en-US" altLang="ja-JP" sz="1050" kern="100" dirty="0">
                <a:latin typeface="Meiryo UI"/>
                <a:ea typeface="Meiryo UI"/>
                <a:cs typeface="Meiryo UI" panose="020B0604030504040204" pitchFamily="50" charset="-128"/>
              </a:rPr>
              <a:t>JP-Link</a:t>
            </a:r>
            <a:r>
              <a:rPr lang="ja-JP" altLang="en-US" sz="1050" kern="100" dirty="0">
                <a:latin typeface="Meiryo UI"/>
                <a:ea typeface="Meiryo UI"/>
                <a:cs typeface="Meiryo UI" panose="020B0604030504040204" pitchFamily="50" charset="-128"/>
              </a:rPr>
              <a:t>は</a:t>
            </a:r>
            <a:r>
              <a:rPr lang="en-US" altLang="ja-JP" sz="1050" kern="100" dirty="0" err="1">
                <a:latin typeface="Meiryo UI"/>
                <a:ea typeface="Meiryo UI"/>
                <a:cs typeface="Meiryo UI" panose="020B0604030504040204" pitchFamily="50" charset="-128"/>
              </a:rPr>
              <a:t>PtoP</a:t>
            </a:r>
            <a:r>
              <a:rPr lang="ja-JP" altLang="en-US" sz="1050" kern="100" dirty="0">
                <a:latin typeface="Meiryo UI"/>
                <a:ea typeface="Meiryo UI"/>
                <a:cs typeface="Meiryo UI" panose="020B0604030504040204" pitchFamily="50" charset="-128"/>
              </a:rPr>
              <a:t>の</a:t>
            </a:r>
            <a:r>
              <a:rPr lang="en-US" altLang="ja-JP" sz="1050" kern="100" dirty="0">
                <a:latin typeface="Meiryo UI"/>
                <a:ea typeface="Meiryo UI"/>
                <a:cs typeface="Meiryo UI" panose="020B0604030504040204" pitchFamily="50" charset="-128"/>
              </a:rPr>
              <a:t>API</a:t>
            </a:r>
            <a:r>
              <a:rPr lang="ja-JP" altLang="en-US" sz="1050" kern="100" dirty="0">
                <a:latin typeface="Meiryo UI"/>
                <a:ea typeface="Meiryo UI"/>
                <a:cs typeface="Meiryo UI" panose="020B0604030504040204" pitchFamily="50" charset="-128"/>
              </a:rPr>
              <a:t>であり、各企業が持つデータにおいて利用規定を定めて移植を行う。データ活用においては、サービス分多岐に渡り検討が行われ</a:t>
            </a:r>
            <a:endParaRPr lang="en-US" altLang="ja-JP" sz="1050" kern="100" dirty="0">
              <a:latin typeface="Meiryo UI"/>
              <a:ea typeface="Meiryo UI"/>
              <a:cs typeface="Meiryo UI" panose="020B0604030504040204" pitchFamily="50" charset="-128"/>
            </a:endParaRPr>
          </a:p>
          <a:p>
            <a:pPr marR="44450" indent="127000">
              <a:spcAft>
                <a:spcPts val="0"/>
              </a:spcAft>
              <a:tabLst>
                <a:tab pos="2700020" algn="ctr"/>
                <a:tab pos="5400040" algn="r"/>
              </a:tabLs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るが、例を挙げると三井住友海上や</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NEC</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ネッツエスアイなどヘルスケアに関わるデータをサービスで取得し自治体が保有する国保健診データと組み合わ</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せて大阪大学が分析を行いヘルスケアサービスに繋げる事が可能です。国民健康保険費用の低減に繋がります。また移動支援、買い物支援に対して</a:t>
            </a:r>
            <a:b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地域通貨や地域振興券などを発行する際に、企業間でデータ連携が必要になり都度</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API</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の開発をしなくてもサービス連携が進みます。見守りにお</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いてカメラやセンサーの利用を行いますが、ヘルスケアと組み合わせを行うなど新しいサービスを構築する上でも、</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社のデータ連携基盤は有用です。</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サプライチェーン・リスク対策として、</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JP-Link</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は利用企業・利用者に電子署名（</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e</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シール）とタイムスタンプ（</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TSA</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）を利用しており、実在性の証明が</a:t>
            </a:r>
            <a:b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行えない企業や利用者を排除する仕組みが取り込まれております。またサイバーセキュリティに対して総務省発行のスマートシティセキュリティガイドライン</a:t>
            </a:r>
            <a:b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をベースとして今後的確なセキュリティ対策を検討します。</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050" kern="100" dirty="0">
                <a:latin typeface="Meiryo UI"/>
                <a:ea typeface="Meiryo UI"/>
                <a:cs typeface="Arial"/>
              </a:rPr>
              <a:t>   </a:t>
            </a:r>
            <a:r>
              <a:rPr lang="ja-JP" altLang="en-US" sz="1050" kern="100" dirty="0">
                <a:latin typeface="Meiryo UI"/>
                <a:ea typeface="Meiryo UI"/>
                <a:cs typeface="Arial"/>
              </a:rPr>
              <a:t>  　</a:t>
            </a:r>
            <a:r>
              <a:rPr lang="ja-JP" altLang="ja-JP" sz="1050" kern="100" dirty="0">
                <a:latin typeface="Meiryo UI"/>
                <a:ea typeface="Meiryo UI"/>
                <a:cs typeface="Arial"/>
              </a:rPr>
              <a:t>Symphonictはデジタル/クラウド技術を組み合わせたサービスと、先端技術(クラウド/IoT/5G/AIなど) を組み込んだ基盤（プラットフォームサービス）</a:t>
            </a:r>
            <a:br>
              <a:rPr lang="ja-JP" altLang="en-US" sz="1050" kern="100" dirty="0">
                <a:latin typeface="Meiryo UI"/>
                <a:ea typeface="Meiryo UI"/>
                <a:cs typeface="Arial"/>
              </a:rPr>
            </a:br>
            <a:r>
              <a:rPr lang="ja-JP" altLang="en-US" sz="1050" kern="100" dirty="0">
                <a:latin typeface="Meiryo UI"/>
                <a:ea typeface="Meiryo UI"/>
                <a:cs typeface="Arial"/>
              </a:rPr>
              <a:t>     </a:t>
            </a:r>
            <a:r>
              <a:rPr lang="ja-JP" altLang="ja-JP" sz="1050" kern="100" dirty="0">
                <a:latin typeface="Meiryo UI"/>
                <a:ea typeface="Meiryo UI"/>
                <a:cs typeface="Arial"/>
              </a:rPr>
              <a:t>で構成され、豊能町が抱える地域課題の解決に繋がるサービスを順次提供</a:t>
            </a:r>
            <a:r>
              <a:rPr lang="ja-JP" altLang="en-US" sz="1050" kern="100" dirty="0">
                <a:latin typeface="Meiryo UI"/>
                <a:ea typeface="Meiryo UI"/>
                <a:cs typeface="Arial"/>
              </a:rPr>
              <a:t>していきます。</a:t>
            </a:r>
            <a:r>
              <a:rPr lang="ja-JP" altLang="ja-JP" sz="1050" kern="100" dirty="0">
                <a:latin typeface="Meiryo UI"/>
                <a:ea typeface="Meiryo UI"/>
                <a:cs typeface="Arial"/>
              </a:rPr>
              <a:t>また、クラウドシフトの懸念であるセキュリティに対しても、インター</a:t>
            </a:r>
            <a:br>
              <a:rPr lang="en-US" altLang="ja-JP" sz="1050" kern="100" dirty="0">
                <a:latin typeface="Meiryo UI"/>
                <a:ea typeface="Meiryo UI"/>
                <a:cs typeface="Arial"/>
              </a:rPr>
            </a:br>
            <a:r>
              <a:rPr lang="ja-JP" altLang="en-US" sz="1050" kern="100" dirty="0">
                <a:latin typeface="Meiryo UI"/>
                <a:ea typeface="Meiryo UI"/>
                <a:cs typeface="Arial"/>
              </a:rPr>
              <a:t>　　　</a:t>
            </a:r>
            <a:r>
              <a:rPr lang="ja-JP" altLang="ja-JP" sz="1050" kern="100" dirty="0">
                <a:latin typeface="Meiryo UI"/>
                <a:ea typeface="Meiryo UI"/>
                <a:cs typeface="Arial"/>
              </a:rPr>
              <a:t>ネットを一切介さず、管理された安全なネットワークで様々な機能をAPIで</a:t>
            </a:r>
            <a:r>
              <a:rPr lang="ja-JP" altLang="en-US" sz="1050" kern="100" dirty="0">
                <a:latin typeface="Meiryo UI"/>
                <a:ea typeface="Meiryo UI"/>
                <a:cs typeface="Arial"/>
              </a:rPr>
              <a:t>企業や住民</a:t>
            </a:r>
            <a:r>
              <a:rPr lang="ja-JP" altLang="ja-JP" sz="1050" kern="100" dirty="0">
                <a:latin typeface="Meiryo UI"/>
                <a:ea typeface="Meiryo UI"/>
                <a:cs typeface="Arial"/>
              </a:rPr>
              <a:t>へ提供</a:t>
            </a:r>
            <a:r>
              <a:rPr lang="ja-JP" altLang="en-US" sz="1050" kern="100" dirty="0">
                <a:latin typeface="Meiryo UI"/>
                <a:ea typeface="Meiryo UI"/>
                <a:cs typeface="Arial"/>
              </a:rPr>
              <a:t>し</a:t>
            </a:r>
            <a:r>
              <a:rPr lang="ja-JP" altLang="ja-JP" sz="1050" kern="100" dirty="0">
                <a:latin typeface="Meiryo UI"/>
                <a:ea typeface="Meiryo UI"/>
                <a:cs typeface="Arial"/>
              </a:rPr>
              <a:t>、データ価値向上を強力に支援</a:t>
            </a:r>
            <a:r>
              <a:rPr lang="ja-JP" altLang="en-US" sz="1050" kern="100" dirty="0">
                <a:latin typeface="Meiryo UI"/>
                <a:ea typeface="Meiryo UI"/>
                <a:cs typeface="Arial"/>
              </a:rPr>
              <a:t>してます。そして</a:t>
            </a:r>
            <a:r>
              <a:rPr lang="ja-JP" altLang="ja-JP" sz="1050" kern="100" dirty="0">
                <a:latin typeface="Meiryo UI"/>
                <a:ea typeface="Meiryo UI"/>
                <a:cs typeface="Arial"/>
              </a:rPr>
              <a:t>サービス</a:t>
            </a:r>
            <a:br>
              <a:rPr lang="en-US" altLang="ja-JP" sz="1050" kern="100" dirty="0">
                <a:latin typeface="Meiryo UI"/>
                <a:ea typeface="Meiryo UI"/>
                <a:cs typeface="Arial"/>
              </a:rPr>
            </a:br>
            <a:r>
              <a:rPr lang="ja-JP" altLang="en-US" sz="1050" kern="100" dirty="0">
                <a:latin typeface="Meiryo UI"/>
                <a:ea typeface="Meiryo UI"/>
                <a:cs typeface="Arial"/>
              </a:rPr>
              <a:t>　　　</a:t>
            </a:r>
            <a:r>
              <a:rPr lang="ja-JP" altLang="ja-JP" sz="1050" kern="100" dirty="0">
                <a:latin typeface="Meiryo UI"/>
                <a:ea typeface="Meiryo UI"/>
                <a:cs typeface="Arial"/>
              </a:rPr>
              <a:t>利用によるデータ分析</a:t>
            </a:r>
            <a:r>
              <a:rPr lang="ja-JP" altLang="en-US" sz="1050" kern="100" dirty="0">
                <a:latin typeface="Meiryo UI"/>
                <a:ea typeface="Meiryo UI"/>
                <a:cs typeface="Arial"/>
              </a:rPr>
              <a:t>を行い、データを</a:t>
            </a:r>
            <a:r>
              <a:rPr lang="ja-JP" altLang="ja-JP" sz="1050" kern="100" dirty="0">
                <a:latin typeface="Meiryo UI"/>
                <a:ea typeface="Meiryo UI"/>
                <a:cs typeface="Arial"/>
              </a:rPr>
              <a:t>見える化することで「継続的な課題解決のご提案サイクル」を実現し、社会価値の持続的な向上に寄与していきます。</a:t>
            </a:r>
            <a:endParaRPr lang="en-US" altLang="ja-JP" sz="1050" kern="100" dirty="0">
              <a:latin typeface="Meiryo UI"/>
              <a:ea typeface="Meiryo UI"/>
              <a:cs typeface="Arial"/>
            </a:endParaRPr>
          </a:p>
          <a:p>
            <a:r>
              <a:rPr lang="ja-JP" altLang="en-US" sz="1050" kern="100" dirty="0">
                <a:latin typeface="Meiryo UI"/>
                <a:ea typeface="Meiryo UI"/>
                <a:cs typeface="Arial"/>
              </a:rPr>
              <a:t>　　　　</a:t>
            </a:r>
            <a:r>
              <a:rPr lang="en-US" altLang="ja-JP" sz="1050" kern="100" dirty="0">
                <a:latin typeface="Meiryo UI"/>
                <a:ea typeface="Meiryo UI"/>
                <a:cs typeface="Arial"/>
              </a:rPr>
              <a:t>FIWARE</a:t>
            </a:r>
            <a:r>
              <a:rPr lang="ja-JP" altLang="en-US" sz="1050" kern="100" dirty="0">
                <a:latin typeface="Meiryo UI"/>
                <a:ea typeface="Meiryo UI"/>
                <a:cs typeface="Arial"/>
              </a:rPr>
              <a:t>の</a:t>
            </a:r>
            <a:r>
              <a:rPr lang="en-US" altLang="ja-JP" sz="1050" kern="100" dirty="0">
                <a:latin typeface="Meiryo UI"/>
                <a:ea typeface="Meiryo UI"/>
                <a:cs typeface="Arial"/>
              </a:rPr>
              <a:t>Orion</a:t>
            </a:r>
            <a:r>
              <a:rPr lang="ja-JP" altLang="en-US" sz="1050" kern="100" dirty="0">
                <a:latin typeface="Meiryo UI"/>
                <a:ea typeface="Meiryo UI"/>
                <a:cs typeface="Arial"/>
              </a:rPr>
              <a:t>を取り込むことにより、データ連携の管理運用面を他自治体と共有することが可能となります。</a:t>
            </a:r>
            <a:r>
              <a:rPr lang="en-US" altLang="ja-JP" sz="1050" kern="100" dirty="0">
                <a:latin typeface="Meiryo UI"/>
                <a:ea typeface="Meiryo UI"/>
                <a:cs typeface="Arial"/>
              </a:rPr>
              <a:t>JP-LINK</a:t>
            </a:r>
            <a:r>
              <a:rPr lang="ja-JP" altLang="en-US" sz="1050" kern="100" dirty="0">
                <a:latin typeface="Meiryo UI"/>
                <a:ea typeface="Meiryo UI"/>
                <a:cs typeface="Arial"/>
              </a:rPr>
              <a:t>や</a:t>
            </a:r>
            <a:r>
              <a:rPr lang="en-US" altLang="ja-JP" sz="1050" kern="100" dirty="0" err="1">
                <a:latin typeface="Meiryo UI"/>
                <a:ea typeface="Meiryo UI"/>
                <a:cs typeface="Arial"/>
              </a:rPr>
              <a:t>Symphonict</a:t>
            </a:r>
            <a:r>
              <a:rPr lang="ja-JP" altLang="en-US" sz="1050" kern="100" dirty="0">
                <a:latin typeface="Meiryo UI"/>
                <a:ea typeface="Meiryo UI"/>
                <a:cs typeface="Arial"/>
              </a:rPr>
              <a:t>からのデータを</a:t>
            </a:r>
            <a:br>
              <a:rPr lang="en-US" altLang="ja-JP" sz="1050" kern="100" dirty="0">
                <a:latin typeface="Meiryo UI"/>
                <a:ea typeface="Meiryo UI"/>
                <a:cs typeface="Arial"/>
              </a:rPr>
            </a:br>
            <a:r>
              <a:rPr lang="ja-JP" altLang="en-US" sz="1050" kern="100" dirty="0">
                <a:latin typeface="Meiryo UI"/>
                <a:ea typeface="Meiryo UI"/>
                <a:cs typeface="Arial"/>
              </a:rPr>
              <a:t>　　　</a:t>
            </a:r>
            <a:r>
              <a:rPr lang="en-US" altLang="ja-JP" sz="1050" kern="100" dirty="0">
                <a:latin typeface="Meiryo UI"/>
                <a:ea typeface="Meiryo UI"/>
                <a:cs typeface="Arial"/>
              </a:rPr>
              <a:t>Orion</a:t>
            </a:r>
            <a:r>
              <a:rPr lang="ja-JP" altLang="en-US" sz="1050" kern="100" dirty="0">
                <a:latin typeface="Meiryo UI"/>
                <a:ea typeface="Meiryo UI"/>
                <a:cs typeface="Arial"/>
              </a:rPr>
              <a:t>で管理できるか本予算で検証します。</a:t>
            </a:r>
            <a:endParaRPr lang="en-US" altLang="ja-JP" sz="1050" kern="100" dirty="0">
              <a:latin typeface="Arial"/>
              <a:ea typeface="ＭＳ ゴシック"/>
              <a:cs typeface="Arial"/>
            </a:endParaRPr>
          </a:p>
        </p:txBody>
      </p:sp>
      <p:sp>
        <p:nvSpPr>
          <p:cNvPr id="1625" name="Rectangle 66"/>
          <p:cNvSpPr>
            <a:spLocks noChangeArrowheads="1"/>
          </p:cNvSpPr>
          <p:nvPr/>
        </p:nvSpPr>
        <p:spPr>
          <a:xfrm>
            <a:off x="179513" y="980728"/>
            <a:ext cx="8784976" cy="5760640"/>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2" name="スライド番号プレースホルダー 1">
            <a:extLst>
              <a:ext uri="{FF2B5EF4-FFF2-40B4-BE49-F238E27FC236}">
                <a16:creationId xmlns:a16="http://schemas.microsoft.com/office/drawing/2014/main" id="{BC5A18E4-FB91-48E2-AC73-135C8A7B48F4}"/>
              </a:ext>
            </a:extLst>
          </p:cNvPr>
          <p:cNvSpPr>
            <a:spLocks noGrp="1"/>
          </p:cNvSpPr>
          <p:nvPr>
            <p:ph type="sldNum" sz="quarter" idx="12"/>
          </p:nvPr>
        </p:nvSpPr>
        <p:spPr/>
        <p:txBody>
          <a:bodyPr/>
          <a:lstStyle/>
          <a:p>
            <a:pPr>
              <a:defRPr/>
            </a:pPr>
            <a:fld id="{ED70751B-34C4-41F7-9A42-B8AF8614956A}" type="slidenum">
              <a:rPr lang="en-US" altLang="ja-JP" smtClean="0"/>
              <a:pPr>
                <a:defRPr/>
              </a:pPr>
              <a:t>33</a:t>
            </a:fld>
            <a:endParaRPr lang="en-US" altLang="ja-JP" dirty="0"/>
          </a:p>
        </p:txBody>
      </p:sp>
      <p:sp>
        <p:nvSpPr>
          <p:cNvPr id="9" name="正方形/長方形 16">
            <a:extLst>
              <a:ext uri="{FF2B5EF4-FFF2-40B4-BE49-F238E27FC236}">
                <a16:creationId xmlns:a16="http://schemas.microsoft.com/office/drawing/2014/main" id="{44E0FE9E-324D-405E-84F2-D176F0A4AE80}"/>
              </a:ext>
            </a:extLst>
          </p:cNvPr>
          <p:cNvSpPr/>
          <p:nvPr/>
        </p:nvSpPr>
        <p:spPr>
          <a:xfrm>
            <a:off x="6300192" y="604853"/>
            <a:ext cx="2664296"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注）必要に応じ、適宜枚数を追加すること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pic>
        <p:nvPicPr>
          <p:cNvPr id="4" name="図 3">
            <a:extLst>
              <a:ext uri="{FF2B5EF4-FFF2-40B4-BE49-F238E27FC236}">
                <a16:creationId xmlns:a16="http://schemas.microsoft.com/office/drawing/2014/main" id="{774F3FC4-08E0-45F5-9D81-D993A30C123A}"/>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2339752" y="3902687"/>
            <a:ext cx="4253689" cy="2079261"/>
          </a:xfrm>
          <a:prstGeom prst="rect">
            <a:avLst/>
          </a:prstGeom>
        </p:spPr>
      </p:pic>
      <p:sp>
        <p:nvSpPr>
          <p:cNvPr id="12" name="正方形/長方形 2">
            <a:extLst>
              <a:ext uri="{FF2B5EF4-FFF2-40B4-BE49-F238E27FC236}">
                <a16:creationId xmlns:a16="http://schemas.microsoft.com/office/drawing/2014/main" id="{F88C72FD-47B7-4E31-9BC1-701596B5E8BD}"/>
              </a:ext>
            </a:extLst>
          </p:cNvPr>
          <p:cNvSpPr/>
          <p:nvPr/>
        </p:nvSpPr>
        <p:spPr>
          <a:xfrm>
            <a:off x="3707904" y="4252878"/>
            <a:ext cx="504056" cy="137887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n-ea"/>
              <a:cs typeface="+mn-cs"/>
            </a:endParaRPr>
          </a:p>
        </p:txBody>
      </p:sp>
      <p:sp>
        <p:nvSpPr>
          <p:cNvPr id="13" name="正方形/長方形 2">
            <a:extLst>
              <a:ext uri="{FF2B5EF4-FFF2-40B4-BE49-F238E27FC236}">
                <a16:creationId xmlns:a16="http://schemas.microsoft.com/office/drawing/2014/main" id="{D30BDAF9-66D2-4A96-B50C-5AF86853CA3F}"/>
              </a:ext>
            </a:extLst>
          </p:cNvPr>
          <p:cNvSpPr/>
          <p:nvPr/>
        </p:nvSpPr>
        <p:spPr>
          <a:xfrm>
            <a:off x="4893428" y="4252878"/>
            <a:ext cx="504056" cy="137887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n-ea"/>
              <a:cs typeface="+mn-cs"/>
            </a:endParaRPr>
          </a:p>
        </p:txBody>
      </p:sp>
      <p:sp>
        <p:nvSpPr>
          <p:cNvPr id="14" name="四角形吹き出し 3">
            <a:extLst>
              <a:ext uri="{FF2B5EF4-FFF2-40B4-BE49-F238E27FC236}">
                <a16:creationId xmlns:a16="http://schemas.microsoft.com/office/drawing/2014/main" id="{D519DB06-07BB-40DB-832C-B5D5DDB1A93D}"/>
              </a:ext>
            </a:extLst>
          </p:cNvPr>
          <p:cNvSpPr/>
          <p:nvPr/>
        </p:nvSpPr>
        <p:spPr>
          <a:xfrm>
            <a:off x="5117774" y="3550683"/>
            <a:ext cx="966394" cy="338554"/>
          </a:xfrm>
          <a:prstGeom prst="wedgeRectCallout">
            <a:avLst>
              <a:gd name="adj1" fmla="val -42434"/>
              <a:gd name="adj2" fmla="val 166594"/>
            </a:avLst>
          </a:prstGeom>
          <a:solidFill>
            <a:srgbClr val="FFCDC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ja-JP" sz="900" dirty="0">
                <a:solidFill>
                  <a:srgbClr val="000000"/>
                </a:solidFill>
                <a:latin typeface="+mn-ea"/>
              </a:rPr>
              <a:t>JP-LINK</a:t>
            </a:r>
            <a:endParaRPr kumimoji="1" lang="ja-JP" altLang="en-US" sz="900" b="0" i="0" u="none" strike="noStrike" kern="1200" cap="none" spc="0" normalizeH="0" baseline="0" noProof="0" dirty="0">
              <a:ln>
                <a:noFill/>
              </a:ln>
              <a:solidFill>
                <a:srgbClr val="000000"/>
              </a:solidFill>
              <a:effectLst/>
              <a:uLnTx/>
              <a:uFillTx/>
              <a:latin typeface="+mn-ea"/>
              <a:cs typeface="+mn-cs"/>
            </a:endParaRPr>
          </a:p>
        </p:txBody>
      </p:sp>
      <p:sp>
        <p:nvSpPr>
          <p:cNvPr id="15" name="四角形吹き出し 3">
            <a:extLst>
              <a:ext uri="{FF2B5EF4-FFF2-40B4-BE49-F238E27FC236}">
                <a16:creationId xmlns:a16="http://schemas.microsoft.com/office/drawing/2014/main" id="{61FA7F98-E4B4-4CA2-82AE-02D33D588C78}"/>
              </a:ext>
            </a:extLst>
          </p:cNvPr>
          <p:cNvSpPr/>
          <p:nvPr/>
        </p:nvSpPr>
        <p:spPr>
          <a:xfrm>
            <a:off x="3323537" y="6042774"/>
            <a:ext cx="966394" cy="338554"/>
          </a:xfrm>
          <a:prstGeom prst="wedgeRectCallout">
            <a:avLst>
              <a:gd name="adj1" fmla="val 46712"/>
              <a:gd name="adj2" fmla="val -96799"/>
            </a:avLst>
          </a:prstGeom>
          <a:solidFill>
            <a:srgbClr val="BCDEB7"/>
          </a:solidFill>
          <a:ln>
            <a:solidFill>
              <a:srgbClr val="ECF5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ja-JP" sz="900" dirty="0">
                <a:solidFill>
                  <a:srgbClr val="000000"/>
                </a:solidFill>
                <a:latin typeface="+mn-ea"/>
              </a:rPr>
              <a:t>FIWARE</a:t>
            </a:r>
            <a:endParaRPr kumimoji="1" lang="ja-JP" altLang="en-US" sz="900" b="0" i="0" u="none" strike="noStrike" kern="1200" cap="none" spc="0" normalizeH="0" baseline="0" noProof="0" dirty="0">
              <a:ln>
                <a:noFill/>
              </a:ln>
              <a:solidFill>
                <a:srgbClr val="000000"/>
              </a:solidFill>
              <a:effectLst/>
              <a:uLnTx/>
              <a:uFillTx/>
              <a:latin typeface="+mn-ea"/>
              <a:cs typeface="+mn-cs"/>
            </a:endParaRPr>
          </a:p>
        </p:txBody>
      </p:sp>
      <p:sp>
        <p:nvSpPr>
          <p:cNvPr id="16" name="四角形吹き出し 3">
            <a:extLst>
              <a:ext uri="{FF2B5EF4-FFF2-40B4-BE49-F238E27FC236}">
                <a16:creationId xmlns:a16="http://schemas.microsoft.com/office/drawing/2014/main" id="{06BD77E7-80C9-4641-8769-59778F6DAF2C}"/>
              </a:ext>
            </a:extLst>
          </p:cNvPr>
          <p:cNvSpPr/>
          <p:nvPr/>
        </p:nvSpPr>
        <p:spPr>
          <a:xfrm>
            <a:off x="4716016" y="6023104"/>
            <a:ext cx="966394" cy="338554"/>
          </a:xfrm>
          <a:prstGeom prst="wedgeRectCallout">
            <a:avLst>
              <a:gd name="adj1" fmla="val -32268"/>
              <a:gd name="adj2" fmla="val -90103"/>
            </a:avLst>
          </a:prstGeom>
          <a:solidFill>
            <a:srgbClr val="BCDEB7"/>
          </a:solidFill>
          <a:ln>
            <a:solidFill>
              <a:srgbClr val="ECF5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ja-JP" sz="900" dirty="0" err="1">
                <a:solidFill>
                  <a:srgbClr val="000000"/>
                </a:solidFill>
                <a:latin typeface="+mn-ea"/>
              </a:rPr>
              <a:t>Symphonict</a:t>
            </a:r>
            <a:br>
              <a:rPr lang="en-US" altLang="ja-JP" sz="900" dirty="0">
                <a:solidFill>
                  <a:srgbClr val="000000"/>
                </a:solidFill>
                <a:latin typeface="+mn-ea"/>
              </a:rPr>
            </a:br>
            <a:r>
              <a:rPr lang="en-US" altLang="ja-JP" sz="900" dirty="0">
                <a:solidFill>
                  <a:srgbClr val="000000"/>
                </a:solidFill>
                <a:latin typeface="+mn-ea"/>
              </a:rPr>
              <a:t>BI</a:t>
            </a:r>
            <a:r>
              <a:rPr lang="ja-JP" altLang="en-US" sz="900" dirty="0">
                <a:solidFill>
                  <a:srgbClr val="000000"/>
                </a:solidFill>
                <a:latin typeface="+mn-ea"/>
              </a:rPr>
              <a:t>ツール</a:t>
            </a:r>
            <a:r>
              <a:rPr lang="en-US" altLang="ja-JP" sz="900" dirty="0">
                <a:solidFill>
                  <a:srgbClr val="000000"/>
                </a:solidFill>
                <a:latin typeface="+mn-ea"/>
              </a:rPr>
              <a:t>/</a:t>
            </a:r>
            <a:r>
              <a:rPr lang="ja-JP" altLang="en-US" sz="900" dirty="0">
                <a:solidFill>
                  <a:srgbClr val="000000"/>
                </a:solidFill>
                <a:latin typeface="+mn-ea"/>
              </a:rPr>
              <a:t>分析</a:t>
            </a:r>
            <a:endParaRPr kumimoji="1" lang="ja-JP" altLang="en-US" sz="900" b="0" i="0" u="none" strike="noStrike" kern="1200" cap="none" spc="0" normalizeH="0" baseline="0" noProof="0" dirty="0">
              <a:ln>
                <a:noFill/>
              </a:ln>
              <a:solidFill>
                <a:srgbClr val="000000"/>
              </a:solidFill>
              <a:effectLst/>
              <a:uLnTx/>
              <a:uFillTx/>
              <a:latin typeface="+mn-ea"/>
              <a:cs typeface="+mn-cs"/>
            </a:endParaRPr>
          </a:p>
        </p:txBody>
      </p:sp>
    </p:spTree>
    <p:extLst>
      <p:ext uri="{BB962C8B-B14F-4D97-AF65-F5344CB8AC3E}">
        <p14:creationId xmlns:p14="http://schemas.microsoft.com/office/powerpoint/2010/main" val="3243587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8" name="Text Box 4"/>
          <p:cNvSpPr txBox="1">
            <a:spLocks noChangeArrowheads="1"/>
          </p:cNvSpPr>
          <p:nvPr/>
        </p:nvSpPr>
        <p:spPr>
          <a:xfrm>
            <a:off x="107504" y="608117"/>
            <a:ext cx="9012228" cy="338554"/>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16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サステイナブルに提供可能であるための構築・運用計画</a:t>
            </a:r>
            <a:endParaRPr kumimoji="1" lang="ja-JP" altLang="en-US" sz="12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682" name="正方形/長方形 13"/>
          <p:cNvSpPr/>
          <p:nvPr/>
        </p:nvSpPr>
        <p:spPr>
          <a:xfrm>
            <a:off x="6640081" y="634866"/>
            <a:ext cx="2458920"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注）必要に応じ、図表を追加すること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1" name="正方形/長方形 4">
            <a:extLst>
              <a:ext uri="{FF2B5EF4-FFF2-40B4-BE49-F238E27FC236}">
                <a16:creationId xmlns:a16="http://schemas.microsoft.com/office/drawing/2014/main" id="{5BB0CE17-C82E-4B2A-933E-AB3ED071CBF4}"/>
              </a:ext>
            </a:extLst>
          </p:cNvPr>
          <p:cNvSpPr/>
          <p:nvPr/>
        </p:nvSpPr>
        <p:spPr>
          <a:xfrm>
            <a:off x="0" y="0"/>
            <a:ext cx="9144000" cy="576000"/>
          </a:xfrm>
          <a:prstGeom prst="rect">
            <a:avLst/>
          </a:prstGeom>
          <a:solidFill>
            <a:srgbClr val="0070C0"/>
          </a:solidFill>
          <a:ln w="25400" cap="flat" cmpd="sng" algn="ctr">
            <a:noFill/>
            <a:prstDash val="solid"/>
          </a:ln>
          <a:effectLst/>
        </p:spPr>
        <p:txBody>
          <a:bodyPr rtlCol="0" anchor="ctr"/>
          <a:lstStyle/>
          <a:p>
            <a:pPr eaLnBrk="1" hangingPunct="1">
              <a:spcBef>
                <a:spcPct val="0"/>
              </a:spcBef>
              <a:buFontTx/>
              <a:buNone/>
            </a:pPr>
            <a:r>
              <a:rPr lang="ja-JP" altLang="en-US" sz="1800" b="1" dirty="0">
                <a:solidFill>
                  <a:schemeClr val="bg1"/>
                </a:solidFill>
                <a:latin typeface="ＭＳ Ｐゴシック" panose="020B0600070205080204" pitchFamily="50" charset="-128"/>
              </a:rPr>
              <a:t>データ連携基盤の構築及び相互運用性の確保に向けた考え方</a:t>
            </a:r>
            <a:endParaRPr lang="ja-JP" altLang="en-US" sz="1400" b="1" dirty="0">
              <a:solidFill>
                <a:schemeClr val="bg1"/>
              </a:solidFill>
              <a:latin typeface="ＭＳ Ｐゴシック" panose="020B0600070205080204" pitchFamily="50" charset="-128"/>
            </a:endParaRPr>
          </a:p>
        </p:txBody>
      </p:sp>
      <p:sp>
        <p:nvSpPr>
          <p:cNvPr id="2" name="スライド番号プレースホルダー 1">
            <a:extLst>
              <a:ext uri="{FF2B5EF4-FFF2-40B4-BE49-F238E27FC236}">
                <a16:creationId xmlns:a16="http://schemas.microsoft.com/office/drawing/2014/main" id="{093C9871-9085-4E87-9E1B-FBE692CBD8A8}"/>
              </a:ext>
            </a:extLst>
          </p:cNvPr>
          <p:cNvSpPr>
            <a:spLocks noGrp="1"/>
          </p:cNvSpPr>
          <p:nvPr>
            <p:ph type="sldNum" sz="quarter" idx="12"/>
          </p:nvPr>
        </p:nvSpPr>
        <p:spPr/>
        <p:txBody>
          <a:bodyPr/>
          <a:lstStyle/>
          <a:p>
            <a:pPr>
              <a:defRPr/>
            </a:pPr>
            <a:fld id="{ED70751B-34C4-41F7-9A42-B8AF8614956A}" type="slidenum">
              <a:rPr lang="en-US" altLang="ja-JP" smtClean="0"/>
              <a:pPr>
                <a:defRPr/>
              </a:pPr>
              <a:t>34</a:t>
            </a:fld>
            <a:endParaRPr lang="en-US" altLang="ja-JP" dirty="0"/>
          </a:p>
        </p:txBody>
      </p:sp>
      <p:sp>
        <p:nvSpPr>
          <p:cNvPr id="12" name="Rectangle 66">
            <a:extLst>
              <a:ext uri="{FF2B5EF4-FFF2-40B4-BE49-F238E27FC236}">
                <a16:creationId xmlns:a16="http://schemas.microsoft.com/office/drawing/2014/main" id="{3BA9548C-47C1-41F8-B8EC-E0C170F07476}"/>
              </a:ext>
            </a:extLst>
          </p:cNvPr>
          <p:cNvSpPr>
            <a:spLocks noChangeArrowheads="1"/>
          </p:cNvSpPr>
          <p:nvPr/>
        </p:nvSpPr>
        <p:spPr>
          <a:xfrm>
            <a:off x="96700" y="980728"/>
            <a:ext cx="8939796" cy="5760640"/>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9" name="Text Box 4">
            <a:extLst>
              <a:ext uri="{FF2B5EF4-FFF2-40B4-BE49-F238E27FC236}">
                <a16:creationId xmlns:a16="http://schemas.microsoft.com/office/drawing/2014/main" id="{3D10421F-951E-4B66-9967-1DED804B58B5}"/>
              </a:ext>
            </a:extLst>
          </p:cNvPr>
          <p:cNvSpPr txBox="1">
            <a:spLocks noChangeArrowheads="1"/>
          </p:cNvSpPr>
          <p:nvPr/>
        </p:nvSpPr>
        <p:spPr>
          <a:xfrm>
            <a:off x="85421" y="1000860"/>
            <a:ext cx="8814408" cy="2123658"/>
          </a:xfrm>
          <a:prstGeom prst="rect">
            <a:avLst/>
          </a:prstGeom>
          <a:noFill/>
          <a:ln w="9525">
            <a:noFill/>
            <a:miter lim="800000"/>
            <a:headEnd/>
            <a:tailEnd/>
          </a:ln>
          <a:effectLst/>
        </p:spPr>
        <p:txBody>
          <a:bodyPr wrap="square">
            <a:spAutoFit/>
          </a:bodyPr>
          <a:lstStyle/>
          <a:p>
            <a:pPr marR="44450" indent="127000">
              <a:spcAft>
                <a:spcPts val="0"/>
              </a:spcAft>
              <a:tabLst>
                <a:tab pos="2700020" algn="ctr"/>
                <a:tab pos="5400040" algn="r"/>
              </a:tabLs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＜予定コストとマネタイズ＞</a:t>
            </a:r>
            <a:b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JP-Link</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イニシャルコスト：実装済み　　ランニングコスト：</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10,000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円</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社＝</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300,000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円</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マネタイズの手法：データ連携利用企業から</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円</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月　　（</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3,000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人*</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サービス*</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円</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=300,000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円　損益分岐点は</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千人以上利用）</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kern="100" dirty="0" err="1">
                <a:latin typeface="Meiryo UI" panose="020B0604030504040204" pitchFamily="50" charset="-128"/>
                <a:ea typeface="Meiryo UI" panose="020B0604030504040204" pitchFamily="50" charset="-128"/>
                <a:cs typeface="Meiryo UI" panose="020B0604030504040204" pitchFamily="50" charset="-128"/>
              </a:rPr>
              <a:t>Symphonict</a:t>
            </a:r>
            <a:b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豊能町様向けの住民サービスとしての提供機能・人数によって変動します。現状の想定では以下想定しています。</a:t>
            </a:r>
          </a:p>
          <a:p>
            <a:pPr marR="44450" indent="127000">
              <a:spcAft>
                <a:spcPts val="0"/>
              </a:spcAft>
              <a:tabLst>
                <a:tab pos="2700020" algn="ctr"/>
                <a:tab pos="5400040" algn="r"/>
              </a:tabLs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イニシャルコスト：実装済み　ランニングコスト：</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150,000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円～　／月</a:t>
            </a:r>
            <a:b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kern="100" dirty="0" err="1">
                <a:latin typeface="Meiryo UI" panose="020B0604030504040204" pitchFamily="50" charset="-128"/>
                <a:ea typeface="Meiryo UI" panose="020B0604030504040204" pitchFamily="50" charset="-128"/>
                <a:cs typeface="Meiryo UI" panose="020B0604030504040204" pitchFamily="50" charset="-128"/>
              </a:rPr>
              <a:t>Symphonict</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に</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IoT</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機器のセンサーデータを収集・格納しますので、このデータの使って住民サービスを提供する企業に課金をおこないます。</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FIWARE</a:t>
            </a:r>
            <a:b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イニシャルコスト：</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30,000,000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円　　ランニングコスト：</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20,000,000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円</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endPar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R="44450" indent="127000">
              <a:spcAft>
                <a:spcPts val="0"/>
              </a:spcAft>
              <a:tabLst>
                <a:tab pos="2700020" algn="ctr"/>
                <a:tab pos="5400040" algn="r"/>
              </a:tabLst>
            </a:pPr>
            <a:r>
              <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API/</a:t>
            </a: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データ利用料金を一般社団法人コンパクトスマートシティプラットフォーム協議会が利用企業から回収しデータ連携基盤の維持運営を行います。</a:t>
            </a:r>
            <a:endParaRPr kumimoji="1" lang="ja-JP" altLang="en-US" sz="11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grpSp>
        <p:nvGrpSpPr>
          <p:cNvPr id="3" name="グループ化 2">
            <a:extLst>
              <a:ext uri="{FF2B5EF4-FFF2-40B4-BE49-F238E27FC236}">
                <a16:creationId xmlns:a16="http://schemas.microsoft.com/office/drawing/2014/main" id="{31B26561-CAFA-4AEB-9E58-7D937BABD329}"/>
              </a:ext>
            </a:extLst>
          </p:cNvPr>
          <p:cNvGrpSpPr/>
          <p:nvPr/>
        </p:nvGrpSpPr>
        <p:grpSpPr>
          <a:xfrm>
            <a:off x="701483" y="3314584"/>
            <a:ext cx="7824270" cy="3338017"/>
            <a:chOff x="924194" y="1209027"/>
            <a:chExt cx="10531198" cy="5033375"/>
          </a:xfrm>
        </p:grpSpPr>
        <p:cxnSp>
          <p:nvCxnSpPr>
            <p:cNvPr id="10" name="直線矢印コネクタ 9">
              <a:extLst>
                <a:ext uri="{FF2B5EF4-FFF2-40B4-BE49-F238E27FC236}">
                  <a16:creationId xmlns:a16="http://schemas.microsoft.com/office/drawing/2014/main" id="{71C1C205-1267-4935-A700-125F1C711D0D}"/>
                </a:ext>
              </a:extLst>
            </p:cNvPr>
            <p:cNvCxnSpPr>
              <a:cxnSpLocks/>
            </p:cNvCxnSpPr>
            <p:nvPr/>
          </p:nvCxnSpPr>
          <p:spPr>
            <a:xfrm>
              <a:off x="5199611" y="4112563"/>
              <a:ext cx="25885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コネクタ: カギ線 13">
              <a:extLst>
                <a:ext uri="{FF2B5EF4-FFF2-40B4-BE49-F238E27FC236}">
                  <a16:creationId xmlns:a16="http://schemas.microsoft.com/office/drawing/2014/main" id="{9C2B95D7-0828-4A39-AD95-AFF3CD53271C}"/>
                </a:ext>
              </a:extLst>
            </p:cNvPr>
            <p:cNvCxnSpPr>
              <a:cxnSpLocks/>
              <a:stCxn id="30" idx="0"/>
              <a:endCxn id="28" idx="0"/>
            </p:cNvCxnSpPr>
            <p:nvPr/>
          </p:nvCxnSpPr>
          <p:spPr>
            <a:xfrm rot="16200000" flipV="1">
              <a:off x="7866821" y="-1316973"/>
              <a:ext cx="18927" cy="6099198"/>
            </a:xfrm>
            <a:prstGeom prst="bentConnector3">
              <a:avLst>
                <a:gd name="adj1" fmla="val 130500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5" name="グループ化 14">
              <a:extLst>
                <a:ext uri="{FF2B5EF4-FFF2-40B4-BE49-F238E27FC236}">
                  <a16:creationId xmlns:a16="http://schemas.microsoft.com/office/drawing/2014/main" id="{2D73DB3C-EC56-44BA-A9E8-C1D0059F4B00}"/>
                </a:ext>
              </a:extLst>
            </p:cNvPr>
            <p:cNvGrpSpPr/>
            <p:nvPr/>
          </p:nvGrpSpPr>
          <p:grpSpPr>
            <a:xfrm>
              <a:off x="5428143" y="3432606"/>
              <a:ext cx="258234" cy="232047"/>
              <a:chOff x="685851" y="954813"/>
              <a:chExt cx="258234" cy="232047"/>
            </a:xfrm>
          </p:grpSpPr>
          <p:sp>
            <p:nvSpPr>
              <p:cNvPr id="16" name="楕円 15">
                <a:extLst>
                  <a:ext uri="{FF2B5EF4-FFF2-40B4-BE49-F238E27FC236}">
                    <a16:creationId xmlns:a16="http://schemas.microsoft.com/office/drawing/2014/main" id="{5586A95A-56FC-437E-ABE6-BB6FAFF106F4}"/>
                  </a:ext>
                </a:extLst>
              </p:cNvPr>
              <p:cNvSpPr/>
              <p:nvPr/>
            </p:nvSpPr>
            <p:spPr>
              <a:xfrm>
                <a:off x="712269" y="962526"/>
                <a:ext cx="180000" cy="180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17" name="テキスト ボックス 16">
                <a:extLst>
                  <a:ext uri="{FF2B5EF4-FFF2-40B4-BE49-F238E27FC236}">
                    <a16:creationId xmlns:a16="http://schemas.microsoft.com/office/drawing/2014/main" id="{2223976D-D8D5-4BB0-B50B-323760B78C3C}"/>
                  </a:ext>
                </a:extLst>
              </p:cNvPr>
              <p:cNvSpPr txBox="1"/>
              <p:nvPr/>
            </p:nvSpPr>
            <p:spPr>
              <a:xfrm>
                <a:off x="685851" y="954813"/>
                <a:ext cx="258234" cy="232047"/>
              </a:xfrm>
              <a:prstGeom prst="rect">
                <a:avLst/>
              </a:prstGeom>
              <a:noFill/>
            </p:spPr>
            <p:txBody>
              <a:bodyPr wrap="square" rtlCol="0">
                <a:spAutoFit/>
              </a:bodyPr>
              <a:lstStyle/>
              <a:p>
                <a:r>
                  <a:rPr kumimoji="1" lang="en-US" altLang="ja-JP" sz="400" dirty="0"/>
                  <a:t>1</a:t>
                </a:r>
                <a:endParaRPr kumimoji="1" lang="ja-JP" altLang="en-US" sz="1000" dirty="0"/>
              </a:p>
            </p:txBody>
          </p:sp>
        </p:grpSp>
        <p:grpSp>
          <p:nvGrpSpPr>
            <p:cNvPr id="18" name="グループ化 17">
              <a:extLst>
                <a:ext uri="{FF2B5EF4-FFF2-40B4-BE49-F238E27FC236}">
                  <a16:creationId xmlns:a16="http://schemas.microsoft.com/office/drawing/2014/main" id="{9274B602-1981-4293-8884-981077810A8B}"/>
                </a:ext>
              </a:extLst>
            </p:cNvPr>
            <p:cNvGrpSpPr/>
            <p:nvPr/>
          </p:nvGrpSpPr>
          <p:grpSpPr>
            <a:xfrm>
              <a:off x="6021677" y="1254818"/>
              <a:ext cx="337422" cy="232046"/>
              <a:chOff x="660453" y="954813"/>
              <a:chExt cx="337422" cy="232046"/>
            </a:xfrm>
          </p:grpSpPr>
          <p:sp>
            <p:nvSpPr>
              <p:cNvPr id="19" name="楕円 18">
                <a:extLst>
                  <a:ext uri="{FF2B5EF4-FFF2-40B4-BE49-F238E27FC236}">
                    <a16:creationId xmlns:a16="http://schemas.microsoft.com/office/drawing/2014/main" id="{01F5331D-B686-4AC1-A662-21F7FD6B62A6}"/>
                  </a:ext>
                </a:extLst>
              </p:cNvPr>
              <p:cNvSpPr/>
              <p:nvPr/>
            </p:nvSpPr>
            <p:spPr>
              <a:xfrm>
                <a:off x="712269" y="962526"/>
                <a:ext cx="180000" cy="180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20" name="テキスト ボックス 19">
                <a:extLst>
                  <a:ext uri="{FF2B5EF4-FFF2-40B4-BE49-F238E27FC236}">
                    <a16:creationId xmlns:a16="http://schemas.microsoft.com/office/drawing/2014/main" id="{A509C7A3-0AFC-4A20-8A03-0A550FB871C3}"/>
                  </a:ext>
                </a:extLst>
              </p:cNvPr>
              <p:cNvSpPr txBox="1"/>
              <p:nvPr/>
            </p:nvSpPr>
            <p:spPr>
              <a:xfrm>
                <a:off x="660453" y="954813"/>
                <a:ext cx="337422" cy="232046"/>
              </a:xfrm>
              <a:prstGeom prst="rect">
                <a:avLst/>
              </a:prstGeom>
              <a:noFill/>
            </p:spPr>
            <p:txBody>
              <a:bodyPr wrap="square" rtlCol="0">
                <a:spAutoFit/>
              </a:bodyPr>
              <a:lstStyle/>
              <a:p>
                <a:r>
                  <a:rPr kumimoji="1" lang="en-US" altLang="ja-JP" sz="400" dirty="0"/>
                  <a:t>11</a:t>
                </a:r>
                <a:endParaRPr kumimoji="1" lang="ja-JP" altLang="en-US" sz="1000" dirty="0"/>
              </a:p>
            </p:txBody>
          </p:sp>
        </p:grpSp>
        <p:grpSp>
          <p:nvGrpSpPr>
            <p:cNvPr id="21" name="グループ化 20">
              <a:extLst>
                <a:ext uri="{FF2B5EF4-FFF2-40B4-BE49-F238E27FC236}">
                  <a16:creationId xmlns:a16="http://schemas.microsoft.com/office/drawing/2014/main" id="{584BD46A-1CFF-4241-9761-77C948E22FAC}"/>
                </a:ext>
              </a:extLst>
            </p:cNvPr>
            <p:cNvGrpSpPr/>
            <p:nvPr/>
          </p:nvGrpSpPr>
          <p:grpSpPr>
            <a:xfrm>
              <a:off x="6027617" y="2497347"/>
              <a:ext cx="337422" cy="232046"/>
              <a:chOff x="660453" y="954813"/>
              <a:chExt cx="337422" cy="232046"/>
            </a:xfrm>
          </p:grpSpPr>
          <p:sp>
            <p:nvSpPr>
              <p:cNvPr id="22" name="楕円 21">
                <a:extLst>
                  <a:ext uri="{FF2B5EF4-FFF2-40B4-BE49-F238E27FC236}">
                    <a16:creationId xmlns:a16="http://schemas.microsoft.com/office/drawing/2014/main" id="{FD9F2B24-F3C4-48EF-B34F-ED5D5C55E772}"/>
                  </a:ext>
                </a:extLst>
              </p:cNvPr>
              <p:cNvSpPr/>
              <p:nvPr/>
            </p:nvSpPr>
            <p:spPr>
              <a:xfrm>
                <a:off x="712269" y="962526"/>
                <a:ext cx="180000" cy="180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23" name="テキスト ボックス 22">
                <a:extLst>
                  <a:ext uri="{FF2B5EF4-FFF2-40B4-BE49-F238E27FC236}">
                    <a16:creationId xmlns:a16="http://schemas.microsoft.com/office/drawing/2014/main" id="{39B912CB-06F4-45D8-BF25-3733D74988CD}"/>
                  </a:ext>
                </a:extLst>
              </p:cNvPr>
              <p:cNvSpPr txBox="1"/>
              <p:nvPr/>
            </p:nvSpPr>
            <p:spPr>
              <a:xfrm>
                <a:off x="660453" y="954813"/>
                <a:ext cx="337422" cy="232046"/>
              </a:xfrm>
              <a:prstGeom prst="rect">
                <a:avLst/>
              </a:prstGeom>
              <a:noFill/>
            </p:spPr>
            <p:txBody>
              <a:bodyPr wrap="square" rtlCol="0">
                <a:spAutoFit/>
              </a:bodyPr>
              <a:lstStyle/>
              <a:p>
                <a:r>
                  <a:rPr kumimoji="1" lang="en-US" altLang="ja-JP" sz="400" dirty="0"/>
                  <a:t>12</a:t>
                </a:r>
                <a:endParaRPr kumimoji="1" lang="ja-JP" altLang="en-US" sz="1000" dirty="0"/>
              </a:p>
            </p:txBody>
          </p:sp>
        </p:grpSp>
        <p:grpSp>
          <p:nvGrpSpPr>
            <p:cNvPr id="24" name="グループ化 23">
              <a:extLst>
                <a:ext uri="{FF2B5EF4-FFF2-40B4-BE49-F238E27FC236}">
                  <a16:creationId xmlns:a16="http://schemas.microsoft.com/office/drawing/2014/main" id="{DC666FB5-19F9-4816-9541-72207800A01A}"/>
                </a:ext>
              </a:extLst>
            </p:cNvPr>
            <p:cNvGrpSpPr/>
            <p:nvPr/>
          </p:nvGrpSpPr>
          <p:grpSpPr>
            <a:xfrm>
              <a:off x="6036054" y="2951726"/>
              <a:ext cx="337422" cy="232046"/>
              <a:chOff x="660453" y="954813"/>
              <a:chExt cx="337422" cy="232046"/>
            </a:xfrm>
          </p:grpSpPr>
          <p:sp>
            <p:nvSpPr>
              <p:cNvPr id="25" name="楕円 24">
                <a:extLst>
                  <a:ext uri="{FF2B5EF4-FFF2-40B4-BE49-F238E27FC236}">
                    <a16:creationId xmlns:a16="http://schemas.microsoft.com/office/drawing/2014/main" id="{40F52780-72AE-437C-BC82-A8EEEA02A1FB}"/>
                  </a:ext>
                </a:extLst>
              </p:cNvPr>
              <p:cNvSpPr/>
              <p:nvPr/>
            </p:nvSpPr>
            <p:spPr>
              <a:xfrm>
                <a:off x="712269" y="962526"/>
                <a:ext cx="180000" cy="180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26" name="テキスト ボックス 25">
                <a:extLst>
                  <a:ext uri="{FF2B5EF4-FFF2-40B4-BE49-F238E27FC236}">
                    <a16:creationId xmlns:a16="http://schemas.microsoft.com/office/drawing/2014/main" id="{4B01DCB3-168F-45F4-8A71-346BBB83B5BC}"/>
                  </a:ext>
                </a:extLst>
              </p:cNvPr>
              <p:cNvSpPr txBox="1"/>
              <p:nvPr/>
            </p:nvSpPr>
            <p:spPr>
              <a:xfrm>
                <a:off x="660453" y="954813"/>
                <a:ext cx="337422" cy="232046"/>
              </a:xfrm>
              <a:prstGeom prst="rect">
                <a:avLst/>
              </a:prstGeom>
              <a:noFill/>
            </p:spPr>
            <p:txBody>
              <a:bodyPr wrap="square" rtlCol="0">
                <a:spAutoFit/>
              </a:bodyPr>
              <a:lstStyle/>
              <a:p>
                <a:r>
                  <a:rPr kumimoji="1" lang="en-US" altLang="ja-JP" sz="400" dirty="0"/>
                  <a:t>13</a:t>
                </a:r>
                <a:endParaRPr kumimoji="1" lang="ja-JP" altLang="en-US" sz="1000" dirty="0"/>
              </a:p>
            </p:txBody>
          </p:sp>
        </p:grpSp>
        <p:sp>
          <p:nvSpPr>
            <p:cNvPr id="27" name="正方形/長方形 26">
              <a:extLst>
                <a:ext uri="{FF2B5EF4-FFF2-40B4-BE49-F238E27FC236}">
                  <a16:creationId xmlns:a16="http://schemas.microsoft.com/office/drawing/2014/main" id="{C7322FE7-C6CE-416B-9E35-2C94B33CE1B1}"/>
                </a:ext>
              </a:extLst>
            </p:cNvPr>
            <p:cNvSpPr/>
            <p:nvPr/>
          </p:nvSpPr>
          <p:spPr>
            <a:xfrm>
              <a:off x="9013595" y="1604802"/>
              <a:ext cx="2441797" cy="3725140"/>
            </a:xfrm>
            <a:prstGeom prst="rect">
              <a:avLst/>
            </a:prstGeom>
            <a:noFill/>
            <a:ln>
              <a:solidFill>
                <a:srgbClr val="FF0000"/>
              </a:solidFill>
              <a:prstDash val="sysDot"/>
            </a:ln>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200" dirty="0"/>
            </a:p>
          </p:txBody>
        </p:sp>
        <p:sp>
          <p:nvSpPr>
            <p:cNvPr id="28" name="正方形/長方形 27">
              <a:extLst>
                <a:ext uri="{FF2B5EF4-FFF2-40B4-BE49-F238E27FC236}">
                  <a16:creationId xmlns:a16="http://schemas.microsoft.com/office/drawing/2014/main" id="{6734FFB7-0CFE-4CB3-8502-152F10604432}"/>
                </a:ext>
              </a:extLst>
            </p:cNvPr>
            <p:cNvSpPr/>
            <p:nvPr/>
          </p:nvSpPr>
          <p:spPr>
            <a:xfrm>
              <a:off x="4454515" y="1723162"/>
              <a:ext cx="744340" cy="2676255"/>
            </a:xfrm>
            <a:prstGeom prst="rect">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000" dirty="0"/>
                <a:t>コンソーシアム</a:t>
              </a:r>
            </a:p>
          </p:txBody>
        </p:sp>
        <p:sp>
          <p:nvSpPr>
            <p:cNvPr id="29" name="正方形/長方形 28">
              <a:extLst>
                <a:ext uri="{FF2B5EF4-FFF2-40B4-BE49-F238E27FC236}">
                  <a16:creationId xmlns:a16="http://schemas.microsoft.com/office/drawing/2014/main" id="{D4F455E2-91C1-4E0A-B3D4-0EABE3498412}"/>
                </a:ext>
              </a:extLst>
            </p:cNvPr>
            <p:cNvSpPr/>
            <p:nvPr/>
          </p:nvSpPr>
          <p:spPr>
            <a:xfrm>
              <a:off x="9193629" y="1742090"/>
              <a:ext cx="744340" cy="1856652"/>
            </a:xfrm>
            <a:prstGeom prst="rect">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dirty="0"/>
                <a:t>豊能町</a:t>
              </a:r>
            </a:p>
          </p:txBody>
        </p:sp>
        <p:sp>
          <p:nvSpPr>
            <p:cNvPr id="30" name="正方形/長方形 29">
              <a:extLst>
                <a:ext uri="{FF2B5EF4-FFF2-40B4-BE49-F238E27FC236}">
                  <a16:creationId xmlns:a16="http://schemas.microsoft.com/office/drawing/2014/main" id="{76357A3B-9F9B-4435-81F0-0EBDE617B898}"/>
                </a:ext>
              </a:extLst>
            </p:cNvPr>
            <p:cNvSpPr/>
            <p:nvPr/>
          </p:nvSpPr>
          <p:spPr>
            <a:xfrm>
              <a:off x="10553713" y="1742090"/>
              <a:ext cx="744340" cy="3362045"/>
            </a:xfrm>
            <a:prstGeom prst="rect">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dirty="0"/>
                <a:t>国</a:t>
              </a:r>
            </a:p>
          </p:txBody>
        </p:sp>
        <p:sp>
          <p:nvSpPr>
            <p:cNvPr id="31" name="正方形/長方形 30">
              <a:extLst>
                <a:ext uri="{FF2B5EF4-FFF2-40B4-BE49-F238E27FC236}">
                  <a16:creationId xmlns:a16="http://schemas.microsoft.com/office/drawing/2014/main" id="{BACC5DAF-D78D-4B9A-BBF1-8B4C3A9BA834}"/>
                </a:ext>
              </a:extLst>
            </p:cNvPr>
            <p:cNvSpPr/>
            <p:nvPr/>
          </p:nvSpPr>
          <p:spPr>
            <a:xfrm>
              <a:off x="7799260" y="3455338"/>
              <a:ext cx="744340" cy="1012629"/>
            </a:xfrm>
            <a:prstGeom prst="rect">
              <a:avLst/>
            </a:prstGeom>
            <a:noFill/>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en-US" sz="1000" dirty="0"/>
                <a:t>プラットフォーム提供企業</a:t>
              </a:r>
              <a:endParaRPr kumimoji="1" lang="ja-JP" altLang="en-US" sz="1000" dirty="0"/>
            </a:p>
          </p:txBody>
        </p:sp>
        <p:sp>
          <p:nvSpPr>
            <p:cNvPr id="32" name="正方形/長方形 31">
              <a:extLst>
                <a:ext uri="{FF2B5EF4-FFF2-40B4-BE49-F238E27FC236}">
                  <a16:creationId xmlns:a16="http://schemas.microsoft.com/office/drawing/2014/main" id="{D0833122-C76B-4002-AA9A-F1C55A167998}"/>
                </a:ext>
              </a:extLst>
            </p:cNvPr>
            <p:cNvSpPr/>
            <p:nvPr/>
          </p:nvSpPr>
          <p:spPr>
            <a:xfrm>
              <a:off x="2700324" y="1749056"/>
              <a:ext cx="744340" cy="3362045"/>
            </a:xfrm>
            <a:prstGeom prst="rect">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100" dirty="0"/>
                <a:t>サービス提供者</a:t>
              </a:r>
            </a:p>
          </p:txBody>
        </p:sp>
        <p:sp>
          <p:nvSpPr>
            <p:cNvPr id="33" name="正方形/長方形 32">
              <a:extLst>
                <a:ext uri="{FF2B5EF4-FFF2-40B4-BE49-F238E27FC236}">
                  <a16:creationId xmlns:a16="http://schemas.microsoft.com/office/drawing/2014/main" id="{168116BE-64C2-4AF9-9E7E-72CE5B45FB76}"/>
                </a:ext>
              </a:extLst>
            </p:cNvPr>
            <p:cNvSpPr/>
            <p:nvPr/>
          </p:nvSpPr>
          <p:spPr>
            <a:xfrm>
              <a:off x="924194" y="1742089"/>
              <a:ext cx="744340" cy="3362045"/>
            </a:xfrm>
            <a:prstGeom prst="rect">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100" dirty="0"/>
                <a:t>住民・利用者等</a:t>
              </a:r>
            </a:p>
          </p:txBody>
        </p:sp>
        <p:cxnSp>
          <p:nvCxnSpPr>
            <p:cNvPr id="34" name="直線矢印コネクタ 33">
              <a:extLst>
                <a:ext uri="{FF2B5EF4-FFF2-40B4-BE49-F238E27FC236}">
                  <a16:creationId xmlns:a16="http://schemas.microsoft.com/office/drawing/2014/main" id="{0302E637-1360-4697-85B4-A398BAB746C1}"/>
                </a:ext>
              </a:extLst>
            </p:cNvPr>
            <p:cNvCxnSpPr>
              <a:cxnSpLocks/>
            </p:cNvCxnSpPr>
            <p:nvPr/>
          </p:nvCxnSpPr>
          <p:spPr>
            <a:xfrm flipH="1">
              <a:off x="5199612" y="3672096"/>
              <a:ext cx="2588547"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直線矢印コネクタ 34">
              <a:extLst>
                <a:ext uri="{FF2B5EF4-FFF2-40B4-BE49-F238E27FC236}">
                  <a16:creationId xmlns:a16="http://schemas.microsoft.com/office/drawing/2014/main" id="{4932E865-34B1-4F0A-A4DD-70D4814052A9}"/>
                </a:ext>
              </a:extLst>
            </p:cNvPr>
            <p:cNvCxnSpPr>
              <a:cxnSpLocks/>
            </p:cNvCxnSpPr>
            <p:nvPr/>
          </p:nvCxnSpPr>
          <p:spPr>
            <a:xfrm>
              <a:off x="5199611" y="2284527"/>
              <a:ext cx="399401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直線矢印コネクタ 35">
              <a:extLst>
                <a:ext uri="{FF2B5EF4-FFF2-40B4-BE49-F238E27FC236}">
                  <a16:creationId xmlns:a16="http://schemas.microsoft.com/office/drawing/2014/main" id="{CDD47641-3930-4105-A347-111A1F52F5AD}"/>
                </a:ext>
              </a:extLst>
            </p:cNvPr>
            <p:cNvCxnSpPr>
              <a:endCxn id="29" idx="3"/>
            </p:cNvCxnSpPr>
            <p:nvPr/>
          </p:nvCxnSpPr>
          <p:spPr>
            <a:xfrm flipH="1">
              <a:off x="9937969" y="2670416"/>
              <a:ext cx="61574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3832A234-4F9C-472A-8643-D5741DED7D53}"/>
                </a:ext>
              </a:extLst>
            </p:cNvPr>
            <p:cNvCxnSpPr>
              <a:cxnSpLocks/>
            </p:cNvCxnSpPr>
            <p:nvPr/>
          </p:nvCxnSpPr>
          <p:spPr>
            <a:xfrm flipH="1">
              <a:off x="5198855" y="2756308"/>
              <a:ext cx="399477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7B22250C-2D95-4684-8691-05261875BFDA}"/>
                </a:ext>
              </a:extLst>
            </p:cNvPr>
            <p:cNvCxnSpPr>
              <a:cxnSpLocks/>
            </p:cNvCxnSpPr>
            <p:nvPr/>
          </p:nvCxnSpPr>
          <p:spPr>
            <a:xfrm flipH="1">
              <a:off x="3444665" y="2577023"/>
              <a:ext cx="101060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直線矢印コネクタ 38">
              <a:extLst>
                <a:ext uri="{FF2B5EF4-FFF2-40B4-BE49-F238E27FC236}">
                  <a16:creationId xmlns:a16="http://schemas.microsoft.com/office/drawing/2014/main" id="{93940798-DAEB-4EB5-A810-134285BB09EE}"/>
                </a:ext>
              </a:extLst>
            </p:cNvPr>
            <p:cNvCxnSpPr>
              <a:cxnSpLocks/>
            </p:cNvCxnSpPr>
            <p:nvPr/>
          </p:nvCxnSpPr>
          <p:spPr>
            <a:xfrm flipV="1">
              <a:off x="3444664" y="3088581"/>
              <a:ext cx="101060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直線矢印コネクタ 39">
              <a:extLst>
                <a:ext uri="{FF2B5EF4-FFF2-40B4-BE49-F238E27FC236}">
                  <a16:creationId xmlns:a16="http://schemas.microsoft.com/office/drawing/2014/main" id="{4E9E2929-B6A0-4BF5-BD3C-5FF0DE26BE40}"/>
                </a:ext>
              </a:extLst>
            </p:cNvPr>
            <p:cNvCxnSpPr>
              <a:cxnSpLocks/>
            </p:cNvCxnSpPr>
            <p:nvPr/>
          </p:nvCxnSpPr>
          <p:spPr>
            <a:xfrm flipH="1">
              <a:off x="1689719" y="2577023"/>
              <a:ext cx="101060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直線矢印コネクタ 40">
              <a:extLst>
                <a:ext uri="{FF2B5EF4-FFF2-40B4-BE49-F238E27FC236}">
                  <a16:creationId xmlns:a16="http://schemas.microsoft.com/office/drawing/2014/main" id="{D92E5C74-0CAB-4AF0-B277-5E20C19CAA5E}"/>
                </a:ext>
              </a:extLst>
            </p:cNvPr>
            <p:cNvCxnSpPr>
              <a:cxnSpLocks/>
            </p:cNvCxnSpPr>
            <p:nvPr/>
          </p:nvCxnSpPr>
          <p:spPr>
            <a:xfrm flipV="1">
              <a:off x="1689717" y="3088580"/>
              <a:ext cx="101060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42" name="Picture 2" descr="yen Icon 2883234">
              <a:extLst>
                <a:ext uri="{FF2B5EF4-FFF2-40B4-BE49-F238E27FC236}">
                  <a16:creationId xmlns:a16="http://schemas.microsoft.com/office/drawing/2014/main" id="{2C4336FB-E147-4343-AAA3-378A18A46C8B}"/>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0097393" y="2372471"/>
              <a:ext cx="307492" cy="283305"/>
            </a:xfrm>
            <a:prstGeom prst="rect">
              <a:avLst/>
            </a:prstGeom>
            <a:noFill/>
            <a:extLst>
              <a:ext uri="{909E8E84-426E-40DD-AFC4-6F175D3DCCD1}">
                <a14:hiddenFill xmlns:a14="http://schemas.microsoft.com/office/drawing/2010/main">
                  <a:solidFill>
                    <a:srgbClr val="FFFFFF"/>
                  </a:solidFill>
                </a14:hiddenFill>
              </a:ext>
            </a:extLst>
          </p:spPr>
        </p:pic>
        <p:sp>
          <p:nvSpPr>
            <p:cNvPr id="43" name="テキスト ボックス 42">
              <a:extLst>
                <a:ext uri="{FF2B5EF4-FFF2-40B4-BE49-F238E27FC236}">
                  <a16:creationId xmlns:a16="http://schemas.microsoft.com/office/drawing/2014/main" id="{E976BA59-8350-45B4-B3BF-B4D803946AFC}"/>
                </a:ext>
              </a:extLst>
            </p:cNvPr>
            <p:cNvSpPr txBox="1"/>
            <p:nvPr/>
          </p:nvSpPr>
          <p:spPr>
            <a:xfrm>
              <a:off x="9960046" y="2670224"/>
              <a:ext cx="662811" cy="324867"/>
            </a:xfrm>
            <a:prstGeom prst="rect">
              <a:avLst/>
            </a:prstGeom>
            <a:noFill/>
          </p:spPr>
          <p:txBody>
            <a:bodyPr wrap="none" rtlCol="0">
              <a:spAutoFit/>
            </a:bodyPr>
            <a:lstStyle/>
            <a:p>
              <a:r>
                <a:rPr kumimoji="1" lang="ja-JP" altLang="en-US" sz="800" dirty="0"/>
                <a:t>助成金</a:t>
              </a:r>
            </a:p>
          </p:txBody>
        </p:sp>
        <p:pic>
          <p:nvPicPr>
            <p:cNvPr id="44" name="Picture 2" descr="yen Icon 2883234">
              <a:extLst>
                <a:ext uri="{FF2B5EF4-FFF2-40B4-BE49-F238E27FC236}">
                  <a16:creationId xmlns:a16="http://schemas.microsoft.com/office/drawing/2014/main" id="{1F5244E7-ACEA-4A17-93F3-0CA730761D0D}"/>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748318" y="2452494"/>
              <a:ext cx="307492" cy="283305"/>
            </a:xfrm>
            <a:prstGeom prst="rect">
              <a:avLst/>
            </a:prstGeom>
            <a:noFill/>
            <a:extLst>
              <a:ext uri="{909E8E84-426E-40DD-AFC4-6F175D3DCCD1}">
                <a14:hiddenFill xmlns:a14="http://schemas.microsoft.com/office/drawing/2010/main">
                  <a:solidFill>
                    <a:srgbClr val="FFFFFF"/>
                  </a:solidFill>
                </a14:hiddenFill>
              </a:ext>
            </a:extLst>
          </p:spPr>
        </p:pic>
        <p:sp>
          <p:nvSpPr>
            <p:cNvPr id="45" name="テキスト ボックス 44">
              <a:extLst>
                <a:ext uri="{FF2B5EF4-FFF2-40B4-BE49-F238E27FC236}">
                  <a16:creationId xmlns:a16="http://schemas.microsoft.com/office/drawing/2014/main" id="{0E6F8785-AD5C-45DA-A69B-3C0970A7812B}"/>
                </a:ext>
              </a:extLst>
            </p:cNvPr>
            <p:cNvSpPr txBox="1"/>
            <p:nvPr/>
          </p:nvSpPr>
          <p:spPr>
            <a:xfrm>
              <a:off x="6217607" y="2461196"/>
              <a:ext cx="1725741" cy="324867"/>
            </a:xfrm>
            <a:prstGeom prst="rect">
              <a:avLst/>
            </a:prstGeom>
            <a:noFill/>
          </p:spPr>
          <p:txBody>
            <a:bodyPr wrap="square" rtlCol="0">
              <a:spAutoFit/>
            </a:bodyPr>
            <a:lstStyle/>
            <a:p>
              <a:r>
                <a:rPr kumimoji="1" lang="ja-JP" altLang="en-US" sz="800" dirty="0"/>
                <a:t>委託・助成金事業</a:t>
              </a:r>
            </a:p>
          </p:txBody>
        </p:sp>
        <p:cxnSp>
          <p:nvCxnSpPr>
            <p:cNvPr id="46" name="直線矢印コネクタ 45">
              <a:extLst>
                <a:ext uri="{FF2B5EF4-FFF2-40B4-BE49-F238E27FC236}">
                  <a16:creationId xmlns:a16="http://schemas.microsoft.com/office/drawing/2014/main" id="{CD71E709-73E2-4687-B878-2CDB08E82D93}"/>
                </a:ext>
              </a:extLst>
            </p:cNvPr>
            <p:cNvCxnSpPr>
              <a:cxnSpLocks/>
            </p:cNvCxnSpPr>
            <p:nvPr/>
          </p:nvCxnSpPr>
          <p:spPr>
            <a:xfrm flipH="1">
              <a:off x="5198855" y="3188512"/>
              <a:ext cx="398956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50484DA1-040D-472F-B418-2826BD173000}"/>
                </a:ext>
              </a:extLst>
            </p:cNvPr>
            <p:cNvSpPr txBox="1"/>
            <p:nvPr/>
          </p:nvSpPr>
          <p:spPr>
            <a:xfrm>
              <a:off x="6226904" y="2923710"/>
              <a:ext cx="2733114" cy="301662"/>
            </a:xfrm>
            <a:prstGeom prst="rect">
              <a:avLst/>
            </a:prstGeom>
            <a:noFill/>
          </p:spPr>
          <p:txBody>
            <a:bodyPr wrap="square" rtlCol="0">
              <a:spAutoFit/>
            </a:bodyPr>
            <a:lstStyle/>
            <a:p>
              <a:r>
                <a:rPr kumimoji="1" lang="ja-JP" altLang="en-US" sz="700" dirty="0"/>
                <a:t>マンパワー（住民説明・利用促進など）</a:t>
              </a:r>
            </a:p>
          </p:txBody>
        </p:sp>
        <p:sp>
          <p:nvSpPr>
            <p:cNvPr id="48" name="テキスト ボックス 47">
              <a:extLst>
                <a:ext uri="{FF2B5EF4-FFF2-40B4-BE49-F238E27FC236}">
                  <a16:creationId xmlns:a16="http://schemas.microsoft.com/office/drawing/2014/main" id="{A5263875-C817-4479-99E1-40F64C92A603}"/>
                </a:ext>
              </a:extLst>
            </p:cNvPr>
            <p:cNvSpPr txBox="1"/>
            <p:nvPr/>
          </p:nvSpPr>
          <p:spPr>
            <a:xfrm>
              <a:off x="3778743" y="2300661"/>
              <a:ext cx="749115" cy="324867"/>
            </a:xfrm>
            <a:prstGeom prst="rect">
              <a:avLst/>
            </a:prstGeom>
            <a:noFill/>
          </p:spPr>
          <p:txBody>
            <a:bodyPr wrap="none" rtlCol="0">
              <a:spAutoFit/>
            </a:bodyPr>
            <a:lstStyle/>
            <a:p>
              <a:r>
                <a:rPr kumimoji="1" lang="en-US" altLang="ja-JP" sz="800" dirty="0"/>
                <a:t>API</a:t>
              </a:r>
              <a:r>
                <a:rPr kumimoji="1" lang="ja-JP" altLang="en-US" sz="800" dirty="0"/>
                <a:t>提供</a:t>
              </a:r>
            </a:p>
          </p:txBody>
        </p:sp>
        <p:sp>
          <p:nvSpPr>
            <p:cNvPr id="49" name="テキスト ボックス 48">
              <a:extLst>
                <a:ext uri="{FF2B5EF4-FFF2-40B4-BE49-F238E27FC236}">
                  <a16:creationId xmlns:a16="http://schemas.microsoft.com/office/drawing/2014/main" id="{AD6F4B3C-13D4-4AFD-B4C1-B0C6FE21757A}"/>
                </a:ext>
              </a:extLst>
            </p:cNvPr>
            <p:cNvSpPr txBox="1"/>
            <p:nvPr/>
          </p:nvSpPr>
          <p:spPr>
            <a:xfrm>
              <a:off x="6225742" y="1232028"/>
              <a:ext cx="1172555" cy="324867"/>
            </a:xfrm>
            <a:prstGeom prst="rect">
              <a:avLst/>
            </a:prstGeom>
            <a:noFill/>
          </p:spPr>
          <p:txBody>
            <a:bodyPr wrap="square" rtlCol="0">
              <a:spAutoFit/>
            </a:bodyPr>
            <a:lstStyle/>
            <a:p>
              <a:r>
                <a:rPr kumimoji="1" lang="ja-JP" altLang="en-US" sz="800" dirty="0"/>
                <a:t>助成・補助金</a:t>
              </a:r>
            </a:p>
          </p:txBody>
        </p:sp>
        <p:sp>
          <p:nvSpPr>
            <p:cNvPr id="50" name="テキスト ボックス 49">
              <a:extLst>
                <a:ext uri="{FF2B5EF4-FFF2-40B4-BE49-F238E27FC236}">
                  <a16:creationId xmlns:a16="http://schemas.microsoft.com/office/drawing/2014/main" id="{331C0336-D596-4EB6-B6BE-FF107294278C}"/>
                </a:ext>
              </a:extLst>
            </p:cNvPr>
            <p:cNvSpPr txBox="1"/>
            <p:nvPr/>
          </p:nvSpPr>
          <p:spPr>
            <a:xfrm>
              <a:off x="5589472" y="3411262"/>
              <a:ext cx="1808826" cy="324867"/>
            </a:xfrm>
            <a:prstGeom prst="rect">
              <a:avLst/>
            </a:prstGeom>
            <a:noFill/>
          </p:spPr>
          <p:txBody>
            <a:bodyPr wrap="square" rtlCol="0">
              <a:spAutoFit/>
            </a:bodyPr>
            <a:lstStyle/>
            <a:p>
              <a:r>
                <a:rPr kumimoji="1" lang="ja-JP" altLang="en-US" sz="800" dirty="0"/>
                <a:t>プラットフォーム提供</a:t>
              </a:r>
            </a:p>
          </p:txBody>
        </p:sp>
        <p:sp>
          <p:nvSpPr>
            <p:cNvPr id="51" name="テキスト ボックス 50">
              <a:extLst>
                <a:ext uri="{FF2B5EF4-FFF2-40B4-BE49-F238E27FC236}">
                  <a16:creationId xmlns:a16="http://schemas.microsoft.com/office/drawing/2014/main" id="{7D21C650-7ED7-4FD2-A27F-071D3D25758A}"/>
                </a:ext>
              </a:extLst>
            </p:cNvPr>
            <p:cNvSpPr txBox="1"/>
            <p:nvPr/>
          </p:nvSpPr>
          <p:spPr>
            <a:xfrm>
              <a:off x="3659986" y="3121339"/>
              <a:ext cx="887200" cy="324867"/>
            </a:xfrm>
            <a:prstGeom prst="rect">
              <a:avLst/>
            </a:prstGeom>
            <a:noFill/>
          </p:spPr>
          <p:txBody>
            <a:bodyPr wrap="none" rtlCol="0">
              <a:spAutoFit/>
            </a:bodyPr>
            <a:lstStyle/>
            <a:p>
              <a:r>
                <a:rPr kumimoji="1" lang="en-US" altLang="ja-JP" sz="800" dirty="0"/>
                <a:t>API</a:t>
              </a:r>
              <a:r>
                <a:rPr kumimoji="1" lang="ja-JP" altLang="en-US" sz="800" dirty="0"/>
                <a:t>利用料</a:t>
              </a:r>
            </a:p>
          </p:txBody>
        </p:sp>
        <p:pic>
          <p:nvPicPr>
            <p:cNvPr id="52" name="Picture 2" descr="yen Icon 2883234">
              <a:extLst>
                <a:ext uri="{FF2B5EF4-FFF2-40B4-BE49-F238E27FC236}">
                  <a16:creationId xmlns:a16="http://schemas.microsoft.com/office/drawing/2014/main" id="{EEEB91E6-A42E-4A48-BDB0-727FF35DD4D3}"/>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770895" y="2802432"/>
              <a:ext cx="307492" cy="283305"/>
            </a:xfrm>
            <a:prstGeom prst="rect">
              <a:avLst/>
            </a:prstGeom>
            <a:noFill/>
            <a:extLst>
              <a:ext uri="{909E8E84-426E-40DD-AFC4-6F175D3DCCD1}">
                <a14:hiddenFill xmlns:a14="http://schemas.microsoft.com/office/drawing/2010/main">
                  <a:solidFill>
                    <a:srgbClr val="FFFFFF"/>
                  </a:solidFill>
                </a14:hiddenFill>
              </a:ext>
            </a:extLst>
          </p:spPr>
        </p:pic>
        <p:sp>
          <p:nvSpPr>
            <p:cNvPr id="53" name="テキスト ボックス 52">
              <a:extLst>
                <a:ext uri="{FF2B5EF4-FFF2-40B4-BE49-F238E27FC236}">
                  <a16:creationId xmlns:a16="http://schemas.microsoft.com/office/drawing/2014/main" id="{20951359-EBEE-4B6D-898C-4CC71D5266B2}"/>
                </a:ext>
              </a:extLst>
            </p:cNvPr>
            <p:cNvSpPr txBox="1"/>
            <p:nvPr/>
          </p:nvSpPr>
          <p:spPr>
            <a:xfrm>
              <a:off x="5994536" y="3861990"/>
              <a:ext cx="1584101" cy="324867"/>
            </a:xfrm>
            <a:prstGeom prst="rect">
              <a:avLst/>
            </a:prstGeom>
            <a:noFill/>
          </p:spPr>
          <p:txBody>
            <a:bodyPr wrap="none" rtlCol="0">
              <a:spAutoFit/>
            </a:bodyPr>
            <a:lstStyle/>
            <a:p>
              <a:r>
                <a:rPr kumimoji="1" lang="ja-JP" altLang="en-US" sz="800" dirty="0"/>
                <a:t>プラットフォーム運用費</a:t>
              </a:r>
            </a:p>
          </p:txBody>
        </p:sp>
        <p:pic>
          <p:nvPicPr>
            <p:cNvPr id="54" name="Picture 2" descr="yen Icon 2883234">
              <a:extLst>
                <a:ext uri="{FF2B5EF4-FFF2-40B4-BE49-F238E27FC236}">
                  <a16:creationId xmlns:a16="http://schemas.microsoft.com/office/drawing/2014/main" id="{3AD57FA6-CAD6-4182-A84D-434C3912A2D4}"/>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747571" y="1967564"/>
              <a:ext cx="307492" cy="283305"/>
            </a:xfrm>
            <a:prstGeom prst="rect">
              <a:avLst/>
            </a:prstGeom>
            <a:noFill/>
            <a:extLst>
              <a:ext uri="{909E8E84-426E-40DD-AFC4-6F175D3DCCD1}">
                <a14:hiddenFill xmlns:a14="http://schemas.microsoft.com/office/drawing/2010/main">
                  <a:solidFill>
                    <a:srgbClr val="FFFFFF"/>
                  </a:solidFill>
                </a14:hiddenFill>
              </a:ext>
            </a:extLst>
          </p:spPr>
        </p:pic>
        <p:sp>
          <p:nvSpPr>
            <p:cNvPr id="55" name="テキスト ボックス 54">
              <a:extLst>
                <a:ext uri="{FF2B5EF4-FFF2-40B4-BE49-F238E27FC236}">
                  <a16:creationId xmlns:a16="http://schemas.microsoft.com/office/drawing/2014/main" id="{40812C5D-A287-4A93-A9D4-86BFC9CDCFDA}"/>
                </a:ext>
              </a:extLst>
            </p:cNvPr>
            <p:cNvSpPr txBox="1"/>
            <p:nvPr/>
          </p:nvSpPr>
          <p:spPr>
            <a:xfrm>
              <a:off x="6230654" y="1987847"/>
              <a:ext cx="2391038" cy="324867"/>
            </a:xfrm>
            <a:prstGeom prst="rect">
              <a:avLst/>
            </a:prstGeom>
            <a:noFill/>
          </p:spPr>
          <p:txBody>
            <a:bodyPr wrap="none" rtlCol="0">
              <a:spAutoFit/>
            </a:bodyPr>
            <a:lstStyle/>
            <a:p>
              <a:r>
                <a:rPr kumimoji="1" lang="ja-JP" altLang="en-US" sz="800" dirty="0"/>
                <a:t>一部</a:t>
              </a:r>
              <a:r>
                <a:rPr kumimoji="1" lang="en-US" altLang="ja-JP" sz="800" dirty="0"/>
                <a:t>API</a:t>
              </a:r>
              <a:r>
                <a:rPr kumimoji="1" lang="ja-JP" altLang="en-US" sz="800" dirty="0"/>
                <a:t>利用料（スマートシティ維持）</a:t>
              </a:r>
            </a:p>
          </p:txBody>
        </p:sp>
        <p:sp>
          <p:nvSpPr>
            <p:cNvPr id="56" name="テキスト ボックス 55">
              <a:extLst>
                <a:ext uri="{FF2B5EF4-FFF2-40B4-BE49-F238E27FC236}">
                  <a16:creationId xmlns:a16="http://schemas.microsoft.com/office/drawing/2014/main" id="{CBDFC5CC-5AD8-48BA-9BE1-F3B1586F15F1}"/>
                </a:ext>
              </a:extLst>
            </p:cNvPr>
            <p:cNvSpPr txBox="1"/>
            <p:nvPr/>
          </p:nvSpPr>
          <p:spPr>
            <a:xfrm>
              <a:off x="1788573" y="2290087"/>
              <a:ext cx="1040390" cy="324867"/>
            </a:xfrm>
            <a:prstGeom prst="rect">
              <a:avLst/>
            </a:prstGeom>
            <a:noFill/>
          </p:spPr>
          <p:txBody>
            <a:bodyPr wrap="none" rtlCol="0">
              <a:spAutoFit/>
            </a:bodyPr>
            <a:lstStyle/>
            <a:p>
              <a:r>
                <a:rPr kumimoji="1" lang="ja-JP" altLang="en-US" sz="800" dirty="0"/>
                <a:t>サービス提供</a:t>
              </a:r>
            </a:p>
          </p:txBody>
        </p:sp>
        <p:sp>
          <p:nvSpPr>
            <p:cNvPr id="57" name="テキスト ボックス 56">
              <a:extLst>
                <a:ext uri="{FF2B5EF4-FFF2-40B4-BE49-F238E27FC236}">
                  <a16:creationId xmlns:a16="http://schemas.microsoft.com/office/drawing/2014/main" id="{7A371E07-0CAA-466B-9DDF-0FFCB2822B2D}"/>
                </a:ext>
              </a:extLst>
            </p:cNvPr>
            <p:cNvSpPr txBox="1"/>
            <p:nvPr/>
          </p:nvSpPr>
          <p:spPr>
            <a:xfrm>
              <a:off x="1932406" y="3079453"/>
              <a:ext cx="764218" cy="510503"/>
            </a:xfrm>
            <a:prstGeom prst="rect">
              <a:avLst/>
            </a:prstGeom>
            <a:noFill/>
          </p:spPr>
          <p:txBody>
            <a:bodyPr wrap="none" rtlCol="0">
              <a:spAutoFit/>
            </a:bodyPr>
            <a:lstStyle/>
            <a:p>
              <a:pPr algn="ctr"/>
              <a:r>
                <a:rPr kumimoji="1" lang="ja-JP" altLang="en-US" sz="800" dirty="0"/>
                <a:t>サービス</a:t>
              </a:r>
              <a:endParaRPr kumimoji="1" lang="en-US" altLang="ja-JP" sz="800" dirty="0"/>
            </a:p>
            <a:p>
              <a:pPr algn="ctr"/>
              <a:r>
                <a:rPr kumimoji="1" lang="ja-JP" altLang="en-US" sz="800" dirty="0"/>
                <a:t>利用料</a:t>
              </a:r>
              <a:endParaRPr kumimoji="1" lang="en-US" altLang="ja-JP" sz="800" dirty="0"/>
            </a:p>
          </p:txBody>
        </p:sp>
        <p:pic>
          <p:nvPicPr>
            <p:cNvPr id="58" name="Picture 2" descr="yen Icon 2883234">
              <a:extLst>
                <a:ext uri="{FF2B5EF4-FFF2-40B4-BE49-F238E27FC236}">
                  <a16:creationId xmlns:a16="http://schemas.microsoft.com/office/drawing/2014/main" id="{D8FAADFA-D7F0-4D34-9DDF-4FE3C0DB70CD}"/>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2030682" y="2795734"/>
              <a:ext cx="307492" cy="283305"/>
            </a:xfrm>
            <a:prstGeom prst="rect">
              <a:avLst/>
            </a:prstGeom>
            <a:noFill/>
            <a:extLst>
              <a:ext uri="{909E8E84-426E-40DD-AFC4-6F175D3DCCD1}">
                <a14:hiddenFill xmlns:a14="http://schemas.microsoft.com/office/drawing/2010/main">
                  <a:solidFill>
                    <a:srgbClr val="FFFFFF"/>
                  </a:solidFill>
                </a14:hiddenFill>
              </a:ext>
            </a:extLst>
          </p:spPr>
        </p:pic>
        <p:sp>
          <p:nvSpPr>
            <p:cNvPr id="59" name="四角形: 角を丸くする 58">
              <a:extLst>
                <a:ext uri="{FF2B5EF4-FFF2-40B4-BE49-F238E27FC236}">
                  <a16:creationId xmlns:a16="http://schemas.microsoft.com/office/drawing/2014/main" id="{09792890-EB40-449B-81EC-F46A5D03DCA0}"/>
                </a:ext>
              </a:extLst>
            </p:cNvPr>
            <p:cNvSpPr/>
            <p:nvPr/>
          </p:nvSpPr>
          <p:spPr>
            <a:xfrm>
              <a:off x="1112922" y="4942154"/>
              <a:ext cx="744341" cy="351258"/>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500" dirty="0"/>
                <a:t>サービス</a:t>
              </a:r>
              <a:endParaRPr kumimoji="1" lang="en-US" altLang="ja-JP" sz="500" dirty="0"/>
            </a:p>
            <a:p>
              <a:pPr algn="ctr"/>
              <a:r>
                <a:rPr kumimoji="1" lang="ja-JP" altLang="en-US" sz="500" dirty="0"/>
                <a:t>受益</a:t>
              </a:r>
            </a:p>
          </p:txBody>
        </p:sp>
        <p:sp>
          <p:nvSpPr>
            <p:cNvPr id="60" name="四角形: 角を丸くする 59">
              <a:extLst>
                <a:ext uri="{FF2B5EF4-FFF2-40B4-BE49-F238E27FC236}">
                  <a16:creationId xmlns:a16="http://schemas.microsoft.com/office/drawing/2014/main" id="{C4233547-C9C3-4F5C-9A33-245ADF203AAE}"/>
                </a:ext>
              </a:extLst>
            </p:cNvPr>
            <p:cNvSpPr/>
            <p:nvPr/>
          </p:nvSpPr>
          <p:spPr>
            <a:xfrm>
              <a:off x="2885269" y="4970843"/>
              <a:ext cx="744341" cy="351258"/>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500" dirty="0"/>
                <a:t>サービス</a:t>
              </a:r>
              <a:endParaRPr kumimoji="1" lang="en-US" altLang="ja-JP" sz="500" dirty="0"/>
            </a:p>
            <a:p>
              <a:pPr algn="ctr"/>
              <a:r>
                <a:rPr kumimoji="1" lang="ja-JP" altLang="en-US" sz="500" dirty="0"/>
                <a:t>提供</a:t>
              </a:r>
            </a:p>
          </p:txBody>
        </p:sp>
        <p:sp>
          <p:nvSpPr>
            <p:cNvPr id="61" name="四角形: 角を丸くする 60">
              <a:extLst>
                <a:ext uri="{FF2B5EF4-FFF2-40B4-BE49-F238E27FC236}">
                  <a16:creationId xmlns:a16="http://schemas.microsoft.com/office/drawing/2014/main" id="{004CC551-23E2-4682-AA3F-E0F7C01877EA}"/>
                </a:ext>
              </a:extLst>
            </p:cNvPr>
            <p:cNvSpPr/>
            <p:nvPr/>
          </p:nvSpPr>
          <p:spPr>
            <a:xfrm>
              <a:off x="7314578" y="4311327"/>
              <a:ext cx="744341" cy="351258"/>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500" dirty="0"/>
                <a:t>事業企画</a:t>
              </a:r>
              <a:endParaRPr kumimoji="1" lang="en-US" altLang="ja-JP" sz="500" dirty="0"/>
            </a:p>
            <a:p>
              <a:pPr algn="ctr"/>
              <a:r>
                <a:rPr kumimoji="1" lang="ja-JP" altLang="en-US" sz="500" dirty="0"/>
                <a:t>・運営</a:t>
              </a:r>
            </a:p>
          </p:txBody>
        </p:sp>
        <p:sp>
          <p:nvSpPr>
            <p:cNvPr id="62" name="四角形: 角を丸くする 61">
              <a:extLst>
                <a:ext uri="{FF2B5EF4-FFF2-40B4-BE49-F238E27FC236}">
                  <a16:creationId xmlns:a16="http://schemas.microsoft.com/office/drawing/2014/main" id="{C0A5CB96-BCF5-440E-8EF2-CD882B77C8CA}"/>
                </a:ext>
              </a:extLst>
            </p:cNvPr>
            <p:cNvSpPr/>
            <p:nvPr/>
          </p:nvSpPr>
          <p:spPr>
            <a:xfrm>
              <a:off x="4982839" y="4222922"/>
              <a:ext cx="744341" cy="351258"/>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400" dirty="0"/>
                <a:t>PF</a:t>
              </a:r>
              <a:r>
                <a:rPr kumimoji="1" lang="ja-JP" altLang="en-US" sz="400" dirty="0"/>
                <a:t>・都市</a:t>
              </a:r>
              <a:r>
                <a:rPr kumimoji="1" lang="en-US" altLang="ja-JP" sz="400" dirty="0"/>
                <a:t>OS</a:t>
              </a:r>
              <a:r>
                <a:rPr kumimoji="1" lang="ja-JP" altLang="en-US" sz="400" dirty="0"/>
                <a:t>運用</a:t>
              </a:r>
            </a:p>
          </p:txBody>
        </p:sp>
        <p:cxnSp>
          <p:nvCxnSpPr>
            <p:cNvPr id="63" name="直線矢印コネクタ 62">
              <a:extLst>
                <a:ext uri="{FF2B5EF4-FFF2-40B4-BE49-F238E27FC236}">
                  <a16:creationId xmlns:a16="http://schemas.microsoft.com/office/drawing/2014/main" id="{61FCF252-BBB0-4026-811D-F7BE61338EA9}"/>
                </a:ext>
              </a:extLst>
            </p:cNvPr>
            <p:cNvCxnSpPr>
              <a:cxnSpLocks/>
            </p:cNvCxnSpPr>
            <p:nvPr/>
          </p:nvCxnSpPr>
          <p:spPr>
            <a:xfrm flipH="1">
              <a:off x="3442014" y="4316271"/>
              <a:ext cx="101060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4" name="テキスト ボックス 63">
              <a:extLst>
                <a:ext uri="{FF2B5EF4-FFF2-40B4-BE49-F238E27FC236}">
                  <a16:creationId xmlns:a16="http://schemas.microsoft.com/office/drawing/2014/main" id="{B07D8119-9B9B-405B-ABA3-1C6F1F9B84C7}"/>
                </a:ext>
              </a:extLst>
            </p:cNvPr>
            <p:cNvSpPr txBox="1"/>
            <p:nvPr/>
          </p:nvSpPr>
          <p:spPr>
            <a:xfrm>
              <a:off x="3602153" y="4052979"/>
              <a:ext cx="897988" cy="324867"/>
            </a:xfrm>
            <a:prstGeom prst="rect">
              <a:avLst/>
            </a:prstGeom>
            <a:noFill/>
          </p:spPr>
          <p:txBody>
            <a:bodyPr wrap="none" rtlCol="0">
              <a:spAutoFit/>
            </a:bodyPr>
            <a:lstStyle/>
            <a:p>
              <a:r>
                <a:rPr kumimoji="1" lang="ja-JP" altLang="en-US" sz="800" dirty="0"/>
                <a:t>データ活用</a:t>
              </a:r>
            </a:p>
          </p:txBody>
        </p:sp>
        <p:cxnSp>
          <p:nvCxnSpPr>
            <p:cNvPr id="65" name="直線矢印コネクタ 64">
              <a:extLst>
                <a:ext uri="{FF2B5EF4-FFF2-40B4-BE49-F238E27FC236}">
                  <a16:creationId xmlns:a16="http://schemas.microsoft.com/office/drawing/2014/main" id="{CDC23127-E5D8-40D7-BF38-62CE4EA7E9A2}"/>
                </a:ext>
              </a:extLst>
            </p:cNvPr>
            <p:cNvCxnSpPr>
              <a:cxnSpLocks/>
            </p:cNvCxnSpPr>
            <p:nvPr/>
          </p:nvCxnSpPr>
          <p:spPr>
            <a:xfrm flipV="1">
              <a:off x="1679126" y="4327064"/>
              <a:ext cx="101060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6" name="テキスト ボックス 65">
              <a:extLst>
                <a:ext uri="{FF2B5EF4-FFF2-40B4-BE49-F238E27FC236}">
                  <a16:creationId xmlns:a16="http://schemas.microsoft.com/office/drawing/2014/main" id="{605D3A15-D567-418F-B672-586FBF6097EE}"/>
                </a:ext>
              </a:extLst>
            </p:cNvPr>
            <p:cNvSpPr txBox="1"/>
            <p:nvPr/>
          </p:nvSpPr>
          <p:spPr>
            <a:xfrm>
              <a:off x="1911104" y="3893330"/>
              <a:ext cx="800897" cy="510503"/>
            </a:xfrm>
            <a:prstGeom prst="rect">
              <a:avLst/>
            </a:prstGeom>
            <a:noFill/>
          </p:spPr>
          <p:txBody>
            <a:bodyPr wrap="none" rtlCol="0">
              <a:spAutoFit/>
            </a:bodyPr>
            <a:lstStyle/>
            <a:p>
              <a:pPr algn="ctr"/>
              <a:r>
                <a:rPr kumimoji="1" lang="ja-JP" altLang="en-US" sz="800" dirty="0"/>
                <a:t>データ</a:t>
              </a:r>
              <a:endParaRPr kumimoji="1" lang="en-US" altLang="ja-JP" sz="800" dirty="0"/>
            </a:p>
            <a:p>
              <a:pPr algn="ctr"/>
              <a:r>
                <a:rPr kumimoji="1" lang="ja-JP" altLang="en-US" sz="800" dirty="0"/>
                <a:t>利用許諾</a:t>
              </a:r>
            </a:p>
          </p:txBody>
        </p:sp>
        <p:cxnSp>
          <p:nvCxnSpPr>
            <p:cNvPr id="67" name="コネクタ: 曲線 66">
              <a:extLst>
                <a:ext uri="{FF2B5EF4-FFF2-40B4-BE49-F238E27FC236}">
                  <a16:creationId xmlns:a16="http://schemas.microsoft.com/office/drawing/2014/main" id="{4CEE04CB-1642-424D-BC38-5D2F999EBC50}"/>
                </a:ext>
              </a:extLst>
            </p:cNvPr>
            <p:cNvCxnSpPr>
              <a:cxnSpLocks/>
            </p:cNvCxnSpPr>
            <p:nvPr/>
          </p:nvCxnSpPr>
          <p:spPr>
            <a:xfrm rot="16200000" flipH="1">
              <a:off x="5841529" y="1038033"/>
              <a:ext cx="36529" cy="8749401"/>
            </a:xfrm>
            <a:prstGeom prst="curvedConnector3">
              <a:avLst>
                <a:gd name="adj1" fmla="val 781127"/>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68" name="テキスト ボックス 67">
              <a:extLst>
                <a:ext uri="{FF2B5EF4-FFF2-40B4-BE49-F238E27FC236}">
                  <a16:creationId xmlns:a16="http://schemas.microsoft.com/office/drawing/2014/main" id="{C9537485-6C2A-494C-B8DD-9049016E57C4}"/>
                </a:ext>
              </a:extLst>
            </p:cNvPr>
            <p:cNvSpPr txBox="1"/>
            <p:nvPr/>
          </p:nvSpPr>
          <p:spPr>
            <a:xfrm>
              <a:off x="5496482" y="5329941"/>
              <a:ext cx="1008025" cy="394480"/>
            </a:xfrm>
            <a:prstGeom prst="rect">
              <a:avLst/>
            </a:prstGeom>
            <a:noFill/>
          </p:spPr>
          <p:txBody>
            <a:bodyPr wrap="none" rtlCol="0">
              <a:spAutoFit/>
            </a:bodyPr>
            <a:lstStyle/>
            <a:p>
              <a:pPr algn="ctr"/>
              <a:r>
                <a:rPr kumimoji="1" lang="ja-JP" altLang="en-US" sz="1050" dirty="0">
                  <a:solidFill>
                    <a:srgbClr val="FF0000"/>
                  </a:solidFill>
                </a:rPr>
                <a:t>経済効果</a:t>
              </a:r>
              <a:endParaRPr kumimoji="1" lang="en-US" altLang="ja-JP" sz="1050" dirty="0">
                <a:solidFill>
                  <a:srgbClr val="FF0000"/>
                </a:solidFill>
              </a:endParaRPr>
            </a:p>
          </p:txBody>
        </p:sp>
        <p:sp>
          <p:nvSpPr>
            <p:cNvPr id="69" name="テキスト ボックス 68">
              <a:extLst>
                <a:ext uri="{FF2B5EF4-FFF2-40B4-BE49-F238E27FC236}">
                  <a16:creationId xmlns:a16="http://schemas.microsoft.com/office/drawing/2014/main" id="{2DB148D4-8D52-4F9F-A500-F731CD6DCE7D}"/>
                </a:ext>
              </a:extLst>
            </p:cNvPr>
            <p:cNvSpPr txBox="1"/>
            <p:nvPr/>
          </p:nvSpPr>
          <p:spPr>
            <a:xfrm>
              <a:off x="1623568" y="5685489"/>
              <a:ext cx="9479543" cy="556913"/>
            </a:xfrm>
            <a:prstGeom prst="rect">
              <a:avLst/>
            </a:prstGeom>
            <a:noFill/>
          </p:spPr>
          <p:txBody>
            <a:bodyPr wrap="square">
              <a:spAutoFit/>
            </a:bodyPr>
            <a:lstStyle/>
            <a:p>
              <a:r>
                <a:rPr kumimoji="1" lang="ja-JP" altLang="en-US" sz="900" b="1" dirty="0">
                  <a:solidFill>
                    <a:srgbClr val="FF0000"/>
                  </a:solidFill>
                </a:rPr>
                <a:t>住民の利便性向上</a:t>
              </a:r>
              <a:r>
                <a:rPr kumimoji="1" lang="ja-JP" altLang="en-US" sz="900" dirty="0">
                  <a:solidFill>
                    <a:srgbClr val="FF0000"/>
                  </a:solidFill>
                </a:rPr>
                <a:t>、</a:t>
              </a:r>
              <a:r>
                <a:rPr kumimoji="1" lang="en-US" altLang="ja-JP" sz="900" b="1" dirty="0">
                  <a:solidFill>
                    <a:srgbClr val="FF0000"/>
                  </a:solidFill>
                </a:rPr>
                <a:t>ICT</a:t>
              </a:r>
              <a:r>
                <a:rPr kumimoji="1" lang="ja-JP" altLang="en-US" sz="900" b="1" dirty="0">
                  <a:solidFill>
                    <a:srgbClr val="FF0000"/>
                  </a:solidFill>
                </a:rPr>
                <a:t>産業集積</a:t>
              </a:r>
              <a:r>
                <a:rPr kumimoji="1" lang="ja-JP" altLang="en-US" sz="900" dirty="0">
                  <a:solidFill>
                    <a:srgbClr val="FF0000"/>
                  </a:solidFill>
                </a:rPr>
                <a:t>による</a:t>
              </a:r>
              <a:r>
                <a:rPr kumimoji="1" lang="ja-JP" altLang="en-US" sz="900" b="1" dirty="0">
                  <a:solidFill>
                    <a:srgbClr val="FF0000"/>
                  </a:solidFill>
                </a:rPr>
                <a:t>住民や関係人口の増加</a:t>
              </a:r>
              <a:r>
                <a:rPr kumimoji="1" lang="ja-JP" altLang="en-US" sz="900" dirty="0">
                  <a:solidFill>
                    <a:srgbClr val="FF0000"/>
                  </a:solidFill>
                </a:rPr>
                <a:t>　⇒相乗効果による地域経済のさらなる活性化</a:t>
              </a:r>
              <a:br>
                <a:rPr kumimoji="1" lang="en-US" altLang="ja-JP" sz="900" dirty="0">
                  <a:solidFill>
                    <a:srgbClr val="FF0000"/>
                  </a:solidFill>
                </a:rPr>
              </a:br>
              <a:r>
                <a:rPr kumimoji="1" lang="ja-JP" altLang="en-US" sz="900" dirty="0">
                  <a:solidFill>
                    <a:srgbClr val="FF0000"/>
                  </a:solidFill>
                </a:rPr>
                <a:t>長期的な観点では、人口の増加や経済の活性化による各種税収の増加も期待</a:t>
              </a:r>
              <a:endParaRPr kumimoji="1" lang="en-US" altLang="ja-JP" sz="900" dirty="0">
                <a:solidFill>
                  <a:srgbClr val="FF0000"/>
                </a:solidFill>
              </a:endParaRPr>
            </a:p>
          </p:txBody>
        </p:sp>
        <p:pic>
          <p:nvPicPr>
            <p:cNvPr id="71" name="Picture 2" descr="yen Icon 2883234">
              <a:extLst>
                <a:ext uri="{FF2B5EF4-FFF2-40B4-BE49-F238E27FC236}">
                  <a16:creationId xmlns:a16="http://schemas.microsoft.com/office/drawing/2014/main" id="{D8B3ECCB-D056-42E9-A890-AF4C83B637DF}"/>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746439" y="2902323"/>
              <a:ext cx="307492" cy="283305"/>
            </a:xfrm>
            <a:prstGeom prst="rect">
              <a:avLst/>
            </a:prstGeom>
            <a:noFill/>
            <a:extLst>
              <a:ext uri="{909E8E84-426E-40DD-AFC4-6F175D3DCCD1}">
                <a14:hiddenFill xmlns:a14="http://schemas.microsoft.com/office/drawing/2010/main">
                  <a:solidFill>
                    <a:srgbClr val="FFFFFF"/>
                  </a:solidFill>
                </a14:hiddenFill>
              </a:ext>
            </a:extLst>
          </p:spPr>
        </p:pic>
        <p:grpSp>
          <p:nvGrpSpPr>
            <p:cNvPr id="72" name="グループ化 71">
              <a:extLst>
                <a:ext uri="{FF2B5EF4-FFF2-40B4-BE49-F238E27FC236}">
                  <a16:creationId xmlns:a16="http://schemas.microsoft.com/office/drawing/2014/main" id="{925046D4-FF85-4A8F-B463-E707ED07487E}"/>
                </a:ext>
              </a:extLst>
            </p:cNvPr>
            <p:cNvGrpSpPr/>
            <p:nvPr/>
          </p:nvGrpSpPr>
          <p:grpSpPr>
            <a:xfrm>
              <a:off x="1654109" y="2303665"/>
              <a:ext cx="258234" cy="232047"/>
              <a:chOff x="685851" y="954813"/>
              <a:chExt cx="258234" cy="232047"/>
            </a:xfrm>
          </p:grpSpPr>
          <p:sp>
            <p:nvSpPr>
              <p:cNvPr id="73" name="楕円 72">
                <a:extLst>
                  <a:ext uri="{FF2B5EF4-FFF2-40B4-BE49-F238E27FC236}">
                    <a16:creationId xmlns:a16="http://schemas.microsoft.com/office/drawing/2014/main" id="{6EDDBCFF-68CC-4785-9F4A-DA2B55AA7736}"/>
                  </a:ext>
                </a:extLst>
              </p:cNvPr>
              <p:cNvSpPr/>
              <p:nvPr/>
            </p:nvSpPr>
            <p:spPr>
              <a:xfrm>
                <a:off x="712269" y="962526"/>
                <a:ext cx="180000" cy="180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74" name="テキスト ボックス 73">
                <a:extLst>
                  <a:ext uri="{FF2B5EF4-FFF2-40B4-BE49-F238E27FC236}">
                    <a16:creationId xmlns:a16="http://schemas.microsoft.com/office/drawing/2014/main" id="{7370CD03-7016-472D-BC42-4510C6E4E5A5}"/>
                  </a:ext>
                </a:extLst>
              </p:cNvPr>
              <p:cNvSpPr txBox="1"/>
              <p:nvPr/>
            </p:nvSpPr>
            <p:spPr>
              <a:xfrm>
                <a:off x="685851" y="954813"/>
                <a:ext cx="258234" cy="232047"/>
              </a:xfrm>
              <a:prstGeom prst="rect">
                <a:avLst/>
              </a:prstGeom>
              <a:noFill/>
            </p:spPr>
            <p:txBody>
              <a:bodyPr wrap="square" rtlCol="0">
                <a:spAutoFit/>
              </a:bodyPr>
              <a:lstStyle/>
              <a:p>
                <a:r>
                  <a:rPr kumimoji="1" lang="en-US" altLang="ja-JP" sz="400" dirty="0"/>
                  <a:t>3</a:t>
                </a:r>
                <a:endParaRPr kumimoji="1" lang="ja-JP" altLang="en-US" sz="1000" dirty="0"/>
              </a:p>
            </p:txBody>
          </p:sp>
        </p:grpSp>
        <p:grpSp>
          <p:nvGrpSpPr>
            <p:cNvPr id="75" name="グループ化 74">
              <a:extLst>
                <a:ext uri="{FF2B5EF4-FFF2-40B4-BE49-F238E27FC236}">
                  <a16:creationId xmlns:a16="http://schemas.microsoft.com/office/drawing/2014/main" id="{29D093F4-997C-4B6E-A1B2-782FB63DA13B}"/>
                </a:ext>
              </a:extLst>
            </p:cNvPr>
            <p:cNvGrpSpPr/>
            <p:nvPr/>
          </p:nvGrpSpPr>
          <p:grpSpPr>
            <a:xfrm>
              <a:off x="1737416" y="3178670"/>
              <a:ext cx="258234" cy="232047"/>
              <a:chOff x="685851" y="954813"/>
              <a:chExt cx="258234" cy="232047"/>
            </a:xfrm>
          </p:grpSpPr>
          <p:sp>
            <p:nvSpPr>
              <p:cNvPr id="76" name="楕円 75">
                <a:extLst>
                  <a:ext uri="{FF2B5EF4-FFF2-40B4-BE49-F238E27FC236}">
                    <a16:creationId xmlns:a16="http://schemas.microsoft.com/office/drawing/2014/main" id="{A8E4EC68-BD38-4C1B-99F7-87CFE3A381E9}"/>
                  </a:ext>
                </a:extLst>
              </p:cNvPr>
              <p:cNvSpPr/>
              <p:nvPr/>
            </p:nvSpPr>
            <p:spPr>
              <a:xfrm>
                <a:off x="712269" y="962526"/>
                <a:ext cx="180000" cy="180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77" name="テキスト ボックス 76">
                <a:extLst>
                  <a:ext uri="{FF2B5EF4-FFF2-40B4-BE49-F238E27FC236}">
                    <a16:creationId xmlns:a16="http://schemas.microsoft.com/office/drawing/2014/main" id="{BEF3E9C3-E740-4ED9-BDC1-DA24E9240928}"/>
                  </a:ext>
                </a:extLst>
              </p:cNvPr>
              <p:cNvSpPr txBox="1"/>
              <p:nvPr/>
            </p:nvSpPr>
            <p:spPr>
              <a:xfrm>
                <a:off x="685851" y="954813"/>
                <a:ext cx="258234" cy="232047"/>
              </a:xfrm>
              <a:prstGeom prst="rect">
                <a:avLst/>
              </a:prstGeom>
              <a:noFill/>
            </p:spPr>
            <p:txBody>
              <a:bodyPr wrap="square" rtlCol="0">
                <a:spAutoFit/>
              </a:bodyPr>
              <a:lstStyle/>
              <a:p>
                <a:r>
                  <a:rPr kumimoji="1" lang="en-US" altLang="ja-JP" sz="400" dirty="0"/>
                  <a:t>4</a:t>
                </a:r>
                <a:endParaRPr kumimoji="1" lang="ja-JP" altLang="en-US" sz="1000" dirty="0"/>
              </a:p>
            </p:txBody>
          </p:sp>
        </p:grpSp>
        <p:grpSp>
          <p:nvGrpSpPr>
            <p:cNvPr id="78" name="グループ化 77">
              <a:extLst>
                <a:ext uri="{FF2B5EF4-FFF2-40B4-BE49-F238E27FC236}">
                  <a16:creationId xmlns:a16="http://schemas.microsoft.com/office/drawing/2014/main" id="{0314D8C8-EC5A-407A-BC56-6658F97FDF54}"/>
                </a:ext>
              </a:extLst>
            </p:cNvPr>
            <p:cNvGrpSpPr/>
            <p:nvPr/>
          </p:nvGrpSpPr>
          <p:grpSpPr>
            <a:xfrm>
              <a:off x="3500856" y="3145728"/>
              <a:ext cx="258234" cy="232047"/>
              <a:chOff x="685851" y="954813"/>
              <a:chExt cx="258234" cy="232047"/>
            </a:xfrm>
          </p:grpSpPr>
          <p:sp>
            <p:nvSpPr>
              <p:cNvPr id="79" name="楕円 78">
                <a:extLst>
                  <a:ext uri="{FF2B5EF4-FFF2-40B4-BE49-F238E27FC236}">
                    <a16:creationId xmlns:a16="http://schemas.microsoft.com/office/drawing/2014/main" id="{94D91E23-E35C-42ED-8613-45D48282D221}"/>
                  </a:ext>
                </a:extLst>
              </p:cNvPr>
              <p:cNvSpPr/>
              <p:nvPr/>
            </p:nvSpPr>
            <p:spPr>
              <a:xfrm>
                <a:off x="712269" y="962526"/>
                <a:ext cx="180000" cy="180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80" name="テキスト ボックス 79">
                <a:extLst>
                  <a:ext uri="{FF2B5EF4-FFF2-40B4-BE49-F238E27FC236}">
                    <a16:creationId xmlns:a16="http://schemas.microsoft.com/office/drawing/2014/main" id="{CA8507E5-F860-4302-A907-5BB13FC46E07}"/>
                  </a:ext>
                </a:extLst>
              </p:cNvPr>
              <p:cNvSpPr txBox="1"/>
              <p:nvPr/>
            </p:nvSpPr>
            <p:spPr>
              <a:xfrm>
                <a:off x="685851" y="954813"/>
                <a:ext cx="258234" cy="232047"/>
              </a:xfrm>
              <a:prstGeom prst="rect">
                <a:avLst/>
              </a:prstGeom>
              <a:noFill/>
            </p:spPr>
            <p:txBody>
              <a:bodyPr wrap="square" rtlCol="0">
                <a:spAutoFit/>
              </a:bodyPr>
              <a:lstStyle/>
              <a:p>
                <a:r>
                  <a:rPr kumimoji="1" lang="en-US" altLang="ja-JP" sz="400" dirty="0"/>
                  <a:t>5</a:t>
                </a:r>
                <a:endParaRPr kumimoji="1" lang="ja-JP" altLang="en-US" sz="1000" dirty="0"/>
              </a:p>
            </p:txBody>
          </p:sp>
        </p:grpSp>
        <p:grpSp>
          <p:nvGrpSpPr>
            <p:cNvPr id="81" name="グループ化 80">
              <a:extLst>
                <a:ext uri="{FF2B5EF4-FFF2-40B4-BE49-F238E27FC236}">
                  <a16:creationId xmlns:a16="http://schemas.microsoft.com/office/drawing/2014/main" id="{1CCDB865-8F19-44AD-B862-E224029EDEDE}"/>
                </a:ext>
              </a:extLst>
            </p:cNvPr>
            <p:cNvGrpSpPr/>
            <p:nvPr/>
          </p:nvGrpSpPr>
          <p:grpSpPr>
            <a:xfrm>
              <a:off x="5811816" y="3884130"/>
              <a:ext cx="258234" cy="232047"/>
              <a:chOff x="685851" y="954813"/>
              <a:chExt cx="258234" cy="232047"/>
            </a:xfrm>
          </p:grpSpPr>
          <p:sp>
            <p:nvSpPr>
              <p:cNvPr id="82" name="楕円 81">
                <a:extLst>
                  <a:ext uri="{FF2B5EF4-FFF2-40B4-BE49-F238E27FC236}">
                    <a16:creationId xmlns:a16="http://schemas.microsoft.com/office/drawing/2014/main" id="{7CE2031C-EAEC-4F6F-A58B-D8D58A2FE0D1}"/>
                  </a:ext>
                </a:extLst>
              </p:cNvPr>
              <p:cNvSpPr/>
              <p:nvPr/>
            </p:nvSpPr>
            <p:spPr>
              <a:xfrm>
                <a:off x="712269" y="962526"/>
                <a:ext cx="180000" cy="180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83" name="テキスト ボックス 82">
                <a:extLst>
                  <a:ext uri="{FF2B5EF4-FFF2-40B4-BE49-F238E27FC236}">
                    <a16:creationId xmlns:a16="http://schemas.microsoft.com/office/drawing/2014/main" id="{8E9A5C70-3789-4514-8DFB-299B8E0DE6B1}"/>
                  </a:ext>
                </a:extLst>
              </p:cNvPr>
              <p:cNvSpPr txBox="1"/>
              <p:nvPr/>
            </p:nvSpPr>
            <p:spPr>
              <a:xfrm>
                <a:off x="685851" y="954813"/>
                <a:ext cx="258234" cy="232047"/>
              </a:xfrm>
              <a:prstGeom prst="rect">
                <a:avLst/>
              </a:prstGeom>
              <a:noFill/>
            </p:spPr>
            <p:txBody>
              <a:bodyPr wrap="square" rtlCol="0">
                <a:spAutoFit/>
              </a:bodyPr>
              <a:lstStyle/>
              <a:p>
                <a:r>
                  <a:rPr kumimoji="1" lang="en-US" altLang="ja-JP" sz="400" dirty="0"/>
                  <a:t>6</a:t>
                </a:r>
                <a:endParaRPr kumimoji="1" lang="ja-JP" altLang="en-US" sz="1000" dirty="0"/>
              </a:p>
            </p:txBody>
          </p:sp>
        </p:grpSp>
        <p:grpSp>
          <p:nvGrpSpPr>
            <p:cNvPr id="84" name="グループ化 83">
              <a:extLst>
                <a:ext uri="{FF2B5EF4-FFF2-40B4-BE49-F238E27FC236}">
                  <a16:creationId xmlns:a16="http://schemas.microsoft.com/office/drawing/2014/main" id="{8B8232C0-FE69-4CA9-B208-E3050C364F9E}"/>
                </a:ext>
              </a:extLst>
            </p:cNvPr>
            <p:cNvGrpSpPr/>
            <p:nvPr/>
          </p:nvGrpSpPr>
          <p:grpSpPr>
            <a:xfrm>
              <a:off x="6063213" y="2004994"/>
              <a:ext cx="258234" cy="232047"/>
              <a:chOff x="685851" y="954813"/>
              <a:chExt cx="258234" cy="232047"/>
            </a:xfrm>
          </p:grpSpPr>
          <p:sp>
            <p:nvSpPr>
              <p:cNvPr id="85" name="楕円 84">
                <a:extLst>
                  <a:ext uri="{FF2B5EF4-FFF2-40B4-BE49-F238E27FC236}">
                    <a16:creationId xmlns:a16="http://schemas.microsoft.com/office/drawing/2014/main" id="{BFBE05A2-9EBB-4C3A-920D-4D90B3364FC0}"/>
                  </a:ext>
                </a:extLst>
              </p:cNvPr>
              <p:cNvSpPr/>
              <p:nvPr/>
            </p:nvSpPr>
            <p:spPr>
              <a:xfrm>
                <a:off x="712269" y="962526"/>
                <a:ext cx="180000" cy="180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86" name="テキスト ボックス 85">
                <a:extLst>
                  <a:ext uri="{FF2B5EF4-FFF2-40B4-BE49-F238E27FC236}">
                    <a16:creationId xmlns:a16="http://schemas.microsoft.com/office/drawing/2014/main" id="{9B1FAB12-AC6A-420A-A4A3-CF21AD47747A}"/>
                  </a:ext>
                </a:extLst>
              </p:cNvPr>
              <p:cNvSpPr txBox="1"/>
              <p:nvPr/>
            </p:nvSpPr>
            <p:spPr>
              <a:xfrm>
                <a:off x="685851" y="954813"/>
                <a:ext cx="258234" cy="232047"/>
              </a:xfrm>
              <a:prstGeom prst="rect">
                <a:avLst/>
              </a:prstGeom>
              <a:noFill/>
            </p:spPr>
            <p:txBody>
              <a:bodyPr wrap="square" rtlCol="0">
                <a:spAutoFit/>
              </a:bodyPr>
              <a:lstStyle/>
              <a:p>
                <a:r>
                  <a:rPr kumimoji="1" lang="en-US" altLang="ja-JP" sz="400" dirty="0"/>
                  <a:t>7</a:t>
                </a:r>
                <a:endParaRPr kumimoji="1" lang="ja-JP" altLang="en-US" sz="1000" dirty="0"/>
              </a:p>
            </p:txBody>
          </p:sp>
        </p:grpSp>
        <p:grpSp>
          <p:nvGrpSpPr>
            <p:cNvPr id="87" name="グループ化 86">
              <a:extLst>
                <a:ext uri="{FF2B5EF4-FFF2-40B4-BE49-F238E27FC236}">
                  <a16:creationId xmlns:a16="http://schemas.microsoft.com/office/drawing/2014/main" id="{E5ACFF3C-C411-486B-98EA-A14EB8152201}"/>
                </a:ext>
              </a:extLst>
            </p:cNvPr>
            <p:cNvGrpSpPr/>
            <p:nvPr/>
          </p:nvGrpSpPr>
          <p:grpSpPr>
            <a:xfrm>
              <a:off x="3453729" y="4074311"/>
              <a:ext cx="258234" cy="232047"/>
              <a:chOff x="685851" y="954813"/>
              <a:chExt cx="258234" cy="232047"/>
            </a:xfrm>
          </p:grpSpPr>
          <p:sp>
            <p:nvSpPr>
              <p:cNvPr id="88" name="楕円 87">
                <a:extLst>
                  <a:ext uri="{FF2B5EF4-FFF2-40B4-BE49-F238E27FC236}">
                    <a16:creationId xmlns:a16="http://schemas.microsoft.com/office/drawing/2014/main" id="{1B1E1DF5-D93E-42C5-BD3C-F7A63D248357}"/>
                  </a:ext>
                </a:extLst>
              </p:cNvPr>
              <p:cNvSpPr/>
              <p:nvPr/>
            </p:nvSpPr>
            <p:spPr>
              <a:xfrm>
                <a:off x="712269" y="962526"/>
                <a:ext cx="180000" cy="180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89" name="テキスト ボックス 88">
                <a:extLst>
                  <a:ext uri="{FF2B5EF4-FFF2-40B4-BE49-F238E27FC236}">
                    <a16:creationId xmlns:a16="http://schemas.microsoft.com/office/drawing/2014/main" id="{781A02A7-425D-4074-ACB8-1CAB7CAFBF7B}"/>
                  </a:ext>
                </a:extLst>
              </p:cNvPr>
              <p:cNvSpPr txBox="1"/>
              <p:nvPr/>
            </p:nvSpPr>
            <p:spPr>
              <a:xfrm>
                <a:off x="685851" y="954813"/>
                <a:ext cx="258234" cy="232047"/>
              </a:xfrm>
              <a:prstGeom prst="rect">
                <a:avLst/>
              </a:prstGeom>
              <a:noFill/>
            </p:spPr>
            <p:txBody>
              <a:bodyPr wrap="square" rtlCol="0">
                <a:spAutoFit/>
              </a:bodyPr>
              <a:lstStyle/>
              <a:p>
                <a:r>
                  <a:rPr kumimoji="1" lang="en-US" altLang="ja-JP" sz="400" dirty="0"/>
                  <a:t>9</a:t>
                </a:r>
                <a:endParaRPr kumimoji="1" lang="ja-JP" altLang="en-US" sz="1000" dirty="0"/>
              </a:p>
            </p:txBody>
          </p:sp>
        </p:grpSp>
        <p:grpSp>
          <p:nvGrpSpPr>
            <p:cNvPr id="90" name="グループ化 89">
              <a:extLst>
                <a:ext uri="{FF2B5EF4-FFF2-40B4-BE49-F238E27FC236}">
                  <a16:creationId xmlns:a16="http://schemas.microsoft.com/office/drawing/2014/main" id="{F4B9AF67-BDDF-41D9-B4A4-ABD1CD3FC5CD}"/>
                </a:ext>
              </a:extLst>
            </p:cNvPr>
            <p:cNvGrpSpPr/>
            <p:nvPr/>
          </p:nvGrpSpPr>
          <p:grpSpPr>
            <a:xfrm>
              <a:off x="1740036" y="3999811"/>
              <a:ext cx="258234" cy="232047"/>
              <a:chOff x="685851" y="954813"/>
              <a:chExt cx="258234" cy="232047"/>
            </a:xfrm>
          </p:grpSpPr>
          <p:sp>
            <p:nvSpPr>
              <p:cNvPr id="91" name="楕円 90">
                <a:extLst>
                  <a:ext uri="{FF2B5EF4-FFF2-40B4-BE49-F238E27FC236}">
                    <a16:creationId xmlns:a16="http://schemas.microsoft.com/office/drawing/2014/main" id="{7E7D25F2-704F-461C-AC25-A48D477AEFCD}"/>
                  </a:ext>
                </a:extLst>
              </p:cNvPr>
              <p:cNvSpPr/>
              <p:nvPr/>
            </p:nvSpPr>
            <p:spPr>
              <a:xfrm>
                <a:off x="712269" y="962526"/>
                <a:ext cx="180000" cy="180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92" name="テキスト ボックス 91">
                <a:extLst>
                  <a:ext uri="{FF2B5EF4-FFF2-40B4-BE49-F238E27FC236}">
                    <a16:creationId xmlns:a16="http://schemas.microsoft.com/office/drawing/2014/main" id="{29433341-64F7-466F-9030-4B1610607742}"/>
                  </a:ext>
                </a:extLst>
              </p:cNvPr>
              <p:cNvSpPr txBox="1"/>
              <p:nvPr/>
            </p:nvSpPr>
            <p:spPr>
              <a:xfrm>
                <a:off x="685851" y="954813"/>
                <a:ext cx="258234" cy="232047"/>
              </a:xfrm>
              <a:prstGeom prst="rect">
                <a:avLst/>
              </a:prstGeom>
              <a:noFill/>
            </p:spPr>
            <p:txBody>
              <a:bodyPr wrap="square" rtlCol="0">
                <a:spAutoFit/>
              </a:bodyPr>
              <a:lstStyle/>
              <a:p>
                <a:r>
                  <a:rPr kumimoji="1" lang="en-US" altLang="ja-JP" sz="400" dirty="0"/>
                  <a:t>8</a:t>
                </a:r>
                <a:endParaRPr kumimoji="1" lang="ja-JP" altLang="en-US" sz="1000" dirty="0"/>
              </a:p>
            </p:txBody>
          </p:sp>
        </p:grpSp>
        <p:grpSp>
          <p:nvGrpSpPr>
            <p:cNvPr id="93" name="グループ化 92">
              <a:extLst>
                <a:ext uri="{FF2B5EF4-FFF2-40B4-BE49-F238E27FC236}">
                  <a16:creationId xmlns:a16="http://schemas.microsoft.com/office/drawing/2014/main" id="{F074377E-B02F-4556-A94E-501CDADC5477}"/>
                </a:ext>
              </a:extLst>
            </p:cNvPr>
            <p:cNvGrpSpPr/>
            <p:nvPr/>
          </p:nvGrpSpPr>
          <p:grpSpPr>
            <a:xfrm>
              <a:off x="3577778" y="2326791"/>
              <a:ext cx="258234" cy="232047"/>
              <a:chOff x="685851" y="954813"/>
              <a:chExt cx="258234" cy="232047"/>
            </a:xfrm>
          </p:grpSpPr>
          <p:sp>
            <p:nvSpPr>
              <p:cNvPr id="94" name="楕円 93">
                <a:extLst>
                  <a:ext uri="{FF2B5EF4-FFF2-40B4-BE49-F238E27FC236}">
                    <a16:creationId xmlns:a16="http://schemas.microsoft.com/office/drawing/2014/main" id="{D4E5E4D5-E485-482C-B98D-24D78EE242C3}"/>
                  </a:ext>
                </a:extLst>
              </p:cNvPr>
              <p:cNvSpPr/>
              <p:nvPr/>
            </p:nvSpPr>
            <p:spPr>
              <a:xfrm>
                <a:off x="712269" y="962526"/>
                <a:ext cx="180000" cy="180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95" name="テキスト ボックス 94">
                <a:extLst>
                  <a:ext uri="{FF2B5EF4-FFF2-40B4-BE49-F238E27FC236}">
                    <a16:creationId xmlns:a16="http://schemas.microsoft.com/office/drawing/2014/main" id="{E96F866B-467B-4F55-A3AD-D5ABDD450C6C}"/>
                  </a:ext>
                </a:extLst>
              </p:cNvPr>
              <p:cNvSpPr txBox="1"/>
              <p:nvPr/>
            </p:nvSpPr>
            <p:spPr>
              <a:xfrm>
                <a:off x="685851" y="954813"/>
                <a:ext cx="258234" cy="232047"/>
              </a:xfrm>
              <a:prstGeom prst="rect">
                <a:avLst/>
              </a:prstGeom>
              <a:noFill/>
            </p:spPr>
            <p:txBody>
              <a:bodyPr wrap="square" rtlCol="0">
                <a:spAutoFit/>
              </a:bodyPr>
              <a:lstStyle/>
              <a:p>
                <a:r>
                  <a:rPr kumimoji="1" lang="en-US" altLang="ja-JP" sz="400" dirty="0"/>
                  <a:t>2</a:t>
                </a:r>
                <a:endParaRPr kumimoji="1" lang="ja-JP" altLang="en-US" sz="1000" dirty="0"/>
              </a:p>
            </p:txBody>
          </p:sp>
        </p:grpSp>
        <p:grpSp>
          <p:nvGrpSpPr>
            <p:cNvPr id="96" name="グループ化 95">
              <a:extLst>
                <a:ext uri="{FF2B5EF4-FFF2-40B4-BE49-F238E27FC236}">
                  <a16:creationId xmlns:a16="http://schemas.microsoft.com/office/drawing/2014/main" id="{67B7CB96-83C3-41DD-A205-5F52325B5D6F}"/>
                </a:ext>
              </a:extLst>
            </p:cNvPr>
            <p:cNvGrpSpPr/>
            <p:nvPr/>
          </p:nvGrpSpPr>
          <p:grpSpPr>
            <a:xfrm>
              <a:off x="10103957" y="2887617"/>
              <a:ext cx="337422" cy="232046"/>
              <a:chOff x="660453" y="954813"/>
              <a:chExt cx="337422" cy="232046"/>
            </a:xfrm>
          </p:grpSpPr>
          <p:sp>
            <p:nvSpPr>
              <p:cNvPr id="97" name="楕円 96">
                <a:extLst>
                  <a:ext uri="{FF2B5EF4-FFF2-40B4-BE49-F238E27FC236}">
                    <a16:creationId xmlns:a16="http://schemas.microsoft.com/office/drawing/2014/main" id="{EAEFC088-AA11-41A1-A6BF-71B86E199E25}"/>
                  </a:ext>
                </a:extLst>
              </p:cNvPr>
              <p:cNvSpPr/>
              <p:nvPr/>
            </p:nvSpPr>
            <p:spPr>
              <a:xfrm>
                <a:off x="712269" y="962526"/>
                <a:ext cx="180000" cy="180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98" name="テキスト ボックス 97">
                <a:extLst>
                  <a:ext uri="{FF2B5EF4-FFF2-40B4-BE49-F238E27FC236}">
                    <a16:creationId xmlns:a16="http://schemas.microsoft.com/office/drawing/2014/main" id="{098FBEFB-9BF3-4D4F-A19B-267B0FE4F4A9}"/>
                  </a:ext>
                </a:extLst>
              </p:cNvPr>
              <p:cNvSpPr txBox="1"/>
              <p:nvPr/>
            </p:nvSpPr>
            <p:spPr>
              <a:xfrm>
                <a:off x="660453" y="954813"/>
                <a:ext cx="337422" cy="232046"/>
              </a:xfrm>
              <a:prstGeom prst="rect">
                <a:avLst/>
              </a:prstGeom>
              <a:noFill/>
            </p:spPr>
            <p:txBody>
              <a:bodyPr wrap="square" rtlCol="0">
                <a:spAutoFit/>
              </a:bodyPr>
              <a:lstStyle/>
              <a:p>
                <a:r>
                  <a:rPr kumimoji="1" lang="en-US" altLang="ja-JP" sz="400" dirty="0"/>
                  <a:t>10</a:t>
                </a:r>
                <a:endParaRPr kumimoji="1" lang="ja-JP" altLang="en-US" sz="1000" dirty="0"/>
              </a:p>
            </p:txBody>
          </p:sp>
        </p:grpSp>
        <p:pic>
          <p:nvPicPr>
            <p:cNvPr id="99" name="Picture 2" descr="yen Icon 2883234">
              <a:extLst>
                <a:ext uri="{FF2B5EF4-FFF2-40B4-BE49-F238E27FC236}">
                  <a16:creationId xmlns:a16="http://schemas.microsoft.com/office/drawing/2014/main" id="{EF04B5C8-B9B3-4559-981C-81A250EC1860}"/>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746439" y="1209027"/>
              <a:ext cx="307492" cy="283305"/>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 descr="yen Icon 2883234">
              <a:extLst>
                <a:ext uri="{FF2B5EF4-FFF2-40B4-BE49-F238E27FC236}">
                  <a16:creationId xmlns:a16="http://schemas.microsoft.com/office/drawing/2014/main" id="{D55A3B91-2C9E-4430-9581-E6E5CAF65E75}"/>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503466" y="3827673"/>
              <a:ext cx="307492" cy="283305"/>
            </a:xfrm>
            <a:prstGeom prst="rect">
              <a:avLst/>
            </a:prstGeom>
            <a:noFill/>
            <a:extLst>
              <a:ext uri="{909E8E84-426E-40DD-AFC4-6F175D3DCCD1}">
                <a14:hiddenFill xmlns:a14="http://schemas.microsoft.com/office/drawing/2010/main">
                  <a:solidFill>
                    <a:srgbClr val="FFFFFF"/>
                  </a:solidFill>
                </a14:hiddenFill>
              </a:ext>
            </a:extLst>
          </p:spPr>
        </p:pic>
        <p:sp>
          <p:nvSpPr>
            <p:cNvPr id="101" name="テキスト ボックス 100">
              <a:extLst>
                <a:ext uri="{FF2B5EF4-FFF2-40B4-BE49-F238E27FC236}">
                  <a16:creationId xmlns:a16="http://schemas.microsoft.com/office/drawing/2014/main" id="{E1C5C84A-6816-4D98-90CC-F8047DFA9090}"/>
                </a:ext>
              </a:extLst>
            </p:cNvPr>
            <p:cNvSpPr txBox="1"/>
            <p:nvPr/>
          </p:nvSpPr>
          <p:spPr>
            <a:xfrm>
              <a:off x="5957327" y="1773572"/>
              <a:ext cx="2350273" cy="382878"/>
            </a:xfrm>
            <a:prstGeom prst="rect">
              <a:avLst/>
            </a:prstGeom>
            <a:noFill/>
          </p:spPr>
          <p:txBody>
            <a:bodyPr wrap="square">
              <a:spAutoFit/>
            </a:bodyPr>
            <a:lstStyle/>
            <a:p>
              <a:pPr algn="ctr"/>
              <a:r>
                <a:rPr lang="ja-JP" altLang="en-US" sz="1000" b="1" dirty="0">
                  <a:solidFill>
                    <a:srgbClr val="C00000"/>
                  </a:solidFill>
                </a:rPr>
                <a:t>地域経済循環型モデル</a:t>
              </a:r>
              <a:endParaRPr lang="en-US" altLang="ja-JP" sz="1000" b="1" dirty="0">
                <a:solidFill>
                  <a:srgbClr val="C00000"/>
                </a:solidFill>
              </a:endParaRPr>
            </a:p>
          </p:txBody>
        </p:sp>
      </p:grpSp>
    </p:spTree>
    <p:extLst>
      <p:ext uri="{BB962C8B-B14F-4D97-AF65-F5344CB8AC3E}">
        <p14:creationId xmlns:p14="http://schemas.microsoft.com/office/powerpoint/2010/main" val="2270001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 name="Rectangle 66"/>
          <p:cNvSpPr>
            <a:spLocks noChangeArrowheads="1"/>
          </p:cNvSpPr>
          <p:nvPr/>
        </p:nvSpPr>
        <p:spPr>
          <a:xfrm>
            <a:off x="96700" y="980728"/>
            <a:ext cx="8939796" cy="5760640"/>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289"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chemeClr val="bg1"/>
                </a:solidFill>
                <a:latin typeface="ＭＳ Ｐゴシック" panose="020B0600070205080204" pitchFamily="50" charset="-128"/>
              </a:rPr>
              <a:t>データ連携基盤の構築及び相互運用性の確保に向けた考え方</a:t>
            </a:r>
            <a:endParaRPr lang="ja-JP" altLang="en-US" sz="1400" b="1" dirty="0">
              <a:solidFill>
                <a:schemeClr val="bg1"/>
              </a:solidFill>
              <a:latin typeface="ＭＳ Ｐゴシック" panose="020B0600070205080204" pitchFamily="50" charset="-128"/>
            </a:endParaRPr>
          </a:p>
        </p:txBody>
      </p:sp>
      <p:sp>
        <p:nvSpPr>
          <p:cNvPr id="1290" name="Text Box 4"/>
          <p:cNvSpPr txBox="1">
            <a:spLocks noChangeArrowheads="1"/>
          </p:cNvSpPr>
          <p:nvPr/>
        </p:nvSpPr>
        <p:spPr>
          <a:xfrm>
            <a:off x="0" y="580618"/>
            <a:ext cx="5148064" cy="338554"/>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1600" b="1" dirty="0">
                <a:latin typeface="Tahoma" pitchFamily="34" charset="0"/>
              </a:rPr>
              <a:t>データモデルに準拠するためのプロセス</a:t>
            </a:r>
          </a:p>
        </p:txBody>
      </p:sp>
      <p:sp>
        <p:nvSpPr>
          <p:cNvPr id="1291" name="正方形/長方形 18"/>
          <p:cNvSpPr/>
          <p:nvPr/>
        </p:nvSpPr>
        <p:spPr>
          <a:xfrm>
            <a:off x="56888" y="2641443"/>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2" name="スライド番号プレースホルダー 1">
            <a:extLst>
              <a:ext uri="{FF2B5EF4-FFF2-40B4-BE49-F238E27FC236}">
                <a16:creationId xmlns:a16="http://schemas.microsoft.com/office/drawing/2014/main" id="{79840CA5-493C-4BE7-96DE-141D813ECC26}"/>
              </a:ext>
            </a:extLst>
          </p:cNvPr>
          <p:cNvSpPr>
            <a:spLocks noGrp="1"/>
          </p:cNvSpPr>
          <p:nvPr>
            <p:ph type="sldNum" sz="quarter" idx="12"/>
          </p:nvPr>
        </p:nvSpPr>
        <p:spPr/>
        <p:txBody>
          <a:bodyPr/>
          <a:lstStyle/>
          <a:p>
            <a:pPr>
              <a:defRPr/>
            </a:pPr>
            <a:fld id="{ED70751B-34C4-41F7-9A42-B8AF8614956A}" type="slidenum">
              <a:rPr lang="en-US" altLang="ja-JP" smtClean="0"/>
              <a:pPr>
                <a:defRPr/>
              </a:pPr>
              <a:t>35</a:t>
            </a:fld>
            <a:endParaRPr lang="en-US" altLang="ja-JP" dirty="0"/>
          </a:p>
        </p:txBody>
      </p:sp>
      <p:pic>
        <p:nvPicPr>
          <p:cNvPr id="3" name="図 2">
            <a:extLst>
              <a:ext uri="{FF2B5EF4-FFF2-40B4-BE49-F238E27FC236}">
                <a16:creationId xmlns:a16="http://schemas.microsoft.com/office/drawing/2014/main" id="{729C3568-1F0E-41C0-8D39-F7D4E843026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12265" y="2869198"/>
            <a:ext cx="3244634" cy="1317770"/>
          </a:xfrm>
          <a:prstGeom prst="rect">
            <a:avLst/>
          </a:prstGeom>
        </p:spPr>
      </p:pic>
      <p:pic>
        <p:nvPicPr>
          <p:cNvPr id="4" name="図 3">
            <a:extLst>
              <a:ext uri="{FF2B5EF4-FFF2-40B4-BE49-F238E27FC236}">
                <a16:creationId xmlns:a16="http://schemas.microsoft.com/office/drawing/2014/main" id="{54D67542-E989-40D8-92BE-F3E67373442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50425" y="4382650"/>
            <a:ext cx="3736941" cy="1976846"/>
          </a:xfrm>
          <a:prstGeom prst="rect">
            <a:avLst/>
          </a:prstGeom>
        </p:spPr>
      </p:pic>
      <p:cxnSp>
        <p:nvCxnSpPr>
          <p:cNvPr id="6" name="直線コネクタ 5">
            <a:extLst>
              <a:ext uri="{FF2B5EF4-FFF2-40B4-BE49-F238E27FC236}">
                <a16:creationId xmlns:a16="http://schemas.microsoft.com/office/drawing/2014/main" id="{3A256FDD-D889-457D-AF7D-70B8776E7CEF}"/>
              </a:ext>
            </a:extLst>
          </p:cNvPr>
          <p:cNvCxnSpPr>
            <a:cxnSpLocks/>
          </p:cNvCxnSpPr>
          <p:nvPr/>
        </p:nvCxnSpPr>
        <p:spPr>
          <a:xfrm>
            <a:off x="4546292" y="1404578"/>
            <a:ext cx="20306" cy="4954918"/>
          </a:xfrm>
          <a:prstGeom prst="line">
            <a:avLst/>
          </a:prstGeom>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E5ECEE1A-BB2A-4A61-8DE5-AA1DF3EAE991}"/>
              </a:ext>
            </a:extLst>
          </p:cNvPr>
          <p:cNvSpPr txBox="1"/>
          <p:nvPr/>
        </p:nvSpPr>
        <p:spPr>
          <a:xfrm>
            <a:off x="107504" y="1268760"/>
            <a:ext cx="4360489" cy="1569660"/>
          </a:xfrm>
          <a:prstGeom prst="rect">
            <a:avLst/>
          </a:prstGeom>
          <a:noFill/>
        </p:spPr>
        <p:txBody>
          <a:bodyPr wrap="none" rtlCol="0">
            <a:spAutoFit/>
          </a:bodyPr>
          <a:lstStyle/>
          <a:p>
            <a:r>
              <a:rPr kumimoji="1" lang="en-US" altLang="ja-JP" sz="1200" dirty="0"/>
              <a:t>JP-LINK</a:t>
            </a:r>
            <a:r>
              <a:rPr lang="ja-JP" altLang="en-US" sz="1200" dirty="0"/>
              <a:t>：</a:t>
            </a:r>
            <a:r>
              <a:rPr kumimoji="1" lang="ja-JP" altLang="en-US" sz="1200" dirty="0"/>
              <a:t>各サービスで保持されたデータベースにインストール</a:t>
            </a:r>
            <a:endParaRPr kumimoji="1" lang="en-US" altLang="ja-JP" sz="1200" dirty="0"/>
          </a:p>
          <a:p>
            <a:r>
              <a:rPr lang="ja-JP" altLang="en-US" sz="1200" dirty="0"/>
              <a:t>し、開示するデータをデータ保持者が設定を行います。</a:t>
            </a:r>
            <a:endParaRPr lang="en-US" altLang="ja-JP" sz="1200" dirty="0"/>
          </a:p>
          <a:p>
            <a:r>
              <a:rPr kumimoji="1" lang="ja-JP" altLang="en-US" sz="1200" dirty="0"/>
              <a:t>保持データは既存のデータベースのまま利用しデータ利用者は</a:t>
            </a:r>
            <a:br>
              <a:rPr kumimoji="1" lang="en-US" altLang="ja-JP" sz="1200" dirty="0"/>
            </a:br>
            <a:r>
              <a:rPr kumimoji="1" lang="ja-JP" altLang="en-US" sz="1200" dirty="0"/>
              <a:t>保持者から提示されているデータモデルを参照しデータを参照</a:t>
            </a:r>
            <a:br>
              <a:rPr kumimoji="1" lang="en-US" altLang="ja-JP" sz="1200" dirty="0"/>
            </a:br>
            <a:r>
              <a:rPr kumimoji="1" lang="ja-JP" altLang="en-US" sz="1200" dirty="0"/>
              <a:t>することが可能です。</a:t>
            </a:r>
            <a:endParaRPr kumimoji="1" lang="en-US" altLang="ja-JP" sz="1200" dirty="0"/>
          </a:p>
          <a:p>
            <a:r>
              <a:rPr lang="ja-JP" altLang="en-US" sz="1200" dirty="0"/>
              <a:t>現状企業同士で相談し提示範囲を設定しますが、今後</a:t>
            </a:r>
            <a:r>
              <a:rPr lang="en-US" altLang="ja-JP" sz="1200" dirty="0"/>
              <a:t>JP-LINK</a:t>
            </a:r>
            <a:br>
              <a:rPr lang="en-US" altLang="ja-JP" sz="1200" dirty="0"/>
            </a:br>
            <a:r>
              <a:rPr lang="en-US" altLang="ja-JP" sz="1200" dirty="0"/>
              <a:t>Portal</a:t>
            </a:r>
            <a:r>
              <a:rPr lang="ja-JP" altLang="en-US" sz="1200" dirty="0"/>
              <a:t>で個人情報保護法にも合わせて、利用許諾を確認しデータ</a:t>
            </a:r>
            <a:br>
              <a:rPr lang="en-US" altLang="ja-JP" sz="1200" dirty="0"/>
            </a:br>
            <a:r>
              <a:rPr lang="ja-JP" altLang="en-US" sz="1200" dirty="0"/>
              <a:t>にアクセスできるデータカタログ一覧も配備予定です。</a:t>
            </a:r>
            <a:endParaRPr kumimoji="1" lang="ja-JP" altLang="en-US" sz="1200" dirty="0"/>
          </a:p>
        </p:txBody>
      </p:sp>
      <p:sp>
        <p:nvSpPr>
          <p:cNvPr id="14" name="テキスト ボックス 13">
            <a:extLst>
              <a:ext uri="{FF2B5EF4-FFF2-40B4-BE49-F238E27FC236}">
                <a16:creationId xmlns:a16="http://schemas.microsoft.com/office/drawing/2014/main" id="{742B9506-F2F5-4E47-B7D3-8DBADDAAD0ED}"/>
              </a:ext>
            </a:extLst>
          </p:cNvPr>
          <p:cNvSpPr txBox="1"/>
          <p:nvPr/>
        </p:nvSpPr>
        <p:spPr>
          <a:xfrm>
            <a:off x="4640919" y="1289075"/>
            <a:ext cx="4412397" cy="1754326"/>
          </a:xfrm>
          <a:prstGeom prst="rect">
            <a:avLst/>
          </a:prstGeom>
          <a:noFill/>
        </p:spPr>
        <p:txBody>
          <a:bodyPr wrap="square" rtlCol="0">
            <a:spAutoFit/>
          </a:bodyPr>
          <a:lstStyle/>
          <a:p>
            <a:r>
              <a:rPr kumimoji="1" lang="en-US" altLang="ja-JP" sz="1200" dirty="0"/>
              <a:t>FIWARE Orion Context Broker</a:t>
            </a:r>
            <a:r>
              <a:rPr kumimoji="1" lang="ja-JP" altLang="en-US" sz="1200" dirty="0"/>
              <a:t>：　デジタル庁が提供する</a:t>
            </a:r>
            <a:r>
              <a:rPr kumimoji="1" lang="en-US" altLang="ja-JP" sz="1200" dirty="0"/>
              <a:t>Orion</a:t>
            </a:r>
            <a:r>
              <a:rPr kumimoji="1" lang="ja-JP" altLang="en-US" sz="1200" dirty="0"/>
              <a:t>を</a:t>
            </a:r>
            <a:br>
              <a:rPr kumimoji="1" lang="en-US" altLang="ja-JP" sz="1200" dirty="0"/>
            </a:br>
            <a:r>
              <a:rPr kumimoji="1" lang="ja-JP" altLang="en-US" sz="1200" dirty="0"/>
              <a:t>確認してからになります。基本は自治体内のオープンデータや</a:t>
            </a:r>
            <a:br>
              <a:rPr kumimoji="1" lang="en-US" altLang="ja-JP" sz="1200" dirty="0"/>
            </a:br>
            <a:r>
              <a:rPr lang="ja-JP" altLang="en-US" sz="1200" dirty="0"/>
              <a:t>街の</a:t>
            </a:r>
            <a:r>
              <a:rPr lang="en-US" altLang="ja-JP" sz="1200" dirty="0"/>
              <a:t>IoT</a:t>
            </a:r>
            <a:r>
              <a:rPr lang="ja-JP" altLang="en-US" sz="1200" dirty="0"/>
              <a:t>機器を中心にデータベースを繋ぎ</a:t>
            </a:r>
            <a:r>
              <a:rPr lang="en-US" altLang="ja-JP" sz="1200" dirty="0"/>
              <a:t>NGSI</a:t>
            </a:r>
            <a:r>
              <a:rPr lang="ja-JP" altLang="en-US" sz="1200" dirty="0"/>
              <a:t> </a:t>
            </a:r>
            <a:r>
              <a:rPr lang="en-US" altLang="ja-JP" sz="1200" dirty="0"/>
              <a:t>API</a:t>
            </a:r>
            <a:r>
              <a:rPr lang="ja-JP" altLang="en-US" sz="1200" dirty="0"/>
              <a:t>で公開をおこないます。街のカメラやセンサー等が対象</a:t>
            </a:r>
            <a:endParaRPr lang="en-US" altLang="ja-JP" sz="1200" dirty="0"/>
          </a:p>
          <a:p>
            <a:endParaRPr kumimoji="1" lang="en-US" altLang="ja-JP" sz="1200" dirty="0"/>
          </a:p>
          <a:p>
            <a:r>
              <a:rPr kumimoji="1" lang="ja-JP" altLang="en-US" sz="1200" dirty="0"/>
              <a:t>データモデル、設計、提供まで</a:t>
            </a:r>
            <a:r>
              <a:rPr kumimoji="1" lang="en-US" altLang="ja-JP" sz="1200" dirty="0"/>
              <a:t>FIWARE</a:t>
            </a:r>
            <a:r>
              <a:rPr kumimoji="1" lang="ja-JP" altLang="en-US" sz="1200" dirty="0"/>
              <a:t>の標準的な内容や他自治体での例を参考にして構築を行います。</a:t>
            </a:r>
            <a:endParaRPr kumimoji="1" lang="en-US" altLang="ja-JP" sz="1200" dirty="0"/>
          </a:p>
          <a:p>
            <a:endParaRPr lang="en-US" altLang="ja-JP" sz="1200" dirty="0"/>
          </a:p>
          <a:p>
            <a:endParaRPr kumimoji="1" lang="ja-JP" altLang="en-US" sz="1200" dirty="0"/>
          </a:p>
        </p:txBody>
      </p:sp>
      <p:pic>
        <p:nvPicPr>
          <p:cNvPr id="9" name="図 8">
            <a:extLst>
              <a:ext uri="{FF2B5EF4-FFF2-40B4-BE49-F238E27FC236}">
                <a16:creationId xmlns:a16="http://schemas.microsoft.com/office/drawing/2014/main" id="{69BF3B51-2B2C-4EF6-815C-B3C7B04E6DD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708875" y="3104957"/>
            <a:ext cx="4109040" cy="1948193"/>
          </a:xfrm>
          <a:prstGeom prst="rect">
            <a:avLst/>
          </a:prstGeom>
        </p:spPr>
      </p:pic>
    </p:spTree>
    <p:extLst>
      <p:ext uri="{BB962C8B-B14F-4D97-AF65-F5344CB8AC3E}">
        <p14:creationId xmlns:p14="http://schemas.microsoft.com/office/powerpoint/2010/main" val="1671679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 name="Rectangle 66"/>
          <p:cNvSpPr>
            <a:spLocks noChangeArrowheads="1"/>
          </p:cNvSpPr>
          <p:nvPr/>
        </p:nvSpPr>
        <p:spPr>
          <a:xfrm>
            <a:off x="96700" y="980728"/>
            <a:ext cx="8939796" cy="5760640"/>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289"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chemeClr val="bg1"/>
                </a:solidFill>
                <a:latin typeface="ＭＳ Ｐゴシック" panose="020B0600070205080204" pitchFamily="50" charset="-128"/>
              </a:rPr>
              <a:t>データ連携基盤の構築及び相互運用性の確保に向けた考え方</a:t>
            </a:r>
            <a:endParaRPr lang="ja-JP" altLang="en-US" sz="1400" b="1" dirty="0">
              <a:solidFill>
                <a:schemeClr val="bg1"/>
              </a:solidFill>
              <a:latin typeface="ＭＳ Ｐゴシック" panose="020B0600070205080204" pitchFamily="50" charset="-128"/>
            </a:endParaRPr>
          </a:p>
        </p:txBody>
      </p:sp>
      <p:sp>
        <p:nvSpPr>
          <p:cNvPr id="1290" name="Text Box 4"/>
          <p:cNvSpPr txBox="1">
            <a:spLocks noChangeArrowheads="1"/>
          </p:cNvSpPr>
          <p:nvPr/>
        </p:nvSpPr>
        <p:spPr>
          <a:xfrm>
            <a:off x="0" y="580618"/>
            <a:ext cx="5148064" cy="338554"/>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1600" b="1" dirty="0">
                <a:latin typeface="Tahoma" pitchFamily="34" charset="0"/>
              </a:rPr>
              <a:t>オープンデータ提供</a:t>
            </a:r>
          </a:p>
        </p:txBody>
      </p:sp>
      <p:sp>
        <p:nvSpPr>
          <p:cNvPr id="1291" name="正方形/長方形 18"/>
          <p:cNvSpPr/>
          <p:nvPr/>
        </p:nvSpPr>
        <p:spPr>
          <a:xfrm>
            <a:off x="56888" y="2239252"/>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2" name="スライド番号プレースホルダー 1">
            <a:extLst>
              <a:ext uri="{FF2B5EF4-FFF2-40B4-BE49-F238E27FC236}">
                <a16:creationId xmlns:a16="http://schemas.microsoft.com/office/drawing/2014/main" id="{63053F73-E54C-4174-AC6C-FA233A4325B8}"/>
              </a:ext>
            </a:extLst>
          </p:cNvPr>
          <p:cNvSpPr>
            <a:spLocks noGrp="1"/>
          </p:cNvSpPr>
          <p:nvPr>
            <p:ph type="sldNum" sz="quarter" idx="12"/>
          </p:nvPr>
        </p:nvSpPr>
        <p:spPr/>
        <p:txBody>
          <a:bodyPr/>
          <a:lstStyle/>
          <a:p>
            <a:pPr>
              <a:defRPr/>
            </a:pPr>
            <a:fld id="{ED70751B-34C4-41F7-9A42-B8AF8614956A}" type="slidenum">
              <a:rPr lang="en-US" altLang="ja-JP" smtClean="0"/>
              <a:pPr>
                <a:defRPr/>
              </a:pPr>
              <a:t>36</a:t>
            </a:fld>
            <a:endParaRPr lang="en-US" altLang="ja-JP" dirty="0"/>
          </a:p>
        </p:txBody>
      </p:sp>
      <p:sp>
        <p:nvSpPr>
          <p:cNvPr id="3" name="テキスト ボックス 2">
            <a:extLst>
              <a:ext uri="{FF2B5EF4-FFF2-40B4-BE49-F238E27FC236}">
                <a16:creationId xmlns:a16="http://schemas.microsoft.com/office/drawing/2014/main" id="{A0754FDF-88DC-4856-BB3A-F91D41891CEB}"/>
              </a:ext>
            </a:extLst>
          </p:cNvPr>
          <p:cNvSpPr txBox="1"/>
          <p:nvPr/>
        </p:nvSpPr>
        <p:spPr>
          <a:xfrm>
            <a:off x="181879" y="1052736"/>
            <a:ext cx="8782609" cy="1815882"/>
          </a:xfrm>
          <a:prstGeom prst="rect">
            <a:avLst/>
          </a:prstGeom>
          <a:noFill/>
        </p:spPr>
        <p:txBody>
          <a:bodyPr wrap="square" rtlCol="0">
            <a:spAutoFit/>
          </a:bodyPr>
          <a:lstStyle/>
          <a:p>
            <a:r>
              <a:rPr lang="ja-JP" altLang="en-US" sz="1400" dirty="0"/>
              <a:t>オープンデータ提供に関しては、</a:t>
            </a:r>
            <a:r>
              <a:rPr lang="en-US" altLang="ja-JP" sz="1400" dirty="0"/>
              <a:t>FIWARE</a:t>
            </a:r>
            <a:r>
              <a:rPr lang="ja-JP" altLang="en-US" sz="1400" dirty="0"/>
              <a:t>に関しては他自治体のフォーマットを参照し</a:t>
            </a:r>
            <a:r>
              <a:rPr lang="en-US" altLang="ja-JP" sz="1400" dirty="0"/>
              <a:t>HP</a:t>
            </a:r>
            <a:r>
              <a:rPr lang="ja-JP" altLang="en-US" sz="1400" dirty="0"/>
              <a:t>からダウンロードできるように</a:t>
            </a:r>
            <a:r>
              <a:rPr lang="en-US" altLang="ja-JP" sz="1400" dirty="0"/>
              <a:t>CSV</a:t>
            </a:r>
            <a:r>
              <a:rPr lang="ja-JP" altLang="en-US" sz="1400" dirty="0"/>
              <a:t>形式でのデータ提供を行います。</a:t>
            </a:r>
            <a:endParaRPr lang="en-US" altLang="ja-JP" sz="1400" dirty="0"/>
          </a:p>
          <a:p>
            <a:r>
              <a:rPr kumimoji="1" lang="ja-JP" altLang="en-US" sz="1400" dirty="0"/>
              <a:t>また、そのデータは</a:t>
            </a:r>
            <a:r>
              <a:rPr kumimoji="1" lang="en-US" altLang="ja-JP" sz="1400" dirty="0"/>
              <a:t>JP-LINK</a:t>
            </a:r>
            <a:r>
              <a:rPr kumimoji="1" lang="ja-JP" altLang="en-US" sz="1400" dirty="0"/>
              <a:t>を介して企業が参照できるようにし、リアルタイムでデータアクセスを行えるように構築します。</a:t>
            </a:r>
            <a:endParaRPr kumimoji="1" lang="en-US" altLang="ja-JP" sz="1400" dirty="0"/>
          </a:p>
          <a:p>
            <a:r>
              <a:rPr lang="en-US" altLang="ja-JP" sz="1400" dirty="0"/>
              <a:t>JP-LINK</a:t>
            </a:r>
            <a:r>
              <a:rPr lang="ja-JP" altLang="en-US" sz="1400" dirty="0"/>
              <a:t>内のデータは各企業で管理されており</a:t>
            </a:r>
            <a:r>
              <a:rPr lang="en-US" altLang="ja-JP" sz="1400" dirty="0"/>
              <a:t>JP-LINK</a:t>
            </a:r>
            <a:r>
              <a:rPr lang="ja-JP" altLang="en-US" sz="1400" dirty="0"/>
              <a:t>を介してしか見えません。</a:t>
            </a:r>
            <a:endParaRPr lang="en-US" altLang="ja-JP" sz="1400" dirty="0"/>
          </a:p>
          <a:p>
            <a:r>
              <a:rPr lang="ja-JP" altLang="en-US" sz="1400" dirty="0"/>
              <a:t>どのようなデータがあるのかは</a:t>
            </a:r>
            <a:r>
              <a:rPr lang="en-US" altLang="ja-JP" sz="1400" dirty="0"/>
              <a:t>JP-LINK</a:t>
            </a:r>
            <a:r>
              <a:rPr lang="ja-JP" altLang="en-US" sz="1400" dirty="0"/>
              <a:t> </a:t>
            </a:r>
            <a:r>
              <a:rPr lang="en-US" altLang="ja-JP" sz="1400" dirty="0"/>
              <a:t>Portal</a:t>
            </a:r>
            <a:r>
              <a:rPr lang="ja-JP" altLang="en-US" sz="1400" dirty="0"/>
              <a:t>（会員限定</a:t>
            </a:r>
            <a:r>
              <a:rPr lang="en-US" altLang="ja-JP" sz="1400" dirty="0"/>
              <a:t>HP</a:t>
            </a:r>
            <a:r>
              <a:rPr lang="ja-JP" altLang="en-US" sz="1400" dirty="0"/>
              <a:t>）にてサービスと提供データが確認できます。データフォーマットは各社バラバラですが、</a:t>
            </a:r>
            <a:r>
              <a:rPr lang="en-US" altLang="ja-JP" sz="1400" dirty="0"/>
              <a:t>JP-LINK</a:t>
            </a:r>
            <a:r>
              <a:rPr lang="ja-JP" altLang="en-US" sz="1400" dirty="0"/>
              <a:t>によりデータフォーマットが利用者側データに変換されます。</a:t>
            </a:r>
            <a:endParaRPr lang="en-US" altLang="ja-JP" sz="1400" dirty="0"/>
          </a:p>
          <a:p>
            <a:r>
              <a:rPr kumimoji="1" lang="ja-JP" altLang="en-US" sz="1400" dirty="0"/>
              <a:t>政府提供の</a:t>
            </a:r>
            <a:r>
              <a:rPr kumimoji="1" lang="en-US" altLang="ja-JP" sz="1400" dirty="0"/>
              <a:t>GIF</a:t>
            </a:r>
            <a:r>
              <a:rPr kumimoji="1" lang="ja-JP" altLang="en-US" sz="1400" dirty="0"/>
              <a:t>に関しては、ポータルサイトにて構築を検討します。（</a:t>
            </a:r>
            <a:r>
              <a:rPr kumimoji="1" lang="en-US" altLang="ja-JP" sz="1400" dirty="0"/>
              <a:t>GIF</a:t>
            </a:r>
            <a:r>
              <a:rPr kumimoji="1" lang="ja-JP" altLang="en-US" sz="1400" dirty="0"/>
              <a:t>仕様の確認が必要）</a:t>
            </a:r>
          </a:p>
        </p:txBody>
      </p:sp>
      <p:pic>
        <p:nvPicPr>
          <p:cNvPr id="4" name="図 3">
            <a:extLst>
              <a:ext uri="{FF2B5EF4-FFF2-40B4-BE49-F238E27FC236}">
                <a16:creationId xmlns:a16="http://schemas.microsoft.com/office/drawing/2014/main" id="{BE26BFF1-2B0D-4B03-AE9D-D38974CD25C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23528" y="3137254"/>
            <a:ext cx="3886065" cy="2087573"/>
          </a:xfrm>
          <a:prstGeom prst="rect">
            <a:avLst/>
          </a:prstGeom>
        </p:spPr>
      </p:pic>
      <p:sp>
        <p:nvSpPr>
          <p:cNvPr id="9" name="テキスト ボックス 8">
            <a:extLst>
              <a:ext uri="{FF2B5EF4-FFF2-40B4-BE49-F238E27FC236}">
                <a16:creationId xmlns:a16="http://schemas.microsoft.com/office/drawing/2014/main" id="{BF29E9B0-901B-69C9-058C-03B7ABC7A3BC}"/>
              </a:ext>
            </a:extLst>
          </p:cNvPr>
          <p:cNvSpPr txBox="1"/>
          <p:nvPr/>
        </p:nvSpPr>
        <p:spPr>
          <a:xfrm>
            <a:off x="226907" y="5703639"/>
            <a:ext cx="8782609" cy="461665"/>
          </a:xfrm>
          <a:prstGeom prst="rect">
            <a:avLst/>
          </a:prstGeom>
          <a:noFill/>
        </p:spPr>
        <p:txBody>
          <a:bodyPr wrap="square" rtlCol="0">
            <a:spAutoFit/>
          </a:bodyPr>
          <a:lstStyle/>
          <a:p>
            <a:r>
              <a:rPr lang="ja-JP" altLang="en-US" sz="1200" dirty="0"/>
              <a:t>豊能町では色々な関係者とデータ連携基盤（都市</a:t>
            </a:r>
            <a:r>
              <a:rPr lang="en-US" altLang="ja-JP" sz="1200" dirty="0"/>
              <a:t>OS</a:t>
            </a:r>
            <a:r>
              <a:rPr lang="ja-JP" altLang="en-US" sz="1200" dirty="0"/>
              <a:t>）の検証を行い、最適なデータ連携の在り方を検証していきます。</a:t>
            </a:r>
            <a:endParaRPr lang="en-US" altLang="ja-JP" sz="1200" dirty="0"/>
          </a:p>
          <a:p>
            <a:r>
              <a:rPr kumimoji="1" lang="ja-JP" altLang="en-US" sz="1200" dirty="0"/>
              <a:t>各業界や各企業により色々なポリシーが存在するため、各関係者と相談しながら構築を行います。</a:t>
            </a:r>
          </a:p>
        </p:txBody>
      </p:sp>
      <p:pic>
        <p:nvPicPr>
          <p:cNvPr id="5" name="図 4">
            <a:extLst>
              <a:ext uri="{FF2B5EF4-FFF2-40B4-BE49-F238E27FC236}">
                <a16:creationId xmlns:a16="http://schemas.microsoft.com/office/drawing/2014/main" id="{5FC9008E-9B3A-DADC-0CBA-B80CD9467F88}"/>
              </a:ext>
            </a:extLst>
          </p:cNvPr>
          <p:cNvPicPr>
            <a:picLocks noChangeAspect="1"/>
          </p:cNvPicPr>
          <p:nvPr/>
        </p:nvPicPr>
        <p:blipFill>
          <a:blip r:embed="rId4"/>
          <a:stretch>
            <a:fillRect/>
          </a:stretch>
        </p:blipFill>
        <p:spPr>
          <a:xfrm>
            <a:off x="4420188" y="3370862"/>
            <a:ext cx="4405712" cy="1587954"/>
          </a:xfrm>
          <a:prstGeom prst="rect">
            <a:avLst/>
          </a:prstGeom>
        </p:spPr>
      </p:pic>
    </p:spTree>
    <p:extLst>
      <p:ext uri="{BB962C8B-B14F-4D97-AF65-F5344CB8AC3E}">
        <p14:creationId xmlns:p14="http://schemas.microsoft.com/office/powerpoint/2010/main" val="3625747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 name="Rectangle 66"/>
          <p:cNvSpPr>
            <a:spLocks noChangeArrowheads="1"/>
          </p:cNvSpPr>
          <p:nvPr/>
        </p:nvSpPr>
        <p:spPr>
          <a:xfrm>
            <a:off x="96700" y="980728"/>
            <a:ext cx="8939796" cy="5760640"/>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289"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chemeClr val="bg1"/>
                </a:solidFill>
                <a:latin typeface="ＭＳ Ｐゴシック" panose="020B0600070205080204" pitchFamily="50" charset="-128"/>
              </a:rPr>
              <a:t>サービス設計等の適切性</a:t>
            </a:r>
            <a:endParaRPr lang="ja-JP" altLang="en-US" sz="1400" b="1" dirty="0">
              <a:solidFill>
                <a:schemeClr val="bg1"/>
              </a:solidFill>
              <a:latin typeface="ＭＳ Ｐゴシック" panose="020B0600070205080204" pitchFamily="50" charset="-128"/>
            </a:endParaRPr>
          </a:p>
        </p:txBody>
      </p:sp>
      <p:sp>
        <p:nvSpPr>
          <p:cNvPr id="1290" name="Text Box 4"/>
          <p:cNvSpPr txBox="1">
            <a:spLocks noChangeArrowheads="1"/>
          </p:cNvSpPr>
          <p:nvPr/>
        </p:nvSpPr>
        <p:spPr>
          <a:xfrm>
            <a:off x="0" y="580618"/>
            <a:ext cx="5148064" cy="338554"/>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1600" b="1" dirty="0">
                <a:latin typeface="+mn-ea"/>
                <a:ea typeface="+mn-ea"/>
              </a:rPr>
              <a:t>適切な</a:t>
            </a:r>
            <a:r>
              <a:rPr lang="en-US" altLang="ja-JP" sz="1600" b="1" dirty="0">
                <a:latin typeface="+mn-ea"/>
                <a:ea typeface="+mn-ea"/>
              </a:rPr>
              <a:t>UI/UX</a:t>
            </a:r>
            <a:r>
              <a:rPr lang="ja-JP" altLang="en-US" sz="1600" b="1" dirty="0">
                <a:latin typeface="+mn-ea"/>
                <a:ea typeface="+mn-ea"/>
              </a:rPr>
              <a:t>を実現できる体制</a:t>
            </a:r>
          </a:p>
        </p:txBody>
      </p:sp>
      <p:sp>
        <p:nvSpPr>
          <p:cNvPr id="1291" name="正方形/長方形 18"/>
          <p:cNvSpPr/>
          <p:nvPr/>
        </p:nvSpPr>
        <p:spPr>
          <a:xfrm>
            <a:off x="56888" y="2519259"/>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2" name="スライド番号プレースホルダー 1">
            <a:extLst>
              <a:ext uri="{FF2B5EF4-FFF2-40B4-BE49-F238E27FC236}">
                <a16:creationId xmlns:a16="http://schemas.microsoft.com/office/drawing/2014/main" id="{EA7AB3AC-6A5D-49BC-A7B6-7F662E484166}"/>
              </a:ext>
            </a:extLst>
          </p:cNvPr>
          <p:cNvSpPr>
            <a:spLocks noGrp="1"/>
          </p:cNvSpPr>
          <p:nvPr>
            <p:ph type="sldNum" sz="quarter" idx="12"/>
          </p:nvPr>
        </p:nvSpPr>
        <p:spPr/>
        <p:txBody>
          <a:bodyPr/>
          <a:lstStyle/>
          <a:p>
            <a:pPr>
              <a:defRPr/>
            </a:pPr>
            <a:fld id="{ED70751B-34C4-41F7-9A42-B8AF8614956A}" type="slidenum">
              <a:rPr lang="en-US" altLang="ja-JP" smtClean="0"/>
              <a:pPr>
                <a:defRPr/>
              </a:pPr>
              <a:t>37</a:t>
            </a:fld>
            <a:endParaRPr lang="en-US" altLang="ja-JP" dirty="0"/>
          </a:p>
        </p:txBody>
      </p:sp>
      <p:pic>
        <p:nvPicPr>
          <p:cNvPr id="3" name="図 2">
            <a:extLst>
              <a:ext uri="{FF2B5EF4-FFF2-40B4-BE49-F238E27FC236}">
                <a16:creationId xmlns:a16="http://schemas.microsoft.com/office/drawing/2014/main" id="{1F33D224-7D97-4E7D-8016-BEFB2B6F7E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062" y="2708336"/>
            <a:ext cx="3035354" cy="1569430"/>
          </a:xfrm>
          <a:prstGeom prst="rect">
            <a:avLst/>
          </a:prstGeom>
        </p:spPr>
      </p:pic>
      <p:sp>
        <p:nvSpPr>
          <p:cNvPr id="10" name="テキスト ボックス 9">
            <a:extLst>
              <a:ext uri="{FF2B5EF4-FFF2-40B4-BE49-F238E27FC236}">
                <a16:creationId xmlns:a16="http://schemas.microsoft.com/office/drawing/2014/main" id="{6685D81F-17AA-416F-8231-ADCA9D7F4DA9}"/>
              </a:ext>
            </a:extLst>
          </p:cNvPr>
          <p:cNvSpPr txBox="1"/>
          <p:nvPr/>
        </p:nvSpPr>
        <p:spPr>
          <a:xfrm>
            <a:off x="126165" y="991972"/>
            <a:ext cx="8782609" cy="1384995"/>
          </a:xfrm>
          <a:prstGeom prst="rect">
            <a:avLst/>
          </a:prstGeom>
          <a:noFill/>
        </p:spPr>
        <p:txBody>
          <a:bodyPr wrap="square" rtlCol="0">
            <a:spAutoFit/>
          </a:bodyPr>
          <a:lstStyle/>
          <a:p>
            <a:r>
              <a:rPr kumimoji="1" lang="ja-JP" altLang="en-US" sz="1400" dirty="0"/>
              <a:t>　</a:t>
            </a:r>
            <a:r>
              <a:rPr kumimoji="1" lang="en-US" altLang="ja-JP" sz="1400" dirty="0"/>
              <a:t>UI/UX</a:t>
            </a:r>
            <a:r>
              <a:rPr kumimoji="1" lang="ja-JP" altLang="en-US" sz="1400" dirty="0"/>
              <a:t>は</a:t>
            </a:r>
            <a:r>
              <a:rPr kumimoji="1" lang="en-US" altLang="ja-JP" sz="1400" dirty="0"/>
              <a:t>OZ1</a:t>
            </a:r>
            <a:r>
              <a:rPr kumimoji="1" lang="ja-JP" altLang="en-US" sz="1400" dirty="0"/>
              <a:t>社（</a:t>
            </a:r>
            <a:r>
              <a:rPr kumimoji="1" lang="en-US" altLang="ja-JP" sz="1400" dirty="0"/>
              <a:t>CSPFC</a:t>
            </a:r>
            <a:r>
              <a:rPr kumimoji="1" lang="ja-JP" altLang="en-US" sz="1400" dirty="0"/>
              <a:t>）提供の</a:t>
            </a:r>
            <a:r>
              <a:rPr kumimoji="1" lang="en-US" altLang="ja-JP" sz="1400" dirty="0"/>
              <a:t>UAX-LINK</a:t>
            </a:r>
            <a:r>
              <a:rPr kumimoji="1" lang="ja-JP" altLang="en-US" sz="1400" dirty="0"/>
              <a:t>が提供されており、とよのんコンシェルジュとして住民スマートシティ向けアプリとして提供が開始されております。</a:t>
            </a:r>
            <a:r>
              <a:rPr kumimoji="1" lang="en-US" altLang="ja-JP" sz="1400" dirty="0"/>
              <a:t>UAX-LINK</a:t>
            </a:r>
            <a:r>
              <a:rPr kumimoji="1" lang="ja-JP" altLang="en-US" sz="1400" dirty="0"/>
              <a:t>は</a:t>
            </a:r>
            <a:r>
              <a:rPr kumimoji="1" lang="en-US" altLang="ja-JP" sz="1400" dirty="0" err="1"/>
              <a:t>NoCode</a:t>
            </a:r>
            <a:r>
              <a:rPr kumimoji="1" lang="ja-JP" altLang="en-US" sz="1400" dirty="0"/>
              <a:t>プラットフォームで開発されており、</a:t>
            </a:r>
            <a:r>
              <a:rPr kumimoji="1" lang="en-US" altLang="ja-JP" sz="1400" dirty="0"/>
              <a:t>IT</a:t>
            </a:r>
            <a:r>
              <a:rPr kumimoji="1" lang="ja-JP" altLang="en-US" sz="1400" dirty="0"/>
              <a:t>知識が無くても簡単に画面構成含めて変更が可能です。また、とよのんコンシェルジュは住民アンケートを</a:t>
            </a:r>
            <a:r>
              <a:rPr kumimoji="1" lang="en-US" altLang="ja-JP" sz="1400" dirty="0"/>
              <a:t>3</a:t>
            </a:r>
            <a:r>
              <a:rPr kumimoji="1" lang="ja-JP" altLang="en-US" sz="1400" dirty="0"/>
              <a:t>回（約</a:t>
            </a:r>
            <a:r>
              <a:rPr kumimoji="1" lang="en-US" altLang="ja-JP" sz="1400" dirty="0"/>
              <a:t>100</a:t>
            </a:r>
            <a:r>
              <a:rPr kumimoji="1" lang="ja-JP" altLang="en-US" sz="1400" dirty="0"/>
              <a:t>問）の回答の中から構築を行っており、利用者の操作性を含めた満足度は</a:t>
            </a:r>
            <a:r>
              <a:rPr kumimoji="1" lang="en-US" altLang="ja-JP" sz="1400" dirty="0"/>
              <a:t>8</a:t>
            </a:r>
            <a:r>
              <a:rPr kumimoji="1" lang="ja-JP" altLang="en-US" sz="1400" dirty="0"/>
              <a:t>割近く得ております。今後サービスが増えるたびにとよのんコンシェルジュを修正しながら、住民のサービス満足度合を上げていきます。</a:t>
            </a:r>
            <a:endParaRPr kumimoji="1" lang="en-US" altLang="ja-JP" sz="1400" dirty="0"/>
          </a:p>
          <a:p>
            <a:r>
              <a:rPr lang="ja-JP" altLang="en-US" sz="1400" dirty="0"/>
              <a:t>　収益性が見込めたタイミングで</a:t>
            </a:r>
            <a:r>
              <a:rPr lang="en-US" altLang="ja-JP" sz="1400" dirty="0"/>
              <a:t>UI</a:t>
            </a:r>
            <a:r>
              <a:rPr lang="ja-JP" altLang="en-US" sz="1400" dirty="0"/>
              <a:t>のデザインなど改善を行っていきます。</a:t>
            </a:r>
            <a:endParaRPr kumimoji="1" lang="ja-JP" altLang="en-US" sz="1400" dirty="0"/>
          </a:p>
        </p:txBody>
      </p:sp>
      <p:pic>
        <p:nvPicPr>
          <p:cNvPr id="5" name="図 4">
            <a:extLst>
              <a:ext uri="{FF2B5EF4-FFF2-40B4-BE49-F238E27FC236}">
                <a16:creationId xmlns:a16="http://schemas.microsoft.com/office/drawing/2014/main" id="{8DCB86FB-E6E9-498D-B822-6E5D85F39C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8778" y="2676243"/>
            <a:ext cx="5616814" cy="3777093"/>
          </a:xfrm>
          <a:prstGeom prst="rect">
            <a:avLst/>
          </a:prstGeom>
        </p:spPr>
      </p:pic>
      <p:cxnSp>
        <p:nvCxnSpPr>
          <p:cNvPr id="7" name="コネクタ: カギ線 6">
            <a:extLst>
              <a:ext uri="{FF2B5EF4-FFF2-40B4-BE49-F238E27FC236}">
                <a16:creationId xmlns:a16="http://schemas.microsoft.com/office/drawing/2014/main" id="{09D8661C-5815-41C2-865D-664BA12D9C10}"/>
              </a:ext>
            </a:extLst>
          </p:cNvPr>
          <p:cNvCxnSpPr>
            <a:cxnSpLocks/>
            <a:stCxn id="3" idx="2"/>
            <a:endCxn id="5" idx="1"/>
          </p:cNvCxnSpPr>
          <p:nvPr/>
        </p:nvCxnSpPr>
        <p:spPr>
          <a:xfrm rot="16200000" flipH="1">
            <a:off x="2452246" y="3588258"/>
            <a:ext cx="287024" cy="1666039"/>
          </a:xfrm>
          <a:prstGeom prst="bentConnector2">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870B1D5B-56B9-40C9-ABD4-B1A87BDE1556}"/>
              </a:ext>
            </a:extLst>
          </p:cNvPr>
          <p:cNvSpPr/>
          <p:nvPr/>
        </p:nvSpPr>
        <p:spPr>
          <a:xfrm>
            <a:off x="899592" y="5125615"/>
            <a:ext cx="2016224" cy="1440160"/>
          </a:xfrm>
          <a:prstGeom prst="rect">
            <a:avLst/>
          </a:prstGeom>
          <a:solidFill>
            <a:srgbClr val="FFC000"/>
          </a:solidFill>
          <a:ln>
            <a:solidFill>
              <a:srgbClr val="EF8E2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u="sng" dirty="0"/>
              <a:t>地域サービス</a:t>
            </a:r>
            <a:endParaRPr kumimoji="1" lang="en-US" altLang="ja-JP" u="sng" dirty="0"/>
          </a:p>
          <a:p>
            <a:pPr algn="ctr"/>
            <a:r>
              <a:rPr lang="ja-JP" altLang="en-US" dirty="0"/>
              <a:t>地域清掃</a:t>
            </a:r>
            <a:endParaRPr lang="en-US" altLang="ja-JP" dirty="0"/>
          </a:p>
          <a:p>
            <a:pPr algn="ctr"/>
            <a:r>
              <a:rPr kumimoji="1" lang="ja-JP" altLang="en-US" dirty="0"/>
              <a:t>健康増進</a:t>
            </a:r>
            <a:endParaRPr kumimoji="1" lang="en-US" altLang="ja-JP" dirty="0"/>
          </a:p>
          <a:p>
            <a:pPr algn="ctr"/>
            <a:r>
              <a:rPr lang="ja-JP" altLang="en-US" dirty="0"/>
              <a:t>観光促進</a:t>
            </a:r>
            <a:endParaRPr kumimoji="1" lang="en-US" altLang="ja-JP" dirty="0"/>
          </a:p>
        </p:txBody>
      </p:sp>
      <p:cxnSp>
        <p:nvCxnSpPr>
          <p:cNvPr id="12" name="コネクタ: カギ線 11">
            <a:extLst>
              <a:ext uri="{FF2B5EF4-FFF2-40B4-BE49-F238E27FC236}">
                <a16:creationId xmlns:a16="http://schemas.microsoft.com/office/drawing/2014/main" id="{14F47D0F-95CC-4C13-9020-C8A84E4074A5}"/>
              </a:ext>
            </a:extLst>
          </p:cNvPr>
          <p:cNvCxnSpPr>
            <a:endCxn id="9" idx="0"/>
          </p:cNvCxnSpPr>
          <p:nvPr/>
        </p:nvCxnSpPr>
        <p:spPr>
          <a:xfrm rot="10800000" flipV="1">
            <a:off x="1907704" y="4797151"/>
            <a:ext cx="1440160" cy="328463"/>
          </a:xfrm>
          <a:prstGeom prst="bentConnector2">
            <a:avLst/>
          </a:prstGeom>
          <a:ln w="38100">
            <a:solidFill>
              <a:srgbClr val="EF8E2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F02F855A-5304-4CE4-BB19-78CAFC1D31A9}"/>
              </a:ext>
            </a:extLst>
          </p:cNvPr>
          <p:cNvCxnSpPr/>
          <p:nvPr/>
        </p:nvCxnSpPr>
        <p:spPr>
          <a:xfrm flipV="1">
            <a:off x="1547664" y="4277765"/>
            <a:ext cx="0" cy="847849"/>
          </a:xfrm>
          <a:prstGeom prst="straightConnector1">
            <a:avLst/>
          </a:prstGeom>
          <a:ln w="38100">
            <a:solidFill>
              <a:srgbClr val="EF8E23"/>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BF2BA931-F554-4CD1-A692-D5B3126C8AFC}"/>
              </a:ext>
            </a:extLst>
          </p:cNvPr>
          <p:cNvSpPr txBox="1"/>
          <p:nvPr/>
        </p:nvSpPr>
        <p:spPr>
          <a:xfrm>
            <a:off x="5242934" y="6392361"/>
            <a:ext cx="2281394" cy="276999"/>
          </a:xfrm>
          <a:prstGeom prst="rect">
            <a:avLst/>
          </a:prstGeom>
          <a:noFill/>
        </p:spPr>
        <p:txBody>
          <a:bodyPr wrap="none" rtlCol="0">
            <a:spAutoFit/>
          </a:bodyPr>
          <a:lstStyle/>
          <a:p>
            <a:r>
              <a:rPr kumimoji="1" lang="ja-JP" altLang="en-US" sz="1200" dirty="0"/>
              <a:t>パワーポイント感覚でアプリ開発</a:t>
            </a:r>
          </a:p>
        </p:txBody>
      </p:sp>
    </p:spTree>
    <p:extLst>
      <p:ext uri="{BB962C8B-B14F-4D97-AF65-F5344CB8AC3E}">
        <p14:creationId xmlns:p14="http://schemas.microsoft.com/office/powerpoint/2010/main" val="256185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矢印コネクタ 4">
            <a:extLst>
              <a:ext uri="{FF2B5EF4-FFF2-40B4-BE49-F238E27FC236}">
                <a16:creationId xmlns:a16="http://schemas.microsoft.com/office/drawing/2014/main" id="{53F289A3-4285-4770-980D-4448D21E7F2D}"/>
              </a:ext>
            </a:extLst>
          </p:cNvPr>
          <p:cNvCxnSpPr>
            <a:cxnSpLocks/>
            <a:stCxn id="3" idx="3"/>
            <a:endCxn id="17" idx="1"/>
          </p:cNvCxnSpPr>
          <p:nvPr/>
        </p:nvCxnSpPr>
        <p:spPr>
          <a:xfrm>
            <a:off x="2341329" y="2213554"/>
            <a:ext cx="4498456" cy="0"/>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sp>
        <p:nvSpPr>
          <p:cNvPr id="1301" name="Rectangle 66"/>
          <p:cNvSpPr>
            <a:spLocks noChangeArrowheads="1"/>
          </p:cNvSpPr>
          <p:nvPr/>
        </p:nvSpPr>
        <p:spPr>
          <a:xfrm>
            <a:off x="122626" y="929277"/>
            <a:ext cx="8913870" cy="2427715"/>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303" name="Text Box 4"/>
          <p:cNvSpPr txBox="1">
            <a:spLocks noChangeArrowheads="1"/>
          </p:cNvSpPr>
          <p:nvPr/>
        </p:nvSpPr>
        <p:spPr>
          <a:xfrm>
            <a:off x="18852" y="590723"/>
            <a:ext cx="6490289" cy="338554"/>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1600" b="1" dirty="0">
                <a:latin typeface="Tahoma" pitchFamily="34" charset="0"/>
              </a:rPr>
              <a:t>利用者ニーズを踏まえたサービス改善体制・計画</a:t>
            </a:r>
            <a:endParaRPr lang="ja-JP" altLang="en-US" sz="1600" b="1" dirty="0">
              <a:latin typeface="+mn-ea"/>
              <a:ea typeface="+mn-ea"/>
            </a:endParaRPr>
          </a:p>
        </p:txBody>
      </p:sp>
      <p:sp>
        <p:nvSpPr>
          <p:cNvPr id="1306" name="Rectangle 66"/>
          <p:cNvSpPr>
            <a:spLocks noChangeArrowheads="1"/>
          </p:cNvSpPr>
          <p:nvPr/>
        </p:nvSpPr>
        <p:spPr>
          <a:xfrm>
            <a:off x="183958" y="3695546"/>
            <a:ext cx="8913870" cy="3055347"/>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307" name="Text Box 4"/>
          <p:cNvSpPr txBox="1">
            <a:spLocks noChangeArrowheads="1"/>
          </p:cNvSpPr>
          <p:nvPr/>
        </p:nvSpPr>
        <p:spPr>
          <a:xfrm>
            <a:off x="80185" y="3356992"/>
            <a:ext cx="4291748" cy="338554"/>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1600" b="1" dirty="0">
                <a:latin typeface="Tahoma" pitchFamily="34" charset="0"/>
              </a:rPr>
              <a:t>プライバシーの確保</a:t>
            </a:r>
            <a:endParaRPr lang="ja-JP" altLang="en-US" sz="1600" b="1" dirty="0">
              <a:latin typeface="+mn-ea"/>
              <a:ea typeface="+mn-ea"/>
            </a:endParaRPr>
          </a:p>
        </p:txBody>
      </p:sp>
      <p:sp>
        <p:nvSpPr>
          <p:cNvPr id="1308" name="正方形/長方形 16"/>
          <p:cNvSpPr/>
          <p:nvPr/>
        </p:nvSpPr>
        <p:spPr>
          <a:xfrm>
            <a:off x="128224" y="5549225"/>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4" name="Rectangle 67">
            <a:extLst>
              <a:ext uri="{FF2B5EF4-FFF2-40B4-BE49-F238E27FC236}">
                <a16:creationId xmlns:a16="http://schemas.microsoft.com/office/drawing/2014/main" id="{CA7D570C-F001-40D2-AA4E-20DC0A19B496}"/>
              </a:ext>
            </a:extLst>
          </p:cNvPr>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chemeClr val="bg1"/>
                </a:solidFill>
                <a:latin typeface="ＭＳ Ｐゴシック" panose="020B0600070205080204" pitchFamily="50" charset="-128"/>
              </a:rPr>
              <a:t>サービス設計等の適切性</a:t>
            </a:r>
            <a:endParaRPr lang="ja-JP" altLang="en-US" sz="1400" b="1" dirty="0">
              <a:solidFill>
                <a:schemeClr val="bg1"/>
              </a:solidFill>
              <a:latin typeface="ＭＳ Ｐゴシック" panose="020B0600070205080204" pitchFamily="50" charset="-128"/>
            </a:endParaRPr>
          </a:p>
        </p:txBody>
      </p:sp>
      <p:sp>
        <p:nvSpPr>
          <p:cNvPr id="2" name="スライド番号プレースホルダー 1">
            <a:extLst>
              <a:ext uri="{FF2B5EF4-FFF2-40B4-BE49-F238E27FC236}">
                <a16:creationId xmlns:a16="http://schemas.microsoft.com/office/drawing/2014/main" id="{7309094D-5755-4C53-B900-AD3AC56EEC82}"/>
              </a:ext>
            </a:extLst>
          </p:cNvPr>
          <p:cNvSpPr>
            <a:spLocks noGrp="1"/>
          </p:cNvSpPr>
          <p:nvPr>
            <p:ph type="sldNum" sz="quarter" idx="12"/>
          </p:nvPr>
        </p:nvSpPr>
        <p:spPr/>
        <p:txBody>
          <a:bodyPr/>
          <a:lstStyle/>
          <a:p>
            <a:pPr>
              <a:defRPr/>
            </a:pPr>
            <a:fld id="{ED70751B-34C4-41F7-9A42-B8AF8614956A}" type="slidenum">
              <a:rPr lang="en-US" altLang="ja-JP" smtClean="0"/>
              <a:pPr>
                <a:defRPr/>
              </a:pPr>
              <a:t>38</a:t>
            </a:fld>
            <a:endParaRPr lang="en-US" altLang="ja-JP" dirty="0"/>
          </a:p>
        </p:txBody>
      </p:sp>
      <p:sp>
        <p:nvSpPr>
          <p:cNvPr id="12" name="テキスト ボックス 11">
            <a:extLst>
              <a:ext uri="{FF2B5EF4-FFF2-40B4-BE49-F238E27FC236}">
                <a16:creationId xmlns:a16="http://schemas.microsoft.com/office/drawing/2014/main" id="{E3597019-CCB7-46F6-B0BD-ECA692D20169}"/>
              </a:ext>
            </a:extLst>
          </p:cNvPr>
          <p:cNvSpPr txBox="1"/>
          <p:nvPr/>
        </p:nvSpPr>
        <p:spPr>
          <a:xfrm>
            <a:off x="126165" y="1034152"/>
            <a:ext cx="8782609" cy="738664"/>
          </a:xfrm>
          <a:prstGeom prst="rect">
            <a:avLst/>
          </a:prstGeom>
          <a:noFill/>
        </p:spPr>
        <p:txBody>
          <a:bodyPr wrap="square" rtlCol="0">
            <a:spAutoFit/>
          </a:bodyPr>
          <a:lstStyle/>
          <a:p>
            <a:r>
              <a:rPr kumimoji="1" lang="ja-JP" altLang="en-US" sz="1400" dirty="0"/>
              <a:t>　利用者には現在毎月アンケートを取りながらニーズやサービス満足度など確認を行う他にスマホ教室などを実施しながら状況の把握を行っております。またアンケートを分析することで、毎週</a:t>
            </a:r>
            <a:r>
              <a:rPr kumimoji="1" lang="en-US" altLang="ja-JP" sz="1400" dirty="0"/>
              <a:t>CSPFC</a:t>
            </a:r>
            <a:r>
              <a:rPr kumimoji="1" lang="ja-JP" altLang="en-US" sz="1400" dirty="0"/>
              <a:t>定例会議の中で改善やサービス強化内容などを企業とシェアしながらアジャイル開発を行っております。</a:t>
            </a:r>
          </a:p>
        </p:txBody>
      </p:sp>
      <p:sp>
        <p:nvSpPr>
          <p:cNvPr id="13" name="テキスト ボックス 12">
            <a:extLst>
              <a:ext uri="{FF2B5EF4-FFF2-40B4-BE49-F238E27FC236}">
                <a16:creationId xmlns:a16="http://schemas.microsoft.com/office/drawing/2014/main" id="{50B9AA20-ED65-40F7-BC21-B34C34666090}"/>
              </a:ext>
            </a:extLst>
          </p:cNvPr>
          <p:cNvSpPr txBox="1"/>
          <p:nvPr/>
        </p:nvSpPr>
        <p:spPr>
          <a:xfrm>
            <a:off x="188256" y="3867144"/>
            <a:ext cx="4383744" cy="2677656"/>
          </a:xfrm>
          <a:prstGeom prst="rect">
            <a:avLst/>
          </a:prstGeom>
          <a:noFill/>
        </p:spPr>
        <p:txBody>
          <a:bodyPr wrap="square" rtlCol="0">
            <a:spAutoFit/>
          </a:bodyPr>
          <a:lstStyle/>
          <a:p>
            <a:r>
              <a:rPr kumimoji="1" lang="ja-JP" altLang="en-US" sz="1400" dirty="0"/>
              <a:t>　</a:t>
            </a:r>
            <a:r>
              <a:rPr kumimoji="1" lang="en-US" altLang="ja-JP" sz="1400" dirty="0"/>
              <a:t>CSPFC</a:t>
            </a:r>
            <a:r>
              <a:rPr kumimoji="1" lang="ja-JP" altLang="en-US" sz="1400" dirty="0"/>
              <a:t>では、データを利用する企業およびサービスを提供する企業に対して個人情報保護法の勉強会（動画コンテンツあり）を受講し、個人情報保護に関する誓約書にサインを頂き適切に管理を行う体制を整えております。またプライバシーポリシー、利用規約などのガイドラインやプライバシー影響評価（</a:t>
            </a:r>
            <a:r>
              <a:rPr kumimoji="1" lang="en-US" altLang="ja-JP" sz="1400" dirty="0"/>
              <a:t>PIA</a:t>
            </a:r>
            <a:r>
              <a:rPr kumimoji="1" lang="ja-JP" altLang="en-US" sz="1400" dirty="0"/>
              <a:t>）のガイドラインも整備しており、住民に対してもスマホ教室などを介して説明を続けております。</a:t>
            </a:r>
            <a:br>
              <a:rPr kumimoji="1" lang="en-US" altLang="ja-JP" sz="1400" dirty="0"/>
            </a:br>
            <a:r>
              <a:rPr kumimoji="1" lang="ja-JP" altLang="en-US" sz="1400" dirty="0"/>
              <a:t>　特に</a:t>
            </a:r>
            <a:r>
              <a:rPr kumimoji="1" lang="en-US" altLang="ja-JP" sz="1400" dirty="0"/>
              <a:t>JP-LINK</a:t>
            </a:r>
            <a:r>
              <a:rPr kumimoji="1" lang="ja-JP" altLang="en-US" sz="1400" dirty="0"/>
              <a:t>は個人情報を活用したデータ連携を行うため、定期的に各企業の状況確認も行っております。データに関しては電子証明書とタイムスタンプを利用し誰がいつアクセスしたか監査証跡ログも記録しております。</a:t>
            </a:r>
          </a:p>
        </p:txBody>
      </p:sp>
      <p:sp>
        <p:nvSpPr>
          <p:cNvPr id="3" name="四角形: 角を丸くする 2">
            <a:extLst>
              <a:ext uri="{FF2B5EF4-FFF2-40B4-BE49-F238E27FC236}">
                <a16:creationId xmlns:a16="http://schemas.microsoft.com/office/drawing/2014/main" id="{7A82D780-3AA3-4000-9D37-1F495B6232DF}"/>
              </a:ext>
            </a:extLst>
          </p:cNvPr>
          <p:cNvSpPr/>
          <p:nvPr/>
        </p:nvSpPr>
        <p:spPr>
          <a:xfrm>
            <a:off x="541129" y="1940562"/>
            <a:ext cx="1800200" cy="54598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t>住民アンケート</a:t>
            </a:r>
            <a:endParaRPr kumimoji="1" lang="en-US" altLang="ja-JP" dirty="0"/>
          </a:p>
          <a:p>
            <a:pPr algn="ctr"/>
            <a:r>
              <a:rPr lang="ja-JP" altLang="en-US" dirty="0"/>
              <a:t>意見</a:t>
            </a:r>
            <a:endParaRPr kumimoji="1" lang="ja-JP" altLang="en-US" dirty="0"/>
          </a:p>
        </p:txBody>
      </p:sp>
      <p:sp>
        <p:nvSpPr>
          <p:cNvPr id="15" name="四角形: 角を丸くする 14">
            <a:extLst>
              <a:ext uri="{FF2B5EF4-FFF2-40B4-BE49-F238E27FC236}">
                <a16:creationId xmlns:a16="http://schemas.microsoft.com/office/drawing/2014/main" id="{83BD99CD-48DC-49D0-9B2F-491A21A30CAC}"/>
              </a:ext>
            </a:extLst>
          </p:cNvPr>
          <p:cNvSpPr/>
          <p:nvPr/>
        </p:nvSpPr>
        <p:spPr>
          <a:xfrm>
            <a:off x="2640681" y="1940562"/>
            <a:ext cx="1800200" cy="54598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CSPFC</a:t>
            </a:r>
          </a:p>
          <a:p>
            <a:pPr algn="ctr"/>
            <a:r>
              <a:rPr lang="ja-JP" altLang="en-US" dirty="0"/>
              <a:t>定例会</a:t>
            </a:r>
            <a:endParaRPr kumimoji="1" lang="ja-JP" altLang="en-US" dirty="0"/>
          </a:p>
        </p:txBody>
      </p:sp>
      <p:sp>
        <p:nvSpPr>
          <p:cNvPr id="16" name="四角形: 角を丸くする 15">
            <a:extLst>
              <a:ext uri="{FF2B5EF4-FFF2-40B4-BE49-F238E27FC236}">
                <a16:creationId xmlns:a16="http://schemas.microsoft.com/office/drawing/2014/main" id="{58A46390-14D2-4ED0-835C-997A4F874714}"/>
              </a:ext>
            </a:extLst>
          </p:cNvPr>
          <p:cNvSpPr/>
          <p:nvPr/>
        </p:nvSpPr>
        <p:spPr>
          <a:xfrm>
            <a:off x="4740233" y="1940562"/>
            <a:ext cx="1800200" cy="54598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t>システム改善</a:t>
            </a:r>
          </a:p>
        </p:txBody>
      </p:sp>
      <p:sp>
        <p:nvSpPr>
          <p:cNvPr id="17" name="四角形: 角を丸くする 16">
            <a:extLst>
              <a:ext uri="{FF2B5EF4-FFF2-40B4-BE49-F238E27FC236}">
                <a16:creationId xmlns:a16="http://schemas.microsoft.com/office/drawing/2014/main" id="{E71A6233-9040-453D-99FB-65AC3F3804A7}"/>
              </a:ext>
            </a:extLst>
          </p:cNvPr>
          <p:cNvSpPr/>
          <p:nvPr/>
        </p:nvSpPr>
        <p:spPr>
          <a:xfrm>
            <a:off x="6839785" y="1940562"/>
            <a:ext cx="1800200" cy="54598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t>スマホ教室</a:t>
            </a:r>
            <a:endParaRPr kumimoji="1" lang="en-US" altLang="ja-JP" dirty="0"/>
          </a:p>
          <a:p>
            <a:pPr algn="ctr"/>
            <a:r>
              <a:rPr lang="ja-JP" altLang="en-US" dirty="0"/>
              <a:t>よろず相談</a:t>
            </a:r>
            <a:endParaRPr kumimoji="1" lang="ja-JP" altLang="en-US" dirty="0"/>
          </a:p>
        </p:txBody>
      </p:sp>
      <p:cxnSp>
        <p:nvCxnSpPr>
          <p:cNvPr id="8" name="コネクタ: カギ線 7">
            <a:extLst>
              <a:ext uri="{FF2B5EF4-FFF2-40B4-BE49-F238E27FC236}">
                <a16:creationId xmlns:a16="http://schemas.microsoft.com/office/drawing/2014/main" id="{97731772-20D0-4079-A703-ACC8945C699A}"/>
              </a:ext>
            </a:extLst>
          </p:cNvPr>
          <p:cNvCxnSpPr>
            <a:cxnSpLocks/>
            <a:stCxn id="17" idx="2"/>
            <a:endCxn id="3" idx="2"/>
          </p:cNvCxnSpPr>
          <p:nvPr/>
        </p:nvCxnSpPr>
        <p:spPr>
          <a:xfrm rot="5400000">
            <a:off x="4590557" y="-662782"/>
            <a:ext cx="12700" cy="6298656"/>
          </a:xfrm>
          <a:prstGeom prst="bentConnector3">
            <a:avLst>
              <a:gd name="adj1" fmla="val 1800000"/>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pic>
        <p:nvPicPr>
          <p:cNvPr id="11" name="図 10">
            <a:extLst>
              <a:ext uri="{FF2B5EF4-FFF2-40B4-BE49-F238E27FC236}">
                <a16:creationId xmlns:a16="http://schemas.microsoft.com/office/drawing/2014/main" id="{A761E7A4-2D25-4CB1-8543-F2592920F2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41950" y="3789040"/>
            <a:ext cx="1902258" cy="2896470"/>
          </a:xfrm>
          <a:prstGeom prst="rect">
            <a:avLst/>
          </a:prstGeom>
        </p:spPr>
      </p:pic>
      <p:pic>
        <p:nvPicPr>
          <p:cNvPr id="19" name="図 18">
            <a:extLst>
              <a:ext uri="{FF2B5EF4-FFF2-40B4-BE49-F238E27FC236}">
                <a16:creationId xmlns:a16="http://schemas.microsoft.com/office/drawing/2014/main" id="{E5C5BDE0-C6DF-46CA-BC79-DC090072C5C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574134" y="3993090"/>
            <a:ext cx="2501117" cy="2167865"/>
          </a:xfrm>
          <a:prstGeom prst="rect">
            <a:avLst/>
          </a:prstGeom>
        </p:spPr>
      </p:pic>
    </p:spTree>
    <p:extLst>
      <p:ext uri="{BB962C8B-B14F-4D97-AF65-F5344CB8AC3E}">
        <p14:creationId xmlns:p14="http://schemas.microsoft.com/office/powerpoint/2010/main" val="16385786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7" name="正方形/長方形 4"/>
          <p:cNvSpPr/>
          <p:nvPr/>
        </p:nvSpPr>
        <p:spPr>
          <a:xfrm>
            <a:off x="0" y="0"/>
            <a:ext cx="9144000" cy="576000"/>
          </a:xfrm>
          <a:prstGeom prst="rect">
            <a:avLst/>
          </a:prstGeom>
          <a:solidFill>
            <a:srgbClr val="0070C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a:ln>
                  <a:noFill/>
                </a:ln>
                <a:solidFill>
                  <a:prstClr val="white"/>
                </a:solidFill>
                <a:effectLst/>
                <a:uLnTx/>
                <a:uFillTx/>
                <a:latin typeface="+mn-ea"/>
                <a:ea typeface="+mn-ea"/>
                <a:cs typeface="+mn-cs"/>
              </a:rPr>
              <a:t>データ連携による付加価値の創出</a:t>
            </a:r>
          </a:p>
        </p:txBody>
      </p:sp>
      <p:sp>
        <p:nvSpPr>
          <p:cNvPr id="2" name="スライド番号プレースホルダー 1">
            <a:extLst>
              <a:ext uri="{FF2B5EF4-FFF2-40B4-BE49-F238E27FC236}">
                <a16:creationId xmlns:a16="http://schemas.microsoft.com/office/drawing/2014/main" id="{86788E95-47C9-44A0-B96E-D775E9406C2E}"/>
              </a:ext>
            </a:extLst>
          </p:cNvPr>
          <p:cNvSpPr>
            <a:spLocks noGrp="1"/>
          </p:cNvSpPr>
          <p:nvPr>
            <p:ph type="sldNum" sz="quarter" idx="12"/>
          </p:nvPr>
        </p:nvSpPr>
        <p:spPr/>
        <p:txBody>
          <a:bodyPr/>
          <a:lstStyle/>
          <a:p>
            <a:pPr>
              <a:defRPr/>
            </a:pPr>
            <a:fld id="{ED70751B-34C4-41F7-9A42-B8AF8614956A}" type="slidenum">
              <a:rPr lang="en-US" altLang="ja-JP" smtClean="0"/>
              <a:pPr>
                <a:defRPr/>
              </a:pPr>
              <a:t>39</a:t>
            </a:fld>
            <a:endParaRPr lang="en-US" altLang="ja-JP" dirty="0"/>
          </a:p>
        </p:txBody>
      </p:sp>
      <p:pic>
        <p:nvPicPr>
          <p:cNvPr id="4" name="図 3">
            <a:extLst>
              <a:ext uri="{FF2B5EF4-FFF2-40B4-BE49-F238E27FC236}">
                <a16:creationId xmlns:a16="http://schemas.microsoft.com/office/drawing/2014/main" id="{704A28FA-500A-47B5-91C8-4E1576591869}"/>
              </a:ext>
            </a:extLst>
          </p:cNvPr>
          <p:cNvPicPr>
            <a:picLocks noChangeAspect="1"/>
          </p:cNvPicPr>
          <p:nvPr/>
        </p:nvPicPr>
        <p:blipFill rotWithShape="1">
          <a:blip r:embed="rId2"/>
          <a:srcRect b="51050"/>
          <a:stretch/>
        </p:blipFill>
        <p:spPr>
          <a:xfrm>
            <a:off x="91028" y="683107"/>
            <a:ext cx="8961944" cy="5322545"/>
          </a:xfrm>
          <a:prstGeom prst="rect">
            <a:avLst/>
          </a:prstGeom>
        </p:spPr>
      </p:pic>
    </p:spTree>
    <p:extLst>
      <p:ext uri="{BB962C8B-B14F-4D97-AF65-F5344CB8AC3E}">
        <p14:creationId xmlns:p14="http://schemas.microsoft.com/office/powerpoint/2010/main" val="3527608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ECEACCEF-AA59-48B7-90FE-3DDEA45FA447}"/>
              </a:ext>
            </a:extLst>
          </p:cNvPr>
          <p:cNvSpPr/>
          <p:nvPr/>
        </p:nvSpPr>
        <p:spPr>
          <a:xfrm>
            <a:off x="6204328" y="1354074"/>
            <a:ext cx="2814158" cy="3291758"/>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D1153496-DB98-4D88-93D4-C919C8A777D0}"/>
              </a:ext>
            </a:extLst>
          </p:cNvPr>
          <p:cNvSpPr/>
          <p:nvPr/>
        </p:nvSpPr>
        <p:spPr>
          <a:xfrm>
            <a:off x="3206928" y="1361378"/>
            <a:ext cx="2949248" cy="3291758"/>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C2BF6934-52A0-4121-B7E9-50B7C7C966A1}"/>
              </a:ext>
            </a:extLst>
          </p:cNvPr>
          <p:cNvSpPr/>
          <p:nvPr/>
        </p:nvSpPr>
        <p:spPr>
          <a:xfrm>
            <a:off x="199094" y="1354074"/>
            <a:ext cx="2910438" cy="3291758"/>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56" name="Rectangle 66"/>
          <p:cNvSpPr>
            <a:spLocks noChangeArrowheads="1"/>
          </p:cNvSpPr>
          <p:nvPr/>
        </p:nvSpPr>
        <p:spPr>
          <a:xfrm>
            <a:off x="122626" y="884653"/>
            <a:ext cx="8954482" cy="5928723"/>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70C0"/>
              </a:solidFill>
            </a:endParaRPr>
          </a:p>
        </p:txBody>
      </p:sp>
      <p:sp>
        <p:nvSpPr>
          <p:cNvPr id="1257"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chemeClr val="bg1"/>
                </a:solidFill>
                <a:latin typeface="ＭＳ Ｐゴシック" panose="020B0600070205080204" pitchFamily="50" charset="-128"/>
              </a:rPr>
              <a:t>政策目的</a:t>
            </a:r>
            <a:endParaRPr lang="ja-JP" altLang="en-US" sz="1400" b="1" dirty="0">
              <a:solidFill>
                <a:schemeClr val="bg1"/>
              </a:solidFill>
              <a:latin typeface="ＭＳ Ｐゴシック" panose="020B0600070205080204" pitchFamily="50" charset="-128"/>
            </a:endParaRPr>
          </a:p>
        </p:txBody>
      </p:sp>
      <p:sp>
        <p:nvSpPr>
          <p:cNvPr id="1258" name="Text Box 4"/>
          <p:cNvSpPr txBox="1">
            <a:spLocks noChangeArrowheads="1"/>
          </p:cNvSpPr>
          <p:nvPr/>
        </p:nvSpPr>
        <p:spPr>
          <a:xfrm>
            <a:off x="49802" y="563138"/>
            <a:ext cx="7714425" cy="338554"/>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1600" b="1" dirty="0">
                <a:latin typeface="Tahoma" pitchFamily="34" charset="0"/>
              </a:rPr>
              <a:t>事業の実施によって解決したい課題又は実現したい地域の将来像</a:t>
            </a:r>
            <a:endParaRPr lang="ja-JP" altLang="en-US" sz="1600" b="1" dirty="0">
              <a:latin typeface="+mn-ea"/>
              <a:ea typeface="+mn-ea"/>
            </a:endParaRPr>
          </a:p>
        </p:txBody>
      </p:sp>
      <p:sp>
        <p:nvSpPr>
          <p:cNvPr id="2" name="スライド番号プレースホルダー 1">
            <a:extLst>
              <a:ext uri="{FF2B5EF4-FFF2-40B4-BE49-F238E27FC236}">
                <a16:creationId xmlns:a16="http://schemas.microsoft.com/office/drawing/2014/main" id="{8D1DD8CF-BA12-4637-8C5D-EE3C29ABA1A0}"/>
              </a:ext>
            </a:extLst>
          </p:cNvPr>
          <p:cNvSpPr>
            <a:spLocks noGrp="1"/>
          </p:cNvSpPr>
          <p:nvPr>
            <p:ph type="sldNum" sz="quarter" idx="12"/>
          </p:nvPr>
        </p:nvSpPr>
        <p:spPr/>
        <p:txBody>
          <a:bodyPr/>
          <a:lstStyle/>
          <a:p>
            <a:pPr>
              <a:defRPr/>
            </a:pPr>
            <a:fld id="{ED70751B-34C4-41F7-9A42-B8AF8614956A}" type="slidenum">
              <a:rPr lang="en-US" altLang="ja-JP" smtClean="0"/>
              <a:pPr>
                <a:defRPr/>
              </a:pPr>
              <a:t>4</a:t>
            </a:fld>
            <a:endParaRPr lang="en-US" altLang="ja-JP" dirty="0"/>
          </a:p>
        </p:txBody>
      </p:sp>
      <p:sp>
        <p:nvSpPr>
          <p:cNvPr id="4" name="テキスト ボックス 3">
            <a:extLst>
              <a:ext uri="{FF2B5EF4-FFF2-40B4-BE49-F238E27FC236}">
                <a16:creationId xmlns:a16="http://schemas.microsoft.com/office/drawing/2014/main" id="{FC24D265-3309-4FB0-9B55-025144A96608}"/>
              </a:ext>
            </a:extLst>
          </p:cNvPr>
          <p:cNvSpPr txBox="1"/>
          <p:nvPr/>
        </p:nvSpPr>
        <p:spPr>
          <a:xfrm>
            <a:off x="125514" y="922448"/>
            <a:ext cx="7326805" cy="800219"/>
          </a:xfrm>
          <a:prstGeom prst="rect">
            <a:avLst/>
          </a:prstGeom>
          <a:noFill/>
        </p:spPr>
        <p:txBody>
          <a:bodyPr wrap="square" rtlCol="0">
            <a:spAutoFit/>
          </a:bodyPr>
          <a:lstStyle/>
          <a:p>
            <a:r>
              <a:rPr kumimoji="1" lang="ja-JP" altLang="en-US" sz="1200" b="1" dirty="0"/>
              <a:t>スマートシティを推進するうえで、公民連携を促進し住民の</a:t>
            </a:r>
            <a:r>
              <a:rPr kumimoji="1" lang="en-US" altLang="ja-JP" sz="1200" b="1" dirty="0"/>
              <a:t>Well-being</a:t>
            </a:r>
            <a:r>
              <a:rPr kumimoji="1" lang="ja-JP" altLang="en-US" sz="1200" b="1" dirty="0"/>
              <a:t>（</a:t>
            </a:r>
            <a:r>
              <a:rPr kumimoji="1" lang="en-US" altLang="ja-JP" sz="1200" b="1" dirty="0"/>
              <a:t>QoL</a:t>
            </a:r>
            <a:r>
              <a:rPr kumimoji="1" lang="ja-JP" altLang="en-US" sz="1200" b="1" dirty="0"/>
              <a:t>）向上を目指します。</a:t>
            </a:r>
            <a:endParaRPr kumimoji="1" lang="en-US" altLang="ja-JP" sz="1200" b="1" dirty="0"/>
          </a:p>
          <a:p>
            <a:r>
              <a:rPr lang="ja-JP" altLang="en-US" sz="1200" b="1" dirty="0"/>
              <a:t>そのためには大きく３つの視点で取り組みたい。</a:t>
            </a:r>
            <a:endParaRPr lang="en-US" altLang="ja-JP" sz="1200" b="1" dirty="0"/>
          </a:p>
          <a:p>
            <a:endParaRPr kumimoji="1" lang="en-US" altLang="ja-JP" sz="1100" b="1" dirty="0"/>
          </a:p>
          <a:p>
            <a:endParaRPr lang="en-US" altLang="ja-JP" sz="1100" b="1" dirty="0"/>
          </a:p>
        </p:txBody>
      </p:sp>
      <p:sp>
        <p:nvSpPr>
          <p:cNvPr id="15" name="テキスト ボックス 14">
            <a:extLst>
              <a:ext uri="{FF2B5EF4-FFF2-40B4-BE49-F238E27FC236}">
                <a16:creationId xmlns:a16="http://schemas.microsoft.com/office/drawing/2014/main" id="{C760647A-4811-4DAC-842B-C632D8D5FE9C}"/>
              </a:ext>
            </a:extLst>
          </p:cNvPr>
          <p:cNvSpPr txBox="1"/>
          <p:nvPr/>
        </p:nvSpPr>
        <p:spPr>
          <a:xfrm>
            <a:off x="3186000" y="1354074"/>
            <a:ext cx="2844000" cy="1338828"/>
          </a:xfrm>
          <a:prstGeom prst="rect">
            <a:avLst/>
          </a:prstGeom>
          <a:noFill/>
        </p:spPr>
        <p:txBody>
          <a:bodyPr wrap="square">
            <a:spAutoFit/>
          </a:bodyPr>
          <a:lstStyle/>
          <a:p>
            <a:r>
              <a:rPr lang="ja-JP" altLang="en-US" sz="1100" b="1" dirty="0"/>
              <a:t>２．公民連携</a:t>
            </a:r>
            <a:endParaRPr lang="en-US" altLang="ja-JP" sz="1100" b="1" dirty="0"/>
          </a:p>
          <a:p>
            <a:pPr lvl="1"/>
            <a:r>
              <a:rPr lang="ja-JP" altLang="en-US" sz="1000" dirty="0"/>
              <a:t>自治体と企業と住民が共同でサービスの構築し、引き続き企業が提供する様々なサービスを取り込みシームレスな住民サービスの向上を目指します。</a:t>
            </a:r>
            <a:endParaRPr lang="en-US" altLang="ja-JP" sz="1000" dirty="0"/>
          </a:p>
          <a:p>
            <a:pPr lvl="1"/>
            <a:r>
              <a:rPr lang="ja-JP" altLang="en-US" sz="1000" b="1" dirty="0"/>
              <a:t>（課題）</a:t>
            </a:r>
            <a:endParaRPr lang="en-US" altLang="ja-JP" sz="1000" b="1" dirty="0"/>
          </a:p>
          <a:p>
            <a:pPr lvl="1"/>
            <a:r>
              <a:rPr lang="ja-JP" altLang="en-US" sz="1000" dirty="0"/>
              <a:t>自治体だけではサービスが構築で難しい、</a:t>
            </a:r>
            <a:r>
              <a:rPr lang="en-US" altLang="ja-JP" sz="1000" dirty="0"/>
              <a:t>IT</a:t>
            </a:r>
            <a:r>
              <a:rPr lang="ja-JP" altLang="en-US" sz="1000" dirty="0"/>
              <a:t>人材もいない。</a:t>
            </a:r>
            <a:endParaRPr lang="en-US" altLang="ja-JP" sz="1000" dirty="0"/>
          </a:p>
        </p:txBody>
      </p:sp>
      <p:sp>
        <p:nvSpPr>
          <p:cNvPr id="16" name="テキスト ボックス 15">
            <a:extLst>
              <a:ext uri="{FF2B5EF4-FFF2-40B4-BE49-F238E27FC236}">
                <a16:creationId xmlns:a16="http://schemas.microsoft.com/office/drawing/2014/main" id="{C4532ACC-7C1E-43F7-A363-A193C4B0EF84}"/>
              </a:ext>
            </a:extLst>
          </p:cNvPr>
          <p:cNvSpPr txBox="1"/>
          <p:nvPr/>
        </p:nvSpPr>
        <p:spPr>
          <a:xfrm>
            <a:off x="6192488" y="1354074"/>
            <a:ext cx="2844000" cy="1646605"/>
          </a:xfrm>
          <a:prstGeom prst="rect">
            <a:avLst/>
          </a:prstGeom>
          <a:noFill/>
        </p:spPr>
        <p:txBody>
          <a:bodyPr wrap="square">
            <a:spAutoFit/>
          </a:bodyPr>
          <a:lstStyle/>
          <a:p>
            <a:r>
              <a:rPr kumimoji="1" lang="ja-JP" altLang="en-US" sz="1100" b="1" dirty="0"/>
              <a:t>３．住民の</a:t>
            </a:r>
            <a:r>
              <a:rPr kumimoji="1" lang="en-US" altLang="ja-JP" sz="1100" b="1" dirty="0"/>
              <a:t>IT</a:t>
            </a:r>
            <a:r>
              <a:rPr kumimoji="1" lang="ja-JP" altLang="en-US" sz="1100" b="1" dirty="0"/>
              <a:t>リテラシーの向上</a:t>
            </a:r>
            <a:endParaRPr kumimoji="1" lang="en-US" altLang="ja-JP" sz="1100" b="1" dirty="0"/>
          </a:p>
          <a:p>
            <a:pPr lvl="1"/>
            <a:r>
              <a:rPr kumimoji="1" lang="ja-JP" altLang="en-US" sz="1000" dirty="0"/>
              <a:t>豊能町は</a:t>
            </a:r>
            <a:r>
              <a:rPr kumimoji="1" lang="en-US" altLang="ja-JP" sz="1000" dirty="0"/>
              <a:t>65</a:t>
            </a:r>
            <a:r>
              <a:rPr kumimoji="1" lang="ja-JP" altLang="en-US" sz="1000" dirty="0"/>
              <a:t>歳を超える高齢者が約</a:t>
            </a:r>
            <a:r>
              <a:rPr kumimoji="1" lang="en-US" altLang="ja-JP" sz="1000" dirty="0"/>
              <a:t>48</a:t>
            </a:r>
            <a:r>
              <a:rPr kumimoji="1" lang="ja-JP" altLang="en-US" sz="1000" dirty="0"/>
              <a:t>％いるため、引き続きスマホ教室、地域特有課題解決に</a:t>
            </a:r>
            <a:r>
              <a:rPr kumimoji="1" lang="en-US" altLang="ja-JP" sz="1000" dirty="0" err="1"/>
              <a:t>NoCode</a:t>
            </a:r>
            <a:r>
              <a:rPr kumimoji="1" lang="ja-JP" altLang="en-US" sz="1000" dirty="0"/>
              <a:t>トレーニングで住民や大学生などと解決を図り</a:t>
            </a:r>
            <a:r>
              <a:rPr kumimoji="1" lang="en-US" altLang="ja-JP" sz="1000" dirty="0"/>
              <a:t>IT</a:t>
            </a:r>
            <a:r>
              <a:rPr kumimoji="1" lang="ja-JP" altLang="en-US" sz="1000" dirty="0"/>
              <a:t>に触れる機会をつくり誰一人取り残されない</a:t>
            </a:r>
            <a:r>
              <a:rPr kumimoji="1" lang="en-US" altLang="ja-JP" sz="1000" dirty="0"/>
              <a:t>IT</a:t>
            </a:r>
            <a:r>
              <a:rPr kumimoji="1" lang="ja-JP" altLang="en-US" sz="1000" dirty="0"/>
              <a:t>化を目指います。</a:t>
            </a:r>
            <a:endParaRPr kumimoji="1" lang="en-US" altLang="ja-JP" sz="1000" dirty="0"/>
          </a:p>
          <a:p>
            <a:pPr lvl="1"/>
            <a:r>
              <a:rPr lang="ja-JP" altLang="en-US" sz="1000" b="1" dirty="0"/>
              <a:t>（課題）</a:t>
            </a:r>
            <a:endParaRPr lang="en-US" altLang="ja-JP" sz="1000" b="1" dirty="0"/>
          </a:p>
          <a:p>
            <a:pPr lvl="1"/>
            <a:r>
              <a:rPr kumimoji="1" lang="ja-JP" altLang="en-US" sz="1000" dirty="0"/>
              <a:t>高齢者はスマホを持っているが電話利用のみが多く、積極的に使える環境が必要です。また街特有の課題も多く、通常のアプリ開発ではコストが合わない。</a:t>
            </a:r>
          </a:p>
        </p:txBody>
      </p:sp>
      <p:sp>
        <p:nvSpPr>
          <p:cNvPr id="18" name="テキスト ボックス 17">
            <a:extLst>
              <a:ext uri="{FF2B5EF4-FFF2-40B4-BE49-F238E27FC236}">
                <a16:creationId xmlns:a16="http://schemas.microsoft.com/office/drawing/2014/main" id="{17F1AF84-7C95-4985-9427-9FAF4384E083}"/>
              </a:ext>
            </a:extLst>
          </p:cNvPr>
          <p:cNvSpPr txBox="1"/>
          <p:nvPr/>
        </p:nvSpPr>
        <p:spPr>
          <a:xfrm>
            <a:off x="179512" y="1354074"/>
            <a:ext cx="2844000" cy="1338828"/>
          </a:xfrm>
          <a:prstGeom prst="rect">
            <a:avLst/>
          </a:prstGeom>
          <a:noFill/>
        </p:spPr>
        <p:txBody>
          <a:bodyPr wrap="square">
            <a:spAutoFit/>
          </a:bodyPr>
          <a:lstStyle/>
          <a:p>
            <a:r>
              <a:rPr kumimoji="1" lang="ja-JP" altLang="en-US" sz="1100" b="1" dirty="0"/>
              <a:t>１．行政内の</a:t>
            </a:r>
            <a:r>
              <a:rPr kumimoji="1" lang="en-US" altLang="ja-JP" sz="1100" b="1" dirty="0"/>
              <a:t>DX</a:t>
            </a:r>
            <a:r>
              <a:rPr kumimoji="1" lang="ja-JP" altLang="en-US" sz="1100" b="1" dirty="0"/>
              <a:t>化</a:t>
            </a:r>
            <a:endParaRPr kumimoji="1" lang="en-US" altLang="ja-JP" sz="1100" b="1" dirty="0"/>
          </a:p>
          <a:p>
            <a:pPr lvl="1"/>
            <a:r>
              <a:rPr lang="ja-JP" altLang="en-US" sz="1000" dirty="0"/>
              <a:t>エストニアのように</a:t>
            </a:r>
            <a:r>
              <a:rPr lang="en-US" altLang="ja-JP" sz="1000" dirty="0"/>
              <a:t>99.8%</a:t>
            </a:r>
            <a:r>
              <a:rPr lang="ja-JP" altLang="en-US" sz="1000" dirty="0"/>
              <a:t>の行政サービスのデジタル化を目指し、職員の業務効率向上を図り、住民サービスに時間を作れるようにしたい。</a:t>
            </a:r>
            <a:endParaRPr lang="en-US" altLang="ja-JP" sz="1000" dirty="0"/>
          </a:p>
          <a:p>
            <a:pPr lvl="1"/>
            <a:r>
              <a:rPr kumimoji="1" lang="ja-JP" altLang="en-US" sz="1000" b="1" dirty="0"/>
              <a:t>（課題）</a:t>
            </a:r>
            <a:endParaRPr kumimoji="1" lang="en-US" altLang="ja-JP" sz="1000" b="1" dirty="0"/>
          </a:p>
          <a:p>
            <a:pPr lvl="1"/>
            <a:r>
              <a:rPr lang="ja-JP" altLang="en-US" sz="1000" dirty="0"/>
              <a:t>原課は日々の業務に追われ新しいサービスを検討する時間がない。教務の効率化を行わないとスマートシティの政策を考えない。</a:t>
            </a:r>
            <a:endParaRPr kumimoji="1" lang="en-US" altLang="ja-JP" sz="1000" dirty="0"/>
          </a:p>
        </p:txBody>
      </p:sp>
      <p:pic>
        <p:nvPicPr>
          <p:cNvPr id="19" name="図 18">
            <a:extLst>
              <a:ext uri="{FF2B5EF4-FFF2-40B4-BE49-F238E27FC236}">
                <a16:creationId xmlns:a16="http://schemas.microsoft.com/office/drawing/2014/main" id="{9BF8BE55-1ACE-4392-952C-CCE8355D18A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51520" y="3117699"/>
            <a:ext cx="2728674" cy="1338828"/>
          </a:xfrm>
          <a:prstGeom prst="rect">
            <a:avLst/>
          </a:prstGeom>
        </p:spPr>
      </p:pic>
      <p:pic>
        <p:nvPicPr>
          <p:cNvPr id="20" name="図 19">
            <a:extLst>
              <a:ext uri="{FF2B5EF4-FFF2-40B4-BE49-F238E27FC236}">
                <a16:creationId xmlns:a16="http://schemas.microsoft.com/office/drawing/2014/main" id="{B210CF82-17BC-4B54-B3CE-4AE1A2C3301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523218" y="2758226"/>
            <a:ext cx="2492014" cy="1698301"/>
          </a:xfrm>
          <a:prstGeom prst="rect">
            <a:avLst/>
          </a:prstGeom>
        </p:spPr>
      </p:pic>
      <p:cxnSp>
        <p:nvCxnSpPr>
          <p:cNvPr id="13" name="直線コネクタ 12">
            <a:extLst>
              <a:ext uri="{FF2B5EF4-FFF2-40B4-BE49-F238E27FC236}">
                <a16:creationId xmlns:a16="http://schemas.microsoft.com/office/drawing/2014/main" id="{C544DA67-F2E2-4D7C-9CA3-6C94866D8C0D}"/>
              </a:ext>
            </a:extLst>
          </p:cNvPr>
          <p:cNvCxnSpPr>
            <a:cxnSpLocks/>
            <a:stCxn id="10" idx="2"/>
          </p:cNvCxnSpPr>
          <p:nvPr/>
        </p:nvCxnSpPr>
        <p:spPr>
          <a:xfrm>
            <a:off x="1654313" y="4645832"/>
            <a:ext cx="1011015" cy="1071804"/>
          </a:xfrm>
          <a:prstGeom prst="line">
            <a:avLst/>
          </a:prstGeom>
        </p:spPr>
        <p:style>
          <a:lnRef idx="1">
            <a:schemeClr val="dk1"/>
          </a:lnRef>
          <a:fillRef idx="0">
            <a:schemeClr val="dk1"/>
          </a:fillRef>
          <a:effectRef idx="0">
            <a:schemeClr val="dk1"/>
          </a:effectRef>
          <a:fontRef idx="minor">
            <a:schemeClr val="tx1"/>
          </a:fontRef>
        </p:style>
      </p:cxnSp>
      <p:cxnSp>
        <p:nvCxnSpPr>
          <p:cNvPr id="26" name="直線コネクタ 25">
            <a:extLst>
              <a:ext uri="{FF2B5EF4-FFF2-40B4-BE49-F238E27FC236}">
                <a16:creationId xmlns:a16="http://schemas.microsoft.com/office/drawing/2014/main" id="{8B2C7852-605A-4CC8-9AD5-1A5626EE9858}"/>
              </a:ext>
            </a:extLst>
          </p:cNvPr>
          <p:cNvCxnSpPr>
            <a:cxnSpLocks/>
            <a:stCxn id="24" idx="2"/>
          </p:cNvCxnSpPr>
          <p:nvPr/>
        </p:nvCxnSpPr>
        <p:spPr>
          <a:xfrm>
            <a:off x="4681552" y="4653136"/>
            <a:ext cx="0" cy="72008"/>
          </a:xfrm>
          <a:prstGeom prst="line">
            <a:avLst/>
          </a:prstGeom>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EEEBD82E-25BC-4608-BD6E-13F4A1656ED1}"/>
              </a:ext>
            </a:extLst>
          </p:cNvPr>
          <p:cNvCxnSpPr>
            <a:cxnSpLocks/>
          </p:cNvCxnSpPr>
          <p:nvPr/>
        </p:nvCxnSpPr>
        <p:spPr>
          <a:xfrm flipH="1">
            <a:off x="6697776" y="4606176"/>
            <a:ext cx="981176" cy="1111460"/>
          </a:xfrm>
          <a:prstGeom prst="line">
            <a:avLst/>
          </a:prstGeom>
        </p:spPr>
        <p:style>
          <a:lnRef idx="1">
            <a:schemeClr val="dk1"/>
          </a:lnRef>
          <a:fillRef idx="0">
            <a:schemeClr val="dk1"/>
          </a:fillRef>
          <a:effectRef idx="0">
            <a:schemeClr val="dk1"/>
          </a:effectRef>
          <a:fontRef idx="minor">
            <a:schemeClr val="tx1"/>
          </a:fontRef>
        </p:style>
      </p:cxnSp>
      <p:pic>
        <p:nvPicPr>
          <p:cNvPr id="21" name="図 20">
            <a:extLst>
              <a:ext uri="{FF2B5EF4-FFF2-40B4-BE49-F238E27FC236}">
                <a16:creationId xmlns:a16="http://schemas.microsoft.com/office/drawing/2014/main" id="{4BF716CC-2FA1-4010-99E1-5349BC53ABC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308578" y="3312244"/>
            <a:ext cx="1635060" cy="1771487"/>
          </a:xfrm>
          <a:prstGeom prst="rect">
            <a:avLst/>
          </a:prstGeom>
        </p:spPr>
      </p:pic>
      <p:pic>
        <p:nvPicPr>
          <p:cNvPr id="3" name="図 2">
            <a:extLst>
              <a:ext uri="{FF2B5EF4-FFF2-40B4-BE49-F238E27FC236}">
                <a16:creationId xmlns:a16="http://schemas.microsoft.com/office/drawing/2014/main" id="{23B960E4-6181-34DE-40FD-709A793EFB44}"/>
              </a:ext>
            </a:extLst>
          </p:cNvPr>
          <p:cNvPicPr>
            <a:picLocks noChangeAspect="1"/>
          </p:cNvPicPr>
          <p:nvPr/>
        </p:nvPicPr>
        <p:blipFill>
          <a:blip r:embed="rId6"/>
          <a:stretch>
            <a:fillRect/>
          </a:stretch>
        </p:blipFill>
        <p:spPr>
          <a:xfrm>
            <a:off x="2660025" y="4849745"/>
            <a:ext cx="4043055" cy="1990204"/>
          </a:xfrm>
          <a:prstGeom prst="rect">
            <a:avLst/>
          </a:prstGeom>
        </p:spPr>
      </p:pic>
    </p:spTree>
    <p:extLst>
      <p:ext uri="{BB962C8B-B14F-4D97-AF65-F5344CB8AC3E}">
        <p14:creationId xmlns:p14="http://schemas.microsoft.com/office/powerpoint/2010/main" val="32464091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7" name="正方形/長方形 4"/>
          <p:cNvSpPr/>
          <p:nvPr/>
        </p:nvSpPr>
        <p:spPr>
          <a:xfrm>
            <a:off x="0" y="0"/>
            <a:ext cx="9144000" cy="576000"/>
          </a:xfrm>
          <a:prstGeom prst="rect">
            <a:avLst/>
          </a:prstGeom>
          <a:solidFill>
            <a:srgbClr val="0070C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a:ln>
                  <a:noFill/>
                </a:ln>
                <a:solidFill>
                  <a:prstClr val="white"/>
                </a:solidFill>
                <a:effectLst/>
                <a:uLnTx/>
                <a:uFillTx/>
                <a:latin typeface="+mn-ea"/>
                <a:ea typeface="+mn-ea"/>
                <a:cs typeface="+mn-cs"/>
              </a:rPr>
              <a:t>データ連携による付加価値の創出</a:t>
            </a:r>
          </a:p>
        </p:txBody>
      </p:sp>
      <p:sp>
        <p:nvSpPr>
          <p:cNvPr id="2" name="スライド番号プレースホルダー 1">
            <a:extLst>
              <a:ext uri="{FF2B5EF4-FFF2-40B4-BE49-F238E27FC236}">
                <a16:creationId xmlns:a16="http://schemas.microsoft.com/office/drawing/2014/main" id="{86788E95-47C9-44A0-B96E-D775E9406C2E}"/>
              </a:ext>
            </a:extLst>
          </p:cNvPr>
          <p:cNvSpPr>
            <a:spLocks noGrp="1"/>
          </p:cNvSpPr>
          <p:nvPr>
            <p:ph type="sldNum" sz="quarter" idx="12"/>
          </p:nvPr>
        </p:nvSpPr>
        <p:spPr/>
        <p:txBody>
          <a:bodyPr/>
          <a:lstStyle/>
          <a:p>
            <a:pPr>
              <a:defRPr/>
            </a:pPr>
            <a:fld id="{ED70751B-34C4-41F7-9A42-B8AF8614956A}" type="slidenum">
              <a:rPr lang="en-US" altLang="ja-JP" smtClean="0"/>
              <a:pPr>
                <a:defRPr/>
              </a:pPr>
              <a:t>40</a:t>
            </a:fld>
            <a:endParaRPr lang="en-US" altLang="ja-JP" dirty="0"/>
          </a:p>
        </p:txBody>
      </p:sp>
      <p:pic>
        <p:nvPicPr>
          <p:cNvPr id="3" name="図 2">
            <a:extLst>
              <a:ext uri="{FF2B5EF4-FFF2-40B4-BE49-F238E27FC236}">
                <a16:creationId xmlns:a16="http://schemas.microsoft.com/office/drawing/2014/main" id="{5FDB9B2D-DD03-4874-9164-C4A1372DDA01}"/>
              </a:ext>
            </a:extLst>
          </p:cNvPr>
          <p:cNvPicPr>
            <a:picLocks noChangeAspect="1"/>
          </p:cNvPicPr>
          <p:nvPr/>
        </p:nvPicPr>
        <p:blipFill rotWithShape="1">
          <a:blip r:embed="rId2"/>
          <a:srcRect t="47900"/>
          <a:stretch/>
        </p:blipFill>
        <p:spPr>
          <a:xfrm>
            <a:off x="122081" y="672736"/>
            <a:ext cx="8899837" cy="5625794"/>
          </a:xfrm>
          <a:prstGeom prst="rect">
            <a:avLst/>
          </a:prstGeom>
        </p:spPr>
      </p:pic>
    </p:spTree>
    <p:extLst>
      <p:ext uri="{BB962C8B-B14F-4D97-AF65-F5344CB8AC3E}">
        <p14:creationId xmlns:p14="http://schemas.microsoft.com/office/powerpoint/2010/main" val="21351958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2"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中核的経営人材・セキュリティ</a:t>
            </a:r>
          </a:p>
        </p:txBody>
      </p:sp>
      <p:sp>
        <p:nvSpPr>
          <p:cNvPr id="1994" name="正方形/長方形 3"/>
          <p:cNvSpPr/>
          <p:nvPr/>
        </p:nvSpPr>
        <p:spPr>
          <a:xfrm>
            <a:off x="179512" y="805339"/>
            <a:ext cx="6342950" cy="338554"/>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en-US" altLang="ja-JP" sz="16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6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中核的経営人材</a:t>
            </a:r>
            <a:r>
              <a:rPr kumimoji="1" lang="en-US" altLang="ja-JP" sz="16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ja-JP" sz="16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graphicFrame>
        <p:nvGraphicFramePr>
          <p:cNvPr id="1995" name="表 2"/>
          <p:cNvGraphicFramePr>
            <a:graphicFrameLocks noGrp="1"/>
          </p:cNvGraphicFramePr>
          <p:nvPr>
            <p:extLst>
              <p:ext uri="{D42A27DB-BD31-4B8C-83A1-F6EECF244321}">
                <p14:modId xmlns:p14="http://schemas.microsoft.com/office/powerpoint/2010/main" val="1421600551"/>
              </p:ext>
            </p:extLst>
          </p:nvPr>
        </p:nvGraphicFramePr>
        <p:xfrm>
          <a:off x="107504" y="1259606"/>
          <a:ext cx="8856985" cy="5409753"/>
        </p:xfrm>
        <a:graphic>
          <a:graphicData uri="http://schemas.openxmlformats.org/drawingml/2006/table">
            <a:tbl>
              <a:tblPr firstRow="1" bandRow="1">
                <a:tableStyleId>{5C22544A-7EE6-4342-B048-85BDC9FD1C3A}</a:tableStyleId>
              </a:tblPr>
              <a:tblGrid>
                <a:gridCol w="1678165">
                  <a:extLst>
                    <a:ext uri="{9D8B030D-6E8A-4147-A177-3AD203B41FA5}">
                      <a16:colId xmlns:a16="http://schemas.microsoft.com/office/drawing/2014/main" val="20000"/>
                    </a:ext>
                  </a:extLst>
                </a:gridCol>
                <a:gridCol w="4199652">
                  <a:extLst>
                    <a:ext uri="{9D8B030D-6E8A-4147-A177-3AD203B41FA5}">
                      <a16:colId xmlns:a16="http://schemas.microsoft.com/office/drawing/2014/main" val="20001"/>
                    </a:ext>
                  </a:extLst>
                </a:gridCol>
                <a:gridCol w="969593">
                  <a:extLst>
                    <a:ext uri="{9D8B030D-6E8A-4147-A177-3AD203B41FA5}">
                      <a16:colId xmlns:a16="http://schemas.microsoft.com/office/drawing/2014/main" val="20002"/>
                    </a:ext>
                  </a:extLst>
                </a:gridCol>
                <a:gridCol w="2009575">
                  <a:extLst>
                    <a:ext uri="{9D8B030D-6E8A-4147-A177-3AD203B41FA5}">
                      <a16:colId xmlns:a16="http://schemas.microsoft.com/office/drawing/2014/main" val="20003"/>
                    </a:ext>
                  </a:extLst>
                </a:gridCol>
              </a:tblGrid>
              <a:tr h="490934">
                <a:tc>
                  <a:txBody>
                    <a:bodyPr/>
                    <a:lstStyle/>
                    <a:p>
                      <a:pPr algn="ctr"/>
                      <a:r>
                        <a:rPr kumimoji="1" lang="ja-JP" altLang="en-US" sz="1200" b="0" dirty="0">
                          <a:solidFill>
                            <a:sysClr val="windowText" lastClr="000000"/>
                          </a:solidFill>
                        </a:rPr>
                        <a:t>氏名（ふりがな）</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l"/>
                      <a:r>
                        <a:rPr kumimoji="1" lang="ja-JP" altLang="en-US" sz="1200" b="0" dirty="0">
                          <a:solidFill>
                            <a:sysClr val="windowText" lastClr="000000"/>
                          </a:solidFill>
                        </a:rPr>
                        <a:t>江川　将偉</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tc rowSpan="3">
                  <a:txBody>
                    <a:bodyPr/>
                    <a:lstStyle/>
                    <a:p>
                      <a:pPr algn="ctr"/>
                      <a:r>
                        <a:rPr kumimoji="1" lang="ja-JP" altLang="en-US" sz="1200" b="0" dirty="0">
                          <a:solidFill>
                            <a:sysClr val="windowText" lastClr="000000"/>
                          </a:solidFill>
                        </a:rPr>
                        <a:t>顔写真</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rowSpan="3">
                  <a:txBody>
                    <a:bodyPr/>
                    <a:lstStyle/>
                    <a:p>
                      <a:pPr algn="ctr"/>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98074">
                <a:tc>
                  <a:txBody>
                    <a:bodyPr/>
                    <a:lstStyle/>
                    <a:p>
                      <a:pPr algn="ctr"/>
                      <a:r>
                        <a:rPr kumimoji="1" lang="ja-JP" altLang="en-US" sz="1200" b="0" dirty="0">
                          <a:solidFill>
                            <a:sysClr val="windowText" lastClr="000000"/>
                          </a:solidFill>
                        </a:rPr>
                        <a:t>所属・役職</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r>
                        <a:rPr kumimoji="1" lang="ja-JP" altLang="en-US" sz="1200" b="0" dirty="0">
                          <a:solidFill>
                            <a:sysClr val="windowText" lastClr="000000"/>
                          </a:solidFill>
                        </a:rPr>
                        <a:t>一般社団法人コンパクトスマートシティプラットフォーム協議会</a:t>
                      </a:r>
                      <a:endParaRPr kumimoji="1" lang="en-US" altLang="ja-JP" sz="1200" b="0" dirty="0">
                        <a:solidFill>
                          <a:sysClr val="windowText" lastClr="000000"/>
                        </a:solidFill>
                      </a:endParaRPr>
                    </a:p>
                    <a:p>
                      <a:r>
                        <a:rPr kumimoji="1" lang="ja-JP" altLang="en-US" sz="1200" b="0" dirty="0">
                          <a:solidFill>
                            <a:sysClr val="windowText" lastClr="000000"/>
                          </a:solidFill>
                        </a:rPr>
                        <a:t>代表理事</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vMerge="1">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vMerge="1">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11163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ysClr val="windowText" lastClr="000000"/>
                          </a:solidFill>
                        </a:rPr>
                        <a:t>本事業における役割</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rgbClr val="E6E6E6"/>
                    </a:solidFill>
                  </a:tcPr>
                </a:tc>
                <a:tc>
                  <a:txBody>
                    <a:bodyPr/>
                    <a:lstStyle/>
                    <a:p>
                      <a:r>
                        <a:rPr kumimoji="1" lang="ja-JP" altLang="en-US" sz="1200" b="0" dirty="0">
                          <a:solidFill>
                            <a:sysClr val="windowText" lastClr="000000"/>
                          </a:solidFill>
                        </a:rPr>
                        <a:t>全体の統括</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vMerge="1">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vMerge="1">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12942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ysClr val="windowText" lastClr="000000"/>
                          </a:solidFill>
                        </a:rPr>
                        <a:t>業務経験</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rgbClr val="E6E6E6"/>
                    </a:solidFill>
                  </a:tcPr>
                </a:tc>
                <a:tc gridSpan="3">
                  <a:txBody>
                    <a:bodyPr/>
                    <a:lstStyle/>
                    <a:p>
                      <a:r>
                        <a:rPr kumimoji="1" lang="ja-JP" altLang="en-US" sz="1200" b="0" dirty="0">
                          <a:solidFill>
                            <a:sysClr val="windowText" lastClr="000000"/>
                          </a:solidFill>
                        </a:rPr>
                        <a:t>大阪府 スマートシティ戦略 スーパーアドバイザー　</a:t>
                      </a:r>
                      <a:r>
                        <a:rPr kumimoji="1" lang="en-US" altLang="ja-JP" sz="1200" b="0" dirty="0">
                          <a:solidFill>
                            <a:sysClr val="windowText" lastClr="000000"/>
                          </a:solidFill>
                        </a:rPr>
                        <a:t>2020</a:t>
                      </a:r>
                      <a:r>
                        <a:rPr kumimoji="1" lang="ja-JP" altLang="en-US" sz="1200" b="0" dirty="0">
                          <a:solidFill>
                            <a:sysClr val="windowText" lastClr="000000"/>
                          </a:solidFill>
                        </a:rPr>
                        <a:t>年</a:t>
                      </a:r>
                      <a:r>
                        <a:rPr kumimoji="1" lang="en-US" altLang="ja-JP" sz="1200" b="0" dirty="0">
                          <a:solidFill>
                            <a:sysClr val="windowText" lastClr="000000"/>
                          </a:solidFill>
                        </a:rPr>
                        <a:t>9</a:t>
                      </a:r>
                      <a:r>
                        <a:rPr kumimoji="1" lang="ja-JP" altLang="en-US" sz="1200" b="0" dirty="0">
                          <a:solidFill>
                            <a:sysClr val="windowText" lastClr="000000"/>
                          </a:solidFill>
                        </a:rPr>
                        <a:t>月～</a:t>
                      </a:r>
                      <a:r>
                        <a:rPr kumimoji="1" lang="en-US" altLang="ja-JP" sz="1200" b="0" dirty="0">
                          <a:solidFill>
                            <a:sysClr val="windowText" lastClr="000000"/>
                          </a:solidFill>
                        </a:rPr>
                        <a:t>2022</a:t>
                      </a:r>
                      <a:r>
                        <a:rPr kumimoji="1" lang="ja-JP" altLang="en-US" sz="1200" b="0" dirty="0">
                          <a:solidFill>
                            <a:sysClr val="windowText" lastClr="000000"/>
                          </a:solidFill>
                        </a:rPr>
                        <a:t>年</a:t>
                      </a:r>
                      <a:r>
                        <a:rPr kumimoji="1" lang="en-US" altLang="ja-JP" sz="1200" b="0" dirty="0">
                          <a:solidFill>
                            <a:sysClr val="windowText" lastClr="000000"/>
                          </a:solidFill>
                        </a:rPr>
                        <a:t>3</a:t>
                      </a:r>
                      <a:r>
                        <a:rPr kumimoji="1" lang="ja-JP" altLang="en-US" sz="1200" b="0">
                          <a:solidFill>
                            <a:sysClr val="windowText" lastClr="000000"/>
                          </a:solidFill>
                        </a:rPr>
                        <a:t>月末</a:t>
                      </a:r>
                      <a:endParaRPr kumimoji="1" lang="en-US" altLang="ja-JP" sz="1200" b="0" dirty="0">
                        <a:solidFill>
                          <a:sysClr val="windowText" lastClr="000000"/>
                        </a:solidFill>
                      </a:endParaRPr>
                    </a:p>
                    <a:p>
                      <a:r>
                        <a:rPr kumimoji="1" lang="ja-JP" altLang="en-US" sz="1200" b="0" dirty="0">
                          <a:solidFill>
                            <a:sysClr val="windowText" lastClr="000000"/>
                          </a:solidFill>
                        </a:rPr>
                        <a:t>一般社団法人コンパクトスマートシティプラットフォーム協議会　代表理事　</a:t>
                      </a:r>
                      <a:r>
                        <a:rPr kumimoji="1" lang="en-US" altLang="ja-JP" sz="1200" b="0" dirty="0">
                          <a:solidFill>
                            <a:sysClr val="windowText" lastClr="000000"/>
                          </a:solidFill>
                        </a:rPr>
                        <a:t>2021</a:t>
                      </a:r>
                      <a:r>
                        <a:rPr kumimoji="1" lang="ja-JP" altLang="en-US" sz="1200" b="0" dirty="0">
                          <a:solidFill>
                            <a:sysClr val="windowText" lastClr="000000"/>
                          </a:solidFill>
                        </a:rPr>
                        <a:t>年</a:t>
                      </a:r>
                      <a:r>
                        <a:rPr kumimoji="1" lang="en-US" altLang="ja-JP" sz="1200" b="0" dirty="0">
                          <a:solidFill>
                            <a:sysClr val="windowText" lastClr="000000"/>
                          </a:solidFill>
                        </a:rPr>
                        <a:t>8</a:t>
                      </a:r>
                      <a:r>
                        <a:rPr kumimoji="1" lang="ja-JP" altLang="en-US" sz="1200" b="0" dirty="0">
                          <a:solidFill>
                            <a:sysClr val="windowText" lastClr="000000"/>
                          </a:solidFill>
                        </a:rPr>
                        <a:t>月～現在</a:t>
                      </a:r>
                      <a:endParaRPr kumimoji="1" lang="en-US" altLang="ja-JP" sz="1200" b="0" dirty="0">
                        <a:solidFill>
                          <a:sysClr val="windowText" lastClr="000000"/>
                        </a:solidFill>
                      </a:endParaRPr>
                    </a:p>
                    <a:p>
                      <a:r>
                        <a:rPr kumimoji="1" lang="ja-JP" altLang="en-US" sz="1200" b="0" dirty="0">
                          <a:solidFill>
                            <a:sysClr val="windowText" lastClr="000000"/>
                          </a:solidFill>
                        </a:rPr>
                        <a:t>一般社団法人重要生活機器セキュリティ協議会　アドバイザー　</a:t>
                      </a:r>
                      <a:r>
                        <a:rPr kumimoji="1" lang="en-US" altLang="ja-JP" sz="1200" b="0" dirty="0">
                          <a:solidFill>
                            <a:sysClr val="windowText" lastClr="000000"/>
                          </a:solidFill>
                        </a:rPr>
                        <a:t>2019</a:t>
                      </a:r>
                      <a:r>
                        <a:rPr kumimoji="1" lang="ja-JP" altLang="en-US" sz="1200" b="0" dirty="0">
                          <a:solidFill>
                            <a:sysClr val="windowText" lastClr="000000"/>
                          </a:solidFill>
                        </a:rPr>
                        <a:t>年</a:t>
                      </a:r>
                      <a:r>
                        <a:rPr kumimoji="1" lang="en-US" altLang="ja-JP" sz="1200" b="0" dirty="0">
                          <a:solidFill>
                            <a:sysClr val="windowText" lastClr="000000"/>
                          </a:solidFill>
                        </a:rPr>
                        <a:t>4</a:t>
                      </a:r>
                      <a:r>
                        <a:rPr kumimoji="1" lang="ja-JP" altLang="en-US" sz="1200" b="0" dirty="0">
                          <a:solidFill>
                            <a:sysClr val="windowText" lastClr="000000"/>
                          </a:solidFill>
                        </a:rPr>
                        <a:t>月～現在</a:t>
                      </a:r>
                      <a:endParaRPr kumimoji="1" lang="en-US" altLang="ja-JP" sz="1200" b="0" dirty="0">
                        <a:solidFill>
                          <a:sysClr val="windowText" lastClr="000000"/>
                        </a:solidFill>
                      </a:endParaRPr>
                    </a:p>
                    <a:p>
                      <a:r>
                        <a:rPr kumimoji="1" lang="ja-JP" altLang="en-US" sz="1200" b="0" dirty="0">
                          <a:solidFill>
                            <a:sysClr val="windowText" lastClr="000000"/>
                          </a:solidFill>
                        </a:rPr>
                        <a:t>株式会社</a:t>
                      </a:r>
                      <a:r>
                        <a:rPr kumimoji="1" lang="en-US" altLang="ja-JP" sz="1200" b="0" dirty="0">
                          <a:solidFill>
                            <a:sysClr val="windowText" lastClr="000000"/>
                          </a:solidFill>
                        </a:rPr>
                        <a:t>OZ1</a:t>
                      </a:r>
                      <a:r>
                        <a:rPr kumimoji="1" lang="ja-JP" altLang="en-US" sz="1200" b="0" dirty="0">
                          <a:solidFill>
                            <a:sysClr val="windowText" lastClr="000000"/>
                          </a:solidFill>
                        </a:rPr>
                        <a:t> 代表取締役　</a:t>
                      </a:r>
                      <a:r>
                        <a:rPr kumimoji="1" lang="en-US" altLang="ja-JP" sz="1200" b="0" dirty="0">
                          <a:solidFill>
                            <a:sysClr val="windowText" lastClr="000000"/>
                          </a:solidFill>
                        </a:rPr>
                        <a:t>2019</a:t>
                      </a:r>
                      <a:r>
                        <a:rPr kumimoji="1" lang="ja-JP" altLang="en-US" sz="1200" b="0" dirty="0">
                          <a:solidFill>
                            <a:sysClr val="windowText" lastClr="000000"/>
                          </a:solidFill>
                        </a:rPr>
                        <a:t>年</a:t>
                      </a:r>
                      <a:r>
                        <a:rPr kumimoji="1" lang="en-US" altLang="ja-JP" sz="1200" b="0" dirty="0">
                          <a:solidFill>
                            <a:sysClr val="windowText" lastClr="000000"/>
                          </a:solidFill>
                        </a:rPr>
                        <a:t>5</a:t>
                      </a:r>
                      <a:r>
                        <a:rPr kumimoji="1" lang="ja-JP" altLang="en-US" sz="1200" b="0" dirty="0">
                          <a:solidFill>
                            <a:sysClr val="windowText" lastClr="000000"/>
                          </a:solidFill>
                        </a:rPr>
                        <a:t>月～現在</a:t>
                      </a:r>
                      <a:endParaRPr kumimoji="1" lang="en-US" altLang="ja-JP"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hMerge="1">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hMerge="1">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17101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ysClr val="windowText" lastClr="000000"/>
                          </a:solidFill>
                        </a:rPr>
                        <a:t>専門的知識その他の知見など</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rgbClr val="E6E6E6"/>
                    </a:solidFill>
                  </a:tcPr>
                </a:tc>
                <a:tc gridSpan="3">
                  <a:txBody>
                    <a:bodyPr/>
                    <a:lstStyle/>
                    <a:p>
                      <a:r>
                        <a:rPr kumimoji="1" lang="en-US" altLang="ja-JP" sz="1200" b="0" dirty="0">
                          <a:solidFill>
                            <a:sysClr val="windowText" lastClr="000000"/>
                          </a:solidFill>
                        </a:rPr>
                        <a:t>2020</a:t>
                      </a:r>
                      <a:r>
                        <a:rPr kumimoji="1" lang="ja-JP" altLang="en-US" sz="1200" b="0" dirty="0">
                          <a:solidFill>
                            <a:sysClr val="windowText" lastClr="000000"/>
                          </a:solidFill>
                        </a:rPr>
                        <a:t>年</a:t>
                      </a:r>
                      <a:r>
                        <a:rPr kumimoji="1" lang="en-US" altLang="ja-JP" sz="1200" b="0" dirty="0">
                          <a:solidFill>
                            <a:sysClr val="windowText" lastClr="000000"/>
                          </a:solidFill>
                        </a:rPr>
                        <a:t>9</a:t>
                      </a:r>
                      <a:r>
                        <a:rPr kumimoji="1" lang="ja-JP" altLang="en-US" sz="1200" b="0" dirty="0">
                          <a:solidFill>
                            <a:sysClr val="windowText" lastClr="000000"/>
                          </a:solidFill>
                        </a:rPr>
                        <a:t>月から大阪府のスマートシティの戦略支援、大阪スマートシティパートナーズフォーラムの統括を行い大阪府下</a:t>
                      </a:r>
                      <a:r>
                        <a:rPr kumimoji="1" lang="en-US" altLang="ja-JP" sz="1200" b="0" dirty="0">
                          <a:solidFill>
                            <a:sysClr val="windowText" lastClr="000000"/>
                          </a:solidFill>
                        </a:rPr>
                        <a:t>43</a:t>
                      </a:r>
                      <a:r>
                        <a:rPr kumimoji="1" lang="ja-JP" altLang="en-US" sz="1200" b="0" dirty="0">
                          <a:solidFill>
                            <a:sysClr val="windowText" lastClr="000000"/>
                          </a:solidFill>
                        </a:rPr>
                        <a:t>自治体からの課題を整理し</a:t>
                      </a:r>
                      <a:r>
                        <a:rPr kumimoji="1" lang="en-US" altLang="ja-JP" sz="1200" b="0" dirty="0">
                          <a:solidFill>
                            <a:sysClr val="windowText" lastClr="000000"/>
                          </a:solidFill>
                        </a:rPr>
                        <a:t>300</a:t>
                      </a:r>
                      <a:r>
                        <a:rPr kumimoji="1" lang="ja-JP" altLang="en-US" sz="1200" b="0" dirty="0">
                          <a:solidFill>
                            <a:sysClr val="windowText" lastClr="000000"/>
                          </a:solidFill>
                        </a:rPr>
                        <a:t>社以上の企業とスマートシティサービスの構築を支援しています。また</a:t>
                      </a:r>
                      <a:r>
                        <a:rPr kumimoji="1" lang="en-US" altLang="ja-JP" sz="1200" b="0" dirty="0">
                          <a:solidFill>
                            <a:sysClr val="windowText" lastClr="000000"/>
                          </a:solidFill>
                        </a:rPr>
                        <a:t>10</a:t>
                      </a:r>
                      <a:r>
                        <a:rPr kumimoji="1" lang="ja-JP" altLang="en-US" sz="1200" b="0" dirty="0">
                          <a:solidFill>
                            <a:sysClr val="windowText" lastClr="000000"/>
                          </a:solidFill>
                        </a:rPr>
                        <a:t>年以上半導体のセキュリティからクラウドのセキュリティに精通し、エンジニアとして各データ連携基盤をソースコード含めて分析し、利用方法などを定義したりサービスやセキュリティに深い知識があり、大阪府豊能町のスマートシティを産官学民で半年で構築している。また大阪以外の自治体や大学でもスマートシティの在り方や考え方など課題をベースに解決していくための講演会も行うなど、広い知識を有しております。</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hMerge="1">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hMerge="1">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 name="スライド番号プレースホルダー 1">
            <a:extLst>
              <a:ext uri="{FF2B5EF4-FFF2-40B4-BE49-F238E27FC236}">
                <a16:creationId xmlns:a16="http://schemas.microsoft.com/office/drawing/2014/main" id="{B137547D-6055-4FFF-AC33-9CD47D9D8C50}"/>
              </a:ext>
            </a:extLst>
          </p:cNvPr>
          <p:cNvSpPr>
            <a:spLocks noGrp="1"/>
          </p:cNvSpPr>
          <p:nvPr>
            <p:ph type="sldNum" sz="quarter" idx="12"/>
          </p:nvPr>
        </p:nvSpPr>
        <p:spPr/>
        <p:txBody>
          <a:bodyPr/>
          <a:lstStyle/>
          <a:p>
            <a:pPr>
              <a:defRPr/>
            </a:pPr>
            <a:fld id="{ED70751B-34C4-41F7-9A42-B8AF8614956A}" type="slidenum">
              <a:rPr lang="en-US" altLang="ja-JP" smtClean="0"/>
              <a:pPr>
                <a:defRPr/>
              </a:pPr>
              <a:t>41</a:t>
            </a:fld>
            <a:endParaRPr lang="en-US" altLang="ja-JP" dirty="0"/>
          </a:p>
        </p:txBody>
      </p:sp>
      <p:pic>
        <p:nvPicPr>
          <p:cNvPr id="7" name="図 6">
            <a:extLst>
              <a:ext uri="{FF2B5EF4-FFF2-40B4-BE49-F238E27FC236}">
                <a16:creationId xmlns:a16="http://schemas.microsoft.com/office/drawing/2014/main" id="{B3399955-5F70-4D42-A8E2-162779606DB3}"/>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5556" b="100000" l="7253" r="98901"/>
                    </a14:imgEffect>
                  </a14:imgLayer>
                </a14:imgProps>
              </a:ext>
              <a:ext uri="{28A0092B-C50C-407E-A947-70E740481C1C}">
                <a14:useLocalDpi xmlns:a14="http://schemas.microsoft.com/office/drawing/2010/main" val="0"/>
              </a:ext>
            </a:extLst>
          </a:blip>
          <a:srcRect/>
          <a:stretch/>
        </p:blipFill>
        <p:spPr>
          <a:xfrm>
            <a:off x="6925781" y="1844824"/>
            <a:ext cx="1729551" cy="1368152"/>
          </a:xfrm>
          <a:prstGeom prst="rect">
            <a:avLst/>
          </a:prstGeom>
        </p:spPr>
      </p:pic>
    </p:spTree>
    <p:extLst>
      <p:ext uri="{BB962C8B-B14F-4D97-AF65-F5344CB8AC3E}">
        <p14:creationId xmlns:p14="http://schemas.microsoft.com/office/powerpoint/2010/main" val="24260548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8"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中核的経営人材・セキュリティ</a:t>
            </a:r>
          </a:p>
        </p:txBody>
      </p:sp>
      <p:sp>
        <p:nvSpPr>
          <p:cNvPr id="49" name="正方形/長方形 25"/>
          <p:cNvSpPr/>
          <p:nvPr/>
        </p:nvSpPr>
        <p:spPr>
          <a:xfrm>
            <a:off x="251520" y="1412776"/>
            <a:ext cx="8496944" cy="307777"/>
          </a:xfrm>
          <a:prstGeom prst="rect">
            <a:avLst/>
          </a:prstGeom>
        </p:spPr>
        <p:txBody>
          <a:bodyPr wrap="square">
            <a:spAutoFit/>
          </a:bodyPr>
          <a:lstStyle/>
          <a:p>
            <a:r>
              <a:rPr lang="en-US" altLang="ja-JP" sz="1400" i="1" dirty="0">
                <a:solidFill>
                  <a:srgbClr val="FF0000"/>
                </a:solidFill>
                <a:latin typeface="+mn-ea"/>
              </a:rPr>
              <a:t>※</a:t>
            </a:r>
            <a:r>
              <a:rPr lang="ja-JP" altLang="en-US" sz="1400" i="1" dirty="0">
                <a:solidFill>
                  <a:srgbClr val="FF0000"/>
                </a:solidFill>
                <a:latin typeface="+mn-ea"/>
              </a:rPr>
              <a:t>別紙３の</a:t>
            </a:r>
            <a:r>
              <a:rPr lang="en-US" altLang="ja-JP" sz="1400" i="1" dirty="0">
                <a:solidFill>
                  <a:srgbClr val="FF0000"/>
                </a:solidFill>
                <a:latin typeface="+mn-ea"/>
              </a:rPr>
              <a:t>Excel</a:t>
            </a:r>
            <a:r>
              <a:rPr lang="ja-JP" altLang="en-US" sz="1400" i="1" dirty="0">
                <a:solidFill>
                  <a:srgbClr val="FF0000"/>
                </a:solidFill>
                <a:latin typeface="+mn-ea"/>
              </a:rPr>
              <a:t>シートに記載</a:t>
            </a:r>
            <a:endParaRPr lang="en-US" altLang="ja-JP" sz="1400" i="1" dirty="0">
              <a:solidFill>
                <a:srgbClr val="FF0000"/>
              </a:solidFill>
              <a:latin typeface="+mn-ea"/>
            </a:endParaRPr>
          </a:p>
        </p:txBody>
      </p:sp>
      <p:sp>
        <p:nvSpPr>
          <p:cNvPr id="6" name="Text Box 4">
            <a:extLst>
              <a:ext uri="{FF2B5EF4-FFF2-40B4-BE49-F238E27FC236}">
                <a16:creationId xmlns:a16="http://schemas.microsoft.com/office/drawing/2014/main" id="{0F340FFA-7EB5-4B1B-A475-171C08354C6E}"/>
              </a:ext>
            </a:extLst>
          </p:cNvPr>
          <p:cNvSpPr txBox="1">
            <a:spLocks noChangeArrowheads="1"/>
          </p:cNvSpPr>
          <p:nvPr/>
        </p:nvSpPr>
        <p:spPr>
          <a:xfrm>
            <a:off x="107504" y="836712"/>
            <a:ext cx="6490289" cy="338554"/>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1600" b="1" dirty="0">
                <a:latin typeface="Tahoma" pitchFamily="34" charset="0"/>
              </a:rPr>
              <a:t>スマートシティセキュリティガイドライン導入シート</a:t>
            </a:r>
            <a:endParaRPr lang="ja-JP" altLang="en-US" sz="1600" b="1" dirty="0">
              <a:latin typeface="+mn-ea"/>
              <a:ea typeface="+mn-ea"/>
            </a:endParaRPr>
          </a:p>
        </p:txBody>
      </p:sp>
      <p:sp>
        <p:nvSpPr>
          <p:cNvPr id="2" name="スライド番号プレースホルダー 1">
            <a:extLst>
              <a:ext uri="{FF2B5EF4-FFF2-40B4-BE49-F238E27FC236}">
                <a16:creationId xmlns:a16="http://schemas.microsoft.com/office/drawing/2014/main" id="{27289064-E2F9-42CC-B279-7BE4CEF9B3AD}"/>
              </a:ext>
            </a:extLst>
          </p:cNvPr>
          <p:cNvSpPr>
            <a:spLocks noGrp="1"/>
          </p:cNvSpPr>
          <p:nvPr>
            <p:ph type="sldNum" sz="quarter" idx="12"/>
          </p:nvPr>
        </p:nvSpPr>
        <p:spPr/>
        <p:txBody>
          <a:bodyPr/>
          <a:lstStyle/>
          <a:p>
            <a:pPr>
              <a:defRPr/>
            </a:pPr>
            <a:fld id="{ED70751B-34C4-41F7-9A42-B8AF8614956A}" type="slidenum">
              <a:rPr lang="en-US" altLang="ja-JP" smtClean="0"/>
              <a:pPr>
                <a:defRPr/>
              </a:pPr>
              <a:t>42</a:t>
            </a:fld>
            <a:endParaRPr lang="en-US" altLang="ja-JP" dirty="0"/>
          </a:p>
        </p:txBody>
      </p:sp>
    </p:spTree>
    <p:extLst>
      <p:ext uri="{BB962C8B-B14F-4D97-AF65-F5344CB8AC3E}">
        <p14:creationId xmlns:p14="http://schemas.microsoft.com/office/powerpoint/2010/main" val="32516491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 name="Rectangle 66"/>
          <p:cNvSpPr>
            <a:spLocks noChangeArrowheads="1"/>
          </p:cNvSpPr>
          <p:nvPr/>
        </p:nvSpPr>
        <p:spPr>
          <a:xfrm>
            <a:off x="96700" y="980728"/>
            <a:ext cx="8939796" cy="5760640"/>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289"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dirty="0">
                <a:solidFill>
                  <a:schemeClr val="bg1"/>
                </a:solidFill>
                <a:latin typeface="ＭＳ Ｐゴシック" panose="020B0600070205080204" pitchFamily="50" charset="-128"/>
              </a:rPr>
              <a:t>Well-being</a:t>
            </a:r>
            <a:r>
              <a:rPr lang="ja-JP" altLang="en-US" sz="1800" b="1" dirty="0">
                <a:solidFill>
                  <a:schemeClr val="bg1"/>
                </a:solidFill>
                <a:latin typeface="ＭＳ Ｐゴシック" panose="020B0600070205080204" pitchFamily="50" charset="-128"/>
              </a:rPr>
              <a:t>指標への協力</a:t>
            </a:r>
            <a:endParaRPr lang="ja-JP" altLang="en-US" sz="1400" b="1" dirty="0">
              <a:solidFill>
                <a:schemeClr val="bg1"/>
              </a:solidFill>
              <a:latin typeface="ＭＳ Ｐゴシック" panose="020B0600070205080204" pitchFamily="50" charset="-128"/>
            </a:endParaRPr>
          </a:p>
        </p:txBody>
      </p:sp>
      <p:sp>
        <p:nvSpPr>
          <p:cNvPr id="1290" name="Text Box 4"/>
          <p:cNvSpPr txBox="1">
            <a:spLocks noChangeArrowheads="1"/>
          </p:cNvSpPr>
          <p:nvPr/>
        </p:nvSpPr>
        <p:spPr>
          <a:xfrm>
            <a:off x="0" y="580618"/>
            <a:ext cx="6228184" cy="338554"/>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en-US" altLang="ja-JP" sz="1600" b="1" dirty="0">
                <a:latin typeface="Tahoma" pitchFamily="34" charset="0"/>
              </a:rPr>
              <a:t>Well-being</a:t>
            </a:r>
            <a:r>
              <a:rPr lang="ja-JP" altLang="en-US" sz="1600" b="1" dirty="0">
                <a:latin typeface="Tahoma" pitchFamily="34" charset="0"/>
              </a:rPr>
              <a:t>指標の測定・公表に向けた取組の予定</a:t>
            </a:r>
          </a:p>
        </p:txBody>
      </p:sp>
      <p:sp>
        <p:nvSpPr>
          <p:cNvPr id="1291" name="正方形/長方形 18"/>
          <p:cNvSpPr/>
          <p:nvPr/>
        </p:nvSpPr>
        <p:spPr>
          <a:xfrm>
            <a:off x="56888" y="2807291"/>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292" name="正方形/長方形 22"/>
          <p:cNvSpPr/>
          <p:nvPr/>
        </p:nvSpPr>
        <p:spPr>
          <a:xfrm>
            <a:off x="150080" y="1019036"/>
            <a:ext cx="8712285" cy="1600438"/>
          </a:xfrm>
          <a:prstGeom prst="rect">
            <a:avLst/>
          </a:prstGeom>
        </p:spPr>
        <p:txBody>
          <a:bodyPr wrap="square">
            <a:spAutoFit/>
          </a:bodyPr>
          <a:lstStyle/>
          <a:p>
            <a:r>
              <a:rPr lang="ja-JP" altLang="en-US" sz="1400" dirty="0"/>
              <a:t>豊能町ではスマートシティを行う上で、住民参加型を一つの課題として取組み、住民アンケートを色々と行っております。</a:t>
            </a:r>
            <a:r>
              <a:rPr lang="en-US" altLang="ja-JP" sz="1400" dirty="0"/>
              <a:t>Well-being</a:t>
            </a:r>
            <a:r>
              <a:rPr lang="ja-JP" altLang="en-US" sz="1400" dirty="0"/>
              <a:t>指標に関しても住民の協力は非常に取り付けやすい内容であるため、協力させて頂きます。</a:t>
            </a:r>
            <a:endParaRPr lang="en-US" altLang="ja-JP" sz="1400" dirty="0"/>
          </a:p>
          <a:p>
            <a:endParaRPr lang="en-US" altLang="ja-JP" sz="1400" dirty="0"/>
          </a:p>
          <a:p>
            <a:r>
              <a:rPr lang="ja-JP" altLang="en-US" sz="1400" dirty="0"/>
              <a:t>とよのんコンシェルジュにはアンケート機能を保有しておりますので、</a:t>
            </a:r>
            <a:r>
              <a:rPr lang="en-US" altLang="ja-JP" sz="1400" dirty="0"/>
              <a:t>Well-being</a:t>
            </a:r>
            <a:r>
              <a:rPr lang="ja-JP" altLang="en-US" sz="1400" dirty="0"/>
              <a:t>指標でのアンケートが準備できましたら、連携させて頂きアプリダウンロード者にアンケートを答えてもらう他に、スマホ教室でデジタルが苦手な方にも説明して対応は可能です。また豊能町を支援する地域</a:t>
            </a:r>
            <a:r>
              <a:rPr lang="en-US" altLang="ja-JP" sz="1400" dirty="0"/>
              <a:t>NPO</a:t>
            </a:r>
            <a:r>
              <a:rPr lang="ja-JP" altLang="en-US" sz="1400" dirty="0"/>
              <a:t>や一般社団法人もあり、デジタル庁の希望を伺いながら柔軟に対応させて頂きます。</a:t>
            </a:r>
            <a:endParaRPr lang="en-US" altLang="ja-JP" sz="1400" i="1" dirty="0">
              <a:solidFill>
                <a:srgbClr val="FF0000"/>
              </a:solidFill>
            </a:endParaRPr>
          </a:p>
        </p:txBody>
      </p:sp>
      <p:sp>
        <p:nvSpPr>
          <p:cNvPr id="2" name="スライド番号プレースホルダー 1">
            <a:extLst>
              <a:ext uri="{FF2B5EF4-FFF2-40B4-BE49-F238E27FC236}">
                <a16:creationId xmlns:a16="http://schemas.microsoft.com/office/drawing/2014/main" id="{A7C4BF5B-473B-492D-BB7D-59217E9B3825}"/>
              </a:ext>
            </a:extLst>
          </p:cNvPr>
          <p:cNvSpPr>
            <a:spLocks noGrp="1"/>
          </p:cNvSpPr>
          <p:nvPr>
            <p:ph type="sldNum" sz="quarter" idx="12"/>
          </p:nvPr>
        </p:nvSpPr>
        <p:spPr/>
        <p:txBody>
          <a:bodyPr/>
          <a:lstStyle/>
          <a:p>
            <a:pPr>
              <a:defRPr/>
            </a:pPr>
            <a:fld id="{ED70751B-34C4-41F7-9A42-B8AF8614956A}" type="slidenum">
              <a:rPr lang="en-US" altLang="ja-JP" smtClean="0"/>
              <a:pPr>
                <a:defRPr/>
              </a:pPr>
              <a:t>43</a:t>
            </a:fld>
            <a:endParaRPr lang="en-US" altLang="ja-JP" dirty="0"/>
          </a:p>
        </p:txBody>
      </p:sp>
    </p:spTree>
    <p:extLst>
      <p:ext uri="{BB962C8B-B14F-4D97-AF65-F5344CB8AC3E}">
        <p14:creationId xmlns:p14="http://schemas.microsoft.com/office/powerpoint/2010/main" val="3711118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7">
            <a:extLst>
              <a:ext uri="{FF2B5EF4-FFF2-40B4-BE49-F238E27FC236}">
                <a16:creationId xmlns:a16="http://schemas.microsoft.com/office/drawing/2014/main" id="{FFD9E7D1-E16A-4713-A0C4-86527B1ECA68}"/>
              </a:ext>
            </a:extLst>
          </p:cNvPr>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chemeClr val="bg1"/>
                </a:solidFill>
                <a:latin typeface="ＭＳ Ｐゴシック" panose="020B0600070205080204" pitchFamily="50" charset="-128"/>
              </a:rPr>
              <a:t>政策目的</a:t>
            </a:r>
            <a:endParaRPr lang="ja-JP" altLang="en-US" sz="1400" b="1" dirty="0">
              <a:solidFill>
                <a:schemeClr val="bg1"/>
              </a:solidFill>
              <a:latin typeface="ＭＳ Ｐゴシック" panose="020B0600070205080204" pitchFamily="50" charset="-128"/>
            </a:endParaRPr>
          </a:p>
        </p:txBody>
      </p:sp>
      <p:sp>
        <p:nvSpPr>
          <p:cNvPr id="1263" name="Text Box 4"/>
          <p:cNvSpPr txBox="1">
            <a:spLocks noChangeArrowheads="1"/>
          </p:cNvSpPr>
          <p:nvPr/>
        </p:nvSpPr>
        <p:spPr>
          <a:xfrm>
            <a:off x="66892" y="627600"/>
            <a:ext cx="7961492" cy="338554"/>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1600" b="1" dirty="0">
                <a:latin typeface="+mn-ea"/>
                <a:ea typeface="+mn-ea"/>
              </a:rPr>
              <a:t>事業の成果を複数年にわたって計測するための</a:t>
            </a:r>
            <a:r>
              <a:rPr lang="en-US" altLang="ja-JP" sz="1600" b="1" dirty="0">
                <a:latin typeface="+mn-ea"/>
                <a:ea typeface="+mn-ea"/>
              </a:rPr>
              <a:t>KPI</a:t>
            </a:r>
            <a:r>
              <a:rPr lang="ja-JP" altLang="en-US" sz="1600" b="1" dirty="0">
                <a:latin typeface="+mn-ea"/>
                <a:ea typeface="+mn-ea"/>
              </a:rPr>
              <a:t>（３カ年分）</a:t>
            </a:r>
          </a:p>
        </p:txBody>
      </p:sp>
      <p:sp>
        <p:nvSpPr>
          <p:cNvPr id="2" name="スライド番号プレースホルダー 1">
            <a:extLst>
              <a:ext uri="{FF2B5EF4-FFF2-40B4-BE49-F238E27FC236}">
                <a16:creationId xmlns:a16="http://schemas.microsoft.com/office/drawing/2014/main" id="{B5F82322-2D35-43D2-8AD4-30DA41086097}"/>
              </a:ext>
            </a:extLst>
          </p:cNvPr>
          <p:cNvSpPr>
            <a:spLocks noGrp="1"/>
          </p:cNvSpPr>
          <p:nvPr>
            <p:ph type="sldNum" sz="quarter" idx="12"/>
          </p:nvPr>
        </p:nvSpPr>
        <p:spPr/>
        <p:txBody>
          <a:bodyPr/>
          <a:lstStyle/>
          <a:p>
            <a:pPr>
              <a:defRPr/>
            </a:pPr>
            <a:fld id="{ED70751B-34C4-41F7-9A42-B8AF8614956A}" type="slidenum">
              <a:rPr lang="en-US" altLang="ja-JP" smtClean="0"/>
              <a:pPr>
                <a:defRPr/>
              </a:pPr>
              <a:t>5</a:t>
            </a:fld>
            <a:endParaRPr lang="en-US" altLang="ja-JP" dirty="0"/>
          </a:p>
        </p:txBody>
      </p:sp>
      <p:pic>
        <p:nvPicPr>
          <p:cNvPr id="3" name="図 2">
            <a:extLst>
              <a:ext uri="{FF2B5EF4-FFF2-40B4-BE49-F238E27FC236}">
                <a16:creationId xmlns:a16="http://schemas.microsoft.com/office/drawing/2014/main" id="{A464297C-00E7-D6AF-1C0B-A3456B06A980}"/>
              </a:ext>
            </a:extLst>
          </p:cNvPr>
          <p:cNvPicPr>
            <a:picLocks noChangeAspect="1"/>
          </p:cNvPicPr>
          <p:nvPr/>
        </p:nvPicPr>
        <p:blipFill>
          <a:blip r:embed="rId3"/>
          <a:stretch>
            <a:fillRect/>
          </a:stretch>
        </p:blipFill>
        <p:spPr>
          <a:xfrm>
            <a:off x="51362" y="1675018"/>
            <a:ext cx="9001920" cy="4562294"/>
          </a:xfrm>
          <a:prstGeom prst="rect">
            <a:avLst/>
          </a:prstGeom>
        </p:spPr>
      </p:pic>
      <p:sp>
        <p:nvSpPr>
          <p:cNvPr id="4" name="正方形/長方形 3">
            <a:extLst>
              <a:ext uri="{FF2B5EF4-FFF2-40B4-BE49-F238E27FC236}">
                <a16:creationId xmlns:a16="http://schemas.microsoft.com/office/drawing/2014/main" id="{4CEACF9F-16A8-C071-7B88-11F36E0C9DED}"/>
              </a:ext>
            </a:extLst>
          </p:cNvPr>
          <p:cNvSpPr/>
          <p:nvPr/>
        </p:nvSpPr>
        <p:spPr>
          <a:xfrm>
            <a:off x="251520" y="6381327"/>
            <a:ext cx="1080120" cy="260469"/>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t>実線：注力</a:t>
            </a:r>
            <a:endParaRPr kumimoji="1" lang="ja-JP" altLang="en-US" sz="1200" dirty="0"/>
          </a:p>
        </p:txBody>
      </p:sp>
      <p:sp>
        <p:nvSpPr>
          <p:cNvPr id="8" name="正方形/長方形 7">
            <a:extLst>
              <a:ext uri="{FF2B5EF4-FFF2-40B4-BE49-F238E27FC236}">
                <a16:creationId xmlns:a16="http://schemas.microsoft.com/office/drawing/2014/main" id="{20680689-3CB2-5D3C-8DCD-8509ABEB3217}"/>
              </a:ext>
            </a:extLst>
          </p:cNvPr>
          <p:cNvSpPr/>
          <p:nvPr/>
        </p:nvSpPr>
        <p:spPr>
          <a:xfrm>
            <a:off x="1403648" y="6381327"/>
            <a:ext cx="1080120" cy="260469"/>
          </a:xfrm>
          <a:prstGeom prst="rect">
            <a:avLst/>
          </a:prstGeom>
          <a:ln w="12700">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t>点線：補足</a:t>
            </a:r>
          </a:p>
        </p:txBody>
      </p:sp>
      <p:sp>
        <p:nvSpPr>
          <p:cNvPr id="5" name="テキスト ボックス 4">
            <a:extLst>
              <a:ext uri="{FF2B5EF4-FFF2-40B4-BE49-F238E27FC236}">
                <a16:creationId xmlns:a16="http://schemas.microsoft.com/office/drawing/2014/main" id="{13161833-5362-5B36-1C6B-6124AC06AA5B}"/>
              </a:ext>
            </a:extLst>
          </p:cNvPr>
          <p:cNvSpPr txBox="1"/>
          <p:nvPr/>
        </p:nvSpPr>
        <p:spPr>
          <a:xfrm>
            <a:off x="467544" y="1020666"/>
            <a:ext cx="6054863" cy="523220"/>
          </a:xfrm>
          <a:prstGeom prst="rect">
            <a:avLst/>
          </a:prstGeom>
          <a:noFill/>
        </p:spPr>
        <p:txBody>
          <a:bodyPr wrap="none" rtlCol="0">
            <a:spAutoFit/>
          </a:bodyPr>
          <a:lstStyle/>
          <a:p>
            <a:r>
              <a:rPr kumimoji="1" lang="ja-JP" altLang="en-US" sz="1400" dirty="0"/>
              <a:t>豊能町スマートシティにおける各基本方針</a:t>
            </a:r>
            <a:endParaRPr kumimoji="1" lang="en-US" altLang="ja-JP" sz="1400" dirty="0"/>
          </a:p>
          <a:p>
            <a:r>
              <a:rPr lang="ja-JP" altLang="en-US" sz="1400" dirty="0"/>
              <a:t>基本方針は企業とサービスを行い住民のアンケート内容を基に変更されます。</a:t>
            </a:r>
            <a:endParaRPr kumimoji="1" lang="ja-JP" altLang="en-US" sz="1400" dirty="0"/>
          </a:p>
        </p:txBody>
      </p:sp>
    </p:spTree>
    <p:extLst>
      <p:ext uri="{BB962C8B-B14F-4D97-AF65-F5344CB8AC3E}">
        <p14:creationId xmlns:p14="http://schemas.microsoft.com/office/powerpoint/2010/main" val="1353510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7">
            <a:extLst>
              <a:ext uri="{FF2B5EF4-FFF2-40B4-BE49-F238E27FC236}">
                <a16:creationId xmlns:a16="http://schemas.microsoft.com/office/drawing/2014/main" id="{FFD9E7D1-E16A-4713-A0C4-86527B1ECA68}"/>
              </a:ext>
            </a:extLst>
          </p:cNvPr>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chemeClr val="bg1"/>
                </a:solidFill>
                <a:latin typeface="ＭＳ Ｐゴシック" panose="020B0600070205080204" pitchFamily="50" charset="-128"/>
              </a:rPr>
              <a:t>政策目的</a:t>
            </a:r>
            <a:endParaRPr lang="ja-JP" altLang="en-US" sz="1400" b="1" dirty="0">
              <a:solidFill>
                <a:schemeClr val="bg1"/>
              </a:solidFill>
              <a:latin typeface="ＭＳ Ｐゴシック" panose="020B0600070205080204" pitchFamily="50" charset="-128"/>
            </a:endParaRPr>
          </a:p>
        </p:txBody>
      </p:sp>
      <p:sp>
        <p:nvSpPr>
          <p:cNvPr id="1263" name="Text Box 4"/>
          <p:cNvSpPr txBox="1">
            <a:spLocks noChangeArrowheads="1"/>
          </p:cNvSpPr>
          <p:nvPr/>
        </p:nvSpPr>
        <p:spPr>
          <a:xfrm>
            <a:off x="66892" y="627600"/>
            <a:ext cx="7961492" cy="338554"/>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1600" b="1" dirty="0">
                <a:latin typeface="+mn-ea"/>
                <a:ea typeface="+mn-ea"/>
              </a:rPr>
              <a:t>事業の成果を複数年にわたって計測するための</a:t>
            </a:r>
            <a:r>
              <a:rPr lang="en-US" altLang="ja-JP" sz="1600" b="1" dirty="0">
                <a:latin typeface="+mn-ea"/>
                <a:ea typeface="+mn-ea"/>
              </a:rPr>
              <a:t>KPI</a:t>
            </a:r>
            <a:r>
              <a:rPr lang="ja-JP" altLang="en-US" sz="1600" b="1" dirty="0">
                <a:latin typeface="+mn-ea"/>
                <a:ea typeface="+mn-ea"/>
              </a:rPr>
              <a:t>（３カ年分）</a:t>
            </a:r>
          </a:p>
        </p:txBody>
      </p:sp>
      <p:graphicFrame>
        <p:nvGraphicFramePr>
          <p:cNvPr id="13" name="表 12">
            <a:extLst>
              <a:ext uri="{FF2B5EF4-FFF2-40B4-BE49-F238E27FC236}">
                <a16:creationId xmlns:a16="http://schemas.microsoft.com/office/drawing/2014/main" id="{1F0547A2-930D-4CB1-9525-60AA24F1EEE1}"/>
              </a:ext>
            </a:extLst>
          </p:cNvPr>
          <p:cNvGraphicFramePr>
            <a:graphicFrameLocks noGrp="1"/>
          </p:cNvGraphicFramePr>
          <p:nvPr>
            <p:extLst>
              <p:ext uri="{D42A27DB-BD31-4B8C-83A1-F6EECF244321}">
                <p14:modId xmlns:p14="http://schemas.microsoft.com/office/powerpoint/2010/main" val="1472290040"/>
              </p:ext>
            </p:extLst>
          </p:nvPr>
        </p:nvGraphicFramePr>
        <p:xfrm>
          <a:off x="420743" y="1628800"/>
          <a:ext cx="8051342" cy="1196340"/>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116576">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KPI①</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とよのんコンシェルジュアプリのダウンロード累計数</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アウトプット</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ダウンロード数</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238450">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スマートシティの統合サービスを提供するためのスマートフォンアプリがダウンロードされた累計数。</a:t>
                      </a:r>
                      <a:b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利用登録数にて確認し測定する。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238450">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～サービスを利用するためには～アプリから～申請し利用する必要があるため。また、～アプリは本事業でのみ使用しているため、本事業の成果測定に適している。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116576">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122002">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2,000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4,000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8,000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sp>
        <p:nvSpPr>
          <p:cNvPr id="2" name="スライド番号プレースホルダー 1">
            <a:extLst>
              <a:ext uri="{FF2B5EF4-FFF2-40B4-BE49-F238E27FC236}">
                <a16:creationId xmlns:a16="http://schemas.microsoft.com/office/drawing/2014/main" id="{B5F82322-2D35-43D2-8AD4-30DA41086097}"/>
              </a:ext>
            </a:extLst>
          </p:cNvPr>
          <p:cNvSpPr>
            <a:spLocks noGrp="1"/>
          </p:cNvSpPr>
          <p:nvPr>
            <p:ph type="sldNum" sz="quarter" idx="12"/>
          </p:nvPr>
        </p:nvSpPr>
        <p:spPr/>
        <p:txBody>
          <a:bodyPr/>
          <a:lstStyle/>
          <a:p>
            <a:pPr>
              <a:defRPr/>
            </a:pPr>
            <a:fld id="{ED70751B-34C4-41F7-9A42-B8AF8614956A}" type="slidenum">
              <a:rPr lang="en-US" altLang="ja-JP" smtClean="0"/>
              <a:pPr>
                <a:defRPr/>
              </a:pPr>
              <a:t>6</a:t>
            </a:fld>
            <a:endParaRPr lang="en-US" altLang="ja-JP" dirty="0"/>
          </a:p>
        </p:txBody>
      </p:sp>
      <p:graphicFrame>
        <p:nvGraphicFramePr>
          <p:cNvPr id="12" name="表 11">
            <a:extLst>
              <a:ext uri="{FF2B5EF4-FFF2-40B4-BE49-F238E27FC236}">
                <a16:creationId xmlns:a16="http://schemas.microsoft.com/office/drawing/2014/main" id="{221E5855-D954-424B-9993-122CF53D6DF8}"/>
              </a:ext>
            </a:extLst>
          </p:cNvPr>
          <p:cNvGraphicFramePr>
            <a:graphicFrameLocks noGrp="1"/>
          </p:cNvGraphicFramePr>
          <p:nvPr>
            <p:extLst>
              <p:ext uri="{D42A27DB-BD31-4B8C-83A1-F6EECF244321}">
                <p14:modId xmlns:p14="http://schemas.microsoft.com/office/powerpoint/2010/main" val="154737495"/>
              </p:ext>
            </p:extLst>
          </p:nvPr>
        </p:nvGraphicFramePr>
        <p:xfrm>
          <a:off x="420743" y="2852936"/>
          <a:ext cx="8051342" cy="1196340"/>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116576">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②</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とよのんコンシェルジュ月単位の平均利用者数</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アウトプット</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人</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238450">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月間単位でのアプリを利用した平均人数。</a:t>
                      </a:r>
                      <a:b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ログインデータを計測する。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238450">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サービスを利用した人数が多ければ多いほど、スマートシティサービスへの興味とデジタルデバイド教育が進んできたと考えられるため、</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月間の平均人数を測定する。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116576">
                <a:tc gridSpan="3">
                  <a:txBody>
                    <a:bodyPr/>
                    <a:lstStyle/>
                    <a:p>
                      <a:pPr algn="ctr" fontAlgn="ctr"/>
                      <a:r>
                        <a:rPr lang="en-US" altLang="ja-JP" sz="1050" b="0" i="0" u="none" strike="noStrike" dirty="0">
                          <a:solidFill>
                            <a:schemeClr val="tx1"/>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chemeClr val="tx1"/>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chemeClr val="tx1"/>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chemeClr val="tx1"/>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chemeClr val="tx1"/>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chemeClr val="tx1"/>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122002">
                <a:tc gridSpan="3">
                  <a:txBody>
                    <a:bodyPr/>
                    <a:lstStyle/>
                    <a:p>
                      <a:pPr algn="ctr" fontAlgn="ctr"/>
                      <a:r>
                        <a:rPr lang="en-US" altLang="ja-JP" sz="11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chemeClr val="tx1"/>
                          </a:solidFill>
                          <a:effectLst/>
                          <a:latin typeface="ＭＳ Ｐゴシック" panose="020B0600070205080204" pitchFamily="50" charset="-128"/>
                          <a:ea typeface="ＭＳ Ｐゴシック" panose="020B0600070205080204" pitchFamily="50" charset="-128"/>
                        </a:rPr>
                        <a:t>400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chemeClr val="tx1"/>
                          </a:solidFill>
                          <a:effectLst/>
                          <a:latin typeface="ＭＳ Ｐゴシック" panose="020B0600070205080204" pitchFamily="50" charset="-128"/>
                          <a:ea typeface="ＭＳ Ｐゴシック" panose="020B0600070205080204" pitchFamily="50" charset="-128"/>
                        </a:rPr>
                        <a:t>800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graphicFrame>
        <p:nvGraphicFramePr>
          <p:cNvPr id="14" name="表 13">
            <a:extLst>
              <a:ext uri="{FF2B5EF4-FFF2-40B4-BE49-F238E27FC236}">
                <a16:creationId xmlns:a16="http://schemas.microsoft.com/office/drawing/2014/main" id="{1A1AFAB3-5A3D-482C-B71A-A62C54B569DC}"/>
              </a:ext>
            </a:extLst>
          </p:cNvPr>
          <p:cNvGraphicFramePr>
            <a:graphicFrameLocks noGrp="1"/>
          </p:cNvGraphicFramePr>
          <p:nvPr>
            <p:extLst>
              <p:ext uri="{D42A27DB-BD31-4B8C-83A1-F6EECF244321}">
                <p14:modId xmlns:p14="http://schemas.microsoft.com/office/powerpoint/2010/main" val="438555057"/>
              </p:ext>
            </p:extLst>
          </p:nvPr>
        </p:nvGraphicFramePr>
        <p:xfrm>
          <a:off x="420743" y="4077072"/>
          <a:ext cx="8051342" cy="1196340"/>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116576">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③</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とよのんコンシェルジュサービスの満足度</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アウトカム</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ポイント</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238450">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サービスを利用した人の</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段階評価満足度の平均値。</a:t>
                      </a:r>
                      <a:b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サービスを利用した後にアンケート画面を表示し、利用者に入力してもらうことで測定する。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238450">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サービスを利用し満足した人数が多ければ多いほど、利便性が高いに効果があると考えられるため。また、アンケート画面にて、任意で不満な点を記入してもらうことで、サービスの改善を図る。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116576">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122002">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2.8</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3.5</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4.2</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sp>
        <p:nvSpPr>
          <p:cNvPr id="10" name="テキスト ボックス 9">
            <a:extLst>
              <a:ext uri="{FF2B5EF4-FFF2-40B4-BE49-F238E27FC236}">
                <a16:creationId xmlns:a16="http://schemas.microsoft.com/office/drawing/2014/main" id="{EA82B56E-26A9-42F4-A7AC-D69918E5B909}"/>
              </a:ext>
            </a:extLst>
          </p:cNvPr>
          <p:cNvSpPr txBox="1"/>
          <p:nvPr/>
        </p:nvSpPr>
        <p:spPr>
          <a:xfrm>
            <a:off x="0" y="980728"/>
            <a:ext cx="5918079" cy="307777"/>
          </a:xfrm>
          <a:prstGeom prst="rect">
            <a:avLst/>
          </a:prstGeom>
          <a:noFill/>
        </p:spPr>
        <p:txBody>
          <a:bodyPr wrap="square">
            <a:spAutoFit/>
          </a:bodyPr>
          <a:lstStyle/>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40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rPr>
              <a:t>＜</a:t>
            </a:r>
            <a:r>
              <a:rPr lang="ja-JP" altLang="en-US" sz="1400" b="1" kern="100" dirty="0">
                <a:solidFill>
                  <a:srgbClr val="000000"/>
                </a:solidFill>
                <a:latin typeface="+mn-ea"/>
                <a:ea typeface="+mn-ea"/>
                <a:cs typeface="Meiryo UI" panose="020B0604030504040204" pitchFamily="50" charset="-128"/>
              </a:rPr>
              <a:t>住民サービス統合アプリ</a:t>
            </a:r>
            <a:r>
              <a:rPr kumimoji="1" lang="ja-JP" altLang="en-US" sz="140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rPr>
              <a:t>サービス＞</a:t>
            </a:r>
            <a:endParaRPr kumimoji="1" lang="en-US" altLang="ja-JP" sz="140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endParaRPr>
          </a:p>
        </p:txBody>
      </p:sp>
      <p:sp>
        <p:nvSpPr>
          <p:cNvPr id="11" name="テキスト ボックス 10">
            <a:extLst>
              <a:ext uri="{FF2B5EF4-FFF2-40B4-BE49-F238E27FC236}">
                <a16:creationId xmlns:a16="http://schemas.microsoft.com/office/drawing/2014/main" id="{00544AAA-C9D0-42A1-BB7A-E3271797007E}"/>
              </a:ext>
            </a:extLst>
          </p:cNvPr>
          <p:cNvSpPr txBox="1"/>
          <p:nvPr/>
        </p:nvSpPr>
        <p:spPr>
          <a:xfrm>
            <a:off x="349162" y="1196752"/>
            <a:ext cx="8352928" cy="461665"/>
          </a:xfrm>
          <a:prstGeom prst="rect">
            <a:avLst/>
          </a:prstGeom>
          <a:noFill/>
        </p:spPr>
        <p:txBody>
          <a:bodyPr wrap="square">
            <a:spAutoFit/>
          </a:bodyPr>
          <a:lstStyle/>
          <a:p>
            <a:r>
              <a:rPr lang="ja-JP" altLang="en-US" sz="1200" dirty="0"/>
              <a:t>・様々なサービスを一元管理するポータルアプリ</a:t>
            </a:r>
            <a:br>
              <a:rPr lang="ja-JP" altLang="en-US" sz="1200" dirty="0"/>
            </a:br>
            <a:r>
              <a:rPr lang="ja-JP" altLang="en-US" sz="1200" dirty="0"/>
              <a:t>・本人確認済み</a:t>
            </a:r>
            <a:r>
              <a:rPr lang="en-US" altLang="ja-JP" sz="1200" dirty="0"/>
              <a:t>ID</a:t>
            </a:r>
            <a:r>
              <a:rPr lang="ja-JP" altLang="en-US" sz="1200" dirty="0"/>
              <a:t>活用によるパーソナルデータ管理するサービスを提供します。</a:t>
            </a:r>
          </a:p>
        </p:txBody>
      </p:sp>
      <p:graphicFrame>
        <p:nvGraphicFramePr>
          <p:cNvPr id="16" name="表 15">
            <a:extLst>
              <a:ext uri="{FF2B5EF4-FFF2-40B4-BE49-F238E27FC236}">
                <a16:creationId xmlns:a16="http://schemas.microsoft.com/office/drawing/2014/main" id="{3082F656-5E9A-4FF7-89F3-F8590F900A95}"/>
              </a:ext>
            </a:extLst>
          </p:cNvPr>
          <p:cNvGraphicFramePr>
            <a:graphicFrameLocks noGrp="1"/>
          </p:cNvGraphicFramePr>
          <p:nvPr>
            <p:extLst>
              <p:ext uri="{D42A27DB-BD31-4B8C-83A1-F6EECF244321}">
                <p14:modId xmlns:p14="http://schemas.microsoft.com/office/powerpoint/2010/main" val="2994398601"/>
              </p:ext>
            </p:extLst>
          </p:nvPr>
        </p:nvGraphicFramePr>
        <p:xfrm>
          <a:off x="420743" y="5301208"/>
          <a:ext cx="8051342" cy="1356360"/>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227852">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①</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TVP</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版とよのんコンシェルジュページのアクセス回数</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アウトプット</a:t>
                      </a: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アウトカム</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回</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238450">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指定時間に表示される</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TV</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版とよのんコンシェルジュページでのリモコン操作ログの収集</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アンケート調査によるユーザの情報認知状況</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238450">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毎日利用されることにより、ゆるやかな安否確認による「見守り」代用が考えられるため。</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利用サービス種類や利用頻度データを活用し、毎日複数回利用へのサービス拡充を図る。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116576">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121875">
                <a:tc gridSpan="3">
                  <a:txBody>
                    <a:bodyPr/>
                    <a:lstStyle/>
                    <a:p>
                      <a:pPr algn="ctr" fontAlgn="ctr"/>
                      <a:r>
                        <a:rPr lang="en-US" altLang="ja-JP" sz="1100" b="0" i="0" u="none" strike="noStrike" dirty="0">
                          <a:solidFill>
                            <a:schemeClr val="tx1"/>
                          </a:solidFill>
                          <a:effectLst/>
                          <a:latin typeface="ＭＳ Ｐゴシック" panose="020B0600070205080204" pitchFamily="50" charset="-128"/>
                          <a:ea typeface="ＭＳ Ｐゴシック" panose="020B0600070205080204" pitchFamily="50" charset="-128"/>
                        </a:rPr>
                        <a:t>2</a:t>
                      </a:r>
                      <a:r>
                        <a:rPr lang="ja-JP"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rPr>
                        <a:t>回</a:t>
                      </a:r>
                      <a:r>
                        <a:rPr lang="en-US" altLang="ja-JP" sz="11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rPr>
                        <a:t>週</a:t>
                      </a:r>
                      <a:endParaRPr lang="en-US" altLang="ja-JP" sz="11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chemeClr val="tx1"/>
                          </a:solidFill>
                          <a:effectLst/>
                          <a:latin typeface="ＭＳ Ｐゴシック" panose="020B0600070205080204" pitchFamily="50" charset="-128"/>
                          <a:ea typeface="ＭＳ Ｐゴシック" panose="020B0600070205080204" pitchFamily="50" charset="-128"/>
                        </a:rPr>
                        <a:t>4</a:t>
                      </a:r>
                      <a:r>
                        <a:rPr lang="ja-JP"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rPr>
                        <a:t>回</a:t>
                      </a:r>
                      <a:r>
                        <a:rPr lang="en-US" altLang="ja-JP" sz="11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rPr>
                        <a:t>週</a:t>
                      </a:r>
                      <a:endParaRPr lang="en-US" altLang="ja-JP" sz="11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chemeClr val="tx1"/>
                          </a:solidFill>
                          <a:effectLst/>
                          <a:latin typeface="ＭＳ Ｐゴシック" panose="020B0600070205080204" pitchFamily="50" charset="-128"/>
                          <a:ea typeface="ＭＳ Ｐゴシック" panose="020B0600070205080204" pitchFamily="50" charset="-128"/>
                        </a:rPr>
                        <a:t>6</a:t>
                      </a:r>
                      <a:r>
                        <a:rPr lang="ja-JP"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rPr>
                        <a:t>回</a:t>
                      </a:r>
                      <a:r>
                        <a:rPr lang="en-US" altLang="ja-JP" sz="11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rPr>
                        <a:t>週</a:t>
                      </a:r>
                      <a:endParaRPr lang="en-US" altLang="ja-JP" sz="11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sp>
        <p:nvSpPr>
          <p:cNvPr id="17" name="四角形: 角を丸くする 16">
            <a:extLst>
              <a:ext uri="{FF2B5EF4-FFF2-40B4-BE49-F238E27FC236}">
                <a16:creationId xmlns:a16="http://schemas.microsoft.com/office/drawing/2014/main" id="{6F9F07E8-E8B4-440B-BAB0-2ACEA5205441}"/>
              </a:ext>
            </a:extLst>
          </p:cNvPr>
          <p:cNvSpPr/>
          <p:nvPr/>
        </p:nvSpPr>
        <p:spPr>
          <a:xfrm>
            <a:off x="6828314" y="676914"/>
            <a:ext cx="1872208" cy="872601"/>
          </a:xfrm>
          <a:prstGeom prst="roundRect">
            <a:avLst/>
          </a:prstGeom>
          <a:solidFill>
            <a:srgbClr val="FFC000"/>
          </a:solidFill>
          <a:ln>
            <a:solidFill>
              <a:srgbClr val="EF8E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アウトプット</a:t>
            </a:r>
            <a:endParaRPr kumimoji="1" lang="en-US" altLang="ja-JP" dirty="0"/>
          </a:p>
          <a:p>
            <a:pPr algn="ctr"/>
            <a:r>
              <a:rPr lang="ja-JP" altLang="en-US" dirty="0"/>
              <a:t>アウトカム見直し</a:t>
            </a:r>
            <a:endParaRPr kumimoji="1" lang="ja-JP" altLang="en-US" dirty="0"/>
          </a:p>
        </p:txBody>
      </p:sp>
    </p:spTree>
    <p:extLst>
      <p:ext uri="{BB962C8B-B14F-4D97-AF65-F5344CB8AC3E}">
        <p14:creationId xmlns:p14="http://schemas.microsoft.com/office/powerpoint/2010/main" val="4167845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7">
            <a:extLst>
              <a:ext uri="{FF2B5EF4-FFF2-40B4-BE49-F238E27FC236}">
                <a16:creationId xmlns:a16="http://schemas.microsoft.com/office/drawing/2014/main" id="{FFD9E7D1-E16A-4713-A0C4-86527B1ECA68}"/>
              </a:ext>
            </a:extLst>
          </p:cNvPr>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chemeClr val="bg1"/>
                </a:solidFill>
                <a:latin typeface="ＭＳ Ｐゴシック" panose="020B0600070205080204" pitchFamily="50" charset="-128"/>
              </a:rPr>
              <a:t>政策目的</a:t>
            </a:r>
            <a:endParaRPr lang="ja-JP" altLang="en-US" sz="1400" b="1" dirty="0">
              <a:solidFill>
                <a:schemeClr val="bg1"/>
              </a:solidFill>
              <a:latin typeface="ＭＳ Ｐゴシック" panose="020B0600070205080204" pitchFamily="50" charset="-128"/>
            </a:endParaRPr>
          </a:p>
        </p:txBody>
      </p:sp>
      <p:sp>
        <p:nvSpPr>
          <p:cNvPr id="1263" name="Text Box 4"/>
          <p:cNvSpPr txBox="1">
            <a:spLocks noChangeArrowheads="1"/>
          </p:cNvSpPr>
          <p:nvPr/>
        </p:nvSpPr>
        <p:spPr>
          <a:xfrm>
            <a:off x="66892" y="627600"/>
            <a:ext cx="7961492" cy="338554"/>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1600" b="1" dirty="0">
                <a:latin typeface="+mn-ea"/>
                <a:ea typeface="+mn-ea"/>
              </a:rPr>
              <a:t>事業の成果を複数年にわたって計測するための</a:t>
            </a:r>
            <a:r>
              <a:rPr lang="en-US" altLang="ja-JP" sz="1600" b="1" dirty="0">
                <a:latin typeface="+mn-ea"/>
                <a:ea typeface="+mn-ea"/>
              </a:rPr>
              <a:t>KPI</a:t>
            </a:r>
            <a:r>
              <a:rPr lang="ja-JP" altLang="en-US" sz="1600" b="1" dirty="0">
                <a:latin typeface="+mn-ea"/>
                <a:ea typeface="+mn-ea"/>
              </a:rPr>
              <a:t>（３カ年分）</a:t>
            </a:r>
          </a:p>
        </p:txBody>
      </p:sp>
      <p:sp>
        <p:nvSpPr>
          <p:cNvPr id="2" name="スライド番号プレースホルダー 1">
            <a:extLst>
              <a:ext uri="{FF2B5EF4-FFF2-40B4-BE49-F238E27FC236}">
                <a16:creationId xmlns:a16="http://schemas.microsoft.com/office/drawing/2014/main" id="{B5F82322-2D35-43D2-8AD4-30DA41086097}"/>
              </a:ext>
            </a:extLst>
          </p:cNvPr>
          <p:cNvSpPr>
            <a:spLocks noGrp="1"/>
          </p:cNvSpPr>
          <p:nvPr>
            <p:ph type="sldNum" sz="quarter" idx="12"/>
          </p:nvPr>
        </p:nvSpPr>
        <p:spPr/>
        <p:txBody>
          <a:bodyPr/>
          <a:lstStyle/>
          <a:p>
            <a:pPr>
              <a:defRPr/>
            </a:pPr>
            <a:fld id="{ED70751B-34C4-41F7-9A42-B8AF8614956A}" type="slidenum">
              <a:rPr lang="en-US" altLang="ja-JP" smtClean="0"/>
              <a:pPr>
                <a:defRPr/>
              </a:pPr>
              <a:t>7</a:t>
            </a:fld>
            <a:endParaRPr lang="en-US" altLang="ja-JP" dirty="0"/>
          </a:p>
        </p:txBody>
      </p:sp>
      <p:graphicFrame>
        <p:nvGraphicFramePr>
          <p:cNvPr id="12" name="表 11">
            <a:extLst>
              <a:ext uri="{FF2B5EF4-FFF2-40B4-BE49-F238E27FC236}">
                <a16:creationId xmlns:a16="http://schemas.microsoft.com/office/drawing/2014/main" id="{221E5855-D954-424B-9993-122CF53D6DF8}"/>
              </a:ext>
            </a:extLst>
          </p:cNvPr>
          <p:cNvGraphicFramePr>
            <a:graphicFrameLocks noGrp="1"/>
          </p:cNvGraphicFramePr>
          <p:nvPr>
            <p:extLst>
              <p:ext uri="{D42A27DB-BD31-4B8C-83A1-F6EECF244321}">
                <p14:modId xmlns:p14="http://schemas.microsoft.com/office/powerpoint/2010/main" val="194085443"/>
              </p:ext>
            </p:extLst>
          </p:nvPr>
        </p:nvGraphicFramePr>
        <p:xfrm>
          <a:off x="442960" y="1700809"/>
          <a:ext cx="8051342" cy="1028700"/>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108534">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⑤</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サービス利用者数</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アウトプット</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113467">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豊能町内に居住している小学生、７５歳以上の高齢者を対象にサービス利用者数（</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3000</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人）を計測</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222001">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迷子、連れ去り、徘徊、等々のリスクの高い世代に対して、地域での見守りをおこなう環境を整え、居住者数に対してサービス利用者数を計測する。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108534">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166501">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300</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名）</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50%</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1500</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名）</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80%(2400</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名</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graphicFrame>
        <p:nvGraphicFramePr>
          <p:cNvPr id="14" name="表 13">
            <a:extLst>
              <a:ext uri="{FF2B5EF4-FFF2-40B4-BE49-F238E27FC236}">
                <a16:creationId xmlns:a16="http://schemas.microsoft.com/office/drawing/2014/main" id="{1A1AFAB3-5A3D-482C-B71A-A62C54B569DC}"/>
              </a:ext>
            </a:extLst>
          </p:cNvPr>
          <p:cNvGraphicFramePr>
            <a:graphicFrameLocks noGrp="1"/>
          </p:cNvGraphicFramePr>
          <p:nvPr>
            <p:extLst>
              <p:ext uri="{D42A27DB-BD31-4B8C-83A1-F6EECF244321}">
                <p14:modId xmlns:p14="http://schemas.microsoft.com/office/powerpoint/2010/main" val="1409376957"/>
              </p:ext>
            </p:extLst>
          </p:nvPr>
        </p:nvGraphicFramePr>
        <p:xfrm>
          <a:off x="442960" y="2852937"/>
          <a:ext cx="8051342" cy="1013460"/>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108534">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⑥</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設置済みの見守りサービスの受信機数</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アウトプット</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台</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113467">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計画した小学生の学区内への受信機数</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212134">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豊能町内の４つの小学校の学区をカバーするために必要な基地局の設置を計画通りに実行する。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108534">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166501">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25/100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50/100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100/100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graphicFrame>
        <p:nvGraphicFramePr>
          <p:cNvPr id="10" name="表 9">
            <a:extLst>
              <a:ext uri="{FF2B5EF4-FFF2-40B4-BE49-F238E27FC236}">
                <a16:creationId xmlns:a16="http://schemas.microsoft.com/office/drawing/2014/main" id="{B004F5D3-3319-404A-B7CE-B2669918D622}"/>
              </a:ext>
            </a:extLst>
          </p:cNvPr>
          <p:cNvGraphicFramePr>
            <a:graphicFrameLocks noGrp="1"/>
          </p:cNvGraphicFramePr>
          <p:nvPr>
            <p:extLst>
              <p:ext uri="{D42A27DB-BD31-4B8C-83A1-F6EECF244321}">
                <p14:modId xmlns:p14="http://schemas.microsoft.com/office/powerpoint/2010/main" val="481326479"/>
              </p:ext>
            </p:extLst>
          </p:nvPr>
        </p:nvGraphicFramePr>
        <p:xfrm>
          <a:off x="442960" y="4005065"/>
          <a:ext cx="8051342" cy="1363980"/>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108534">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⑦</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見守りカメラによる映像</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AI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分析による異常検知数</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アウトプット</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222001">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豊能町内に設置した見守りカメラの見守り機能を高度化。映像</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AI</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分析により異常を検知した発報件数のうちの、有効アラーム発報率</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330535">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トラブル時に備えて録画している映像を、映像</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AI</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分析機能でリアルタイムに分析をおこない、事前に決められた異常を検知しアラームを発報した件数に対して、有用なアラームだったのか、誤検知だったのかの精度を計測し、映像</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AI</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エンジンの精度向上に結び付ける。</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108534">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166501">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60%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80%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95%</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sp>
        <p:nvSpPr>
          <p:cNvPr id="11" name="テキスト ボックス 10">
            <a:extLst>
              <a:ext uri="{FF2B5EF4-FFF2-40B4-BE49-F238E27FC236}">
                <a16:creationId xmlns:a16="http://schemas.microsoft.com/office/drawing/2014/main" id="{1474F779-9AEC-4ADB-8CA8-99B631FA8604}"/>
              </a:ext>
            </a:extLst>
          </p:cNvPr>
          <p:cNvSpPr txBox="1"/>
          <p:nvPr/>
        </p:nvSpPr>
        <p:spPr>
          <a:xfrm>
            <a:off x="35316" y="974166"/>
            <a:ext cx="5918079" cy="307777"/>
          </a:xfrm>
          <a:prstGeom prst="rect">
            <a:avLst/>
          </a:prstGeom>
          <a:noFill/>
        </p:spPr>
        <p:txBody>
          <a:bodyPr wrap="square">
            <a:spAutoFit/>
          </a:bodyPr>
          <a:lstStyle/>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40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rPr>
              <a:t>＜</a:t>
            </a:r>
            <a:r>
              <a:rPr lang="ja-JP" altLang="en-US" sz="1400" b="1" kern="100" dirty="0">
                <a:solidFill>
                  <a:srgbClr val="000000"/>
                </a:solidFill>
                <a:latin typeface="+mn-ea"/>
                <a:ea typeface="+mn-ea"/>
                <a:cs typeface="Meiryo UI" panose="020B0604030504040204" pitchFamily="50" charset="-128"/>
              </a:rPr>
              <a:t>高齢者・こども見守り</a:t>
            </a:r>
            <a:r>
              <a:rPr kumimoji="1" lang="ja-JP" altLang="en-US" sz="140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rPr>
              <a:t>サービス＞</a:t>
            </a:r>
            <a:endParaRPr kumimoji="1" lang="en-US" altLang="ja-JP" sz="140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endParaRPr>
          </a:p>
        </p:txBody>
      </p:sp>
      <p:sp>
        <p:nvSpPr>
          <p:cNvPr id="13" name="テキスト ボックス 12">
            <a:extLst>
              <a:ext uri="{FF2B5EF4-FFF2-40B4-BE49-F238E27FC236}">
                <a16:creationId xmlns:a16="http://schemas.microsoft.com/office/drawing/2014/main" id="{9C90BE47-F11D-4996-9CC6-916AF96EC9C7}"/>
              </a:ext>
            </a:extLst>
          </p:cNvPr>
          <p:cNvSpPr txBox="1"/>
          <p:nvPr/>
        </p:nvSpPr>
        <p:spPr>
          <a:xfrm>
            <a:off x="323528" y="1312251"/>
            <a:ext cx="7827748" cy="307777"/>
          </a:xfrm>
          <a:prstGeom prst="rect">
            <a:avLst/>
          </a:prstGeom>
          <a:noFill/>
        </p:spPr>
        <p:txBody>
          <a:bodyPr wrap="square">
            <a:spAutoFit/>
          </a:bodyPr>
          <a:lstStyle/>
          <a:p>
            <a:r>
              <a:rPr lang="ja-JP" altLang="en-US" sz="1400" dirty="0"/>
              <a:t>・カメラ・センサーなどでのデータと見守りサービスアプリによる統合見守りサービスを行います。</a:t>
            </a:r>
          </a:p>
        </p:txBody>
      </p:sp>
      <p:graphicFrame>
        <p:nvGraphicFramePr>
          <p:cNvPr id="16" name="表 15">
            <a:extLst>
              <a:ext uri="{FF2B5EF4-FFF2-40B4-BE49-F238E27FC236}">
                <a16:creationId xmlns:a16="http://schemas.microsoft.com/office/drawing/2014/main" id="{27E0DAED-5F3F-43F9-BBA8-B0BA775E5B1B}"/>
              </a:ext>
            </a:extLst>
          </p:cNvPr>
          <p:cNvGraphicFramePr>
            <a:graphicFrameLocks noGrp="1"/>
          </p:cNvGraphicFramePr>
          <p:nvPr>
            <p:extLst>
              <p:ext uri="{D42A27DB-BD31-4B8C-83A1-F6EECF244321}">
                <p14:modId xmlns:p14="http://schemas.microsoft.com/office/powerpoint/2010/main" val="1500232085"/>
              </p:ext>
            </p:extLst>
          </p:nvPr>
        </p:nvGraphicFramePr>
        <p:xfrm>
          <a:off x="442960" y="5449396"/>
          <a:ext cx="8051342" cy="1348045"/>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109864">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⑦</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アウトカム</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ja-JP" altLang="en-US" sz="1050" b="0" i="0" u="none" strike="noStrike" dirty="0">
                          <a:solidFill>
                            <a:srgbClr val="FF0000"/>
                          </a:solidFill>
                          <a:effectLst/>
                          <a:latin typeface="ＭＳ Ｐゴシック" panose="020B0600070205080204" pitchFamily="50" charset="-128"/>
                          <a:ea typeface="ＭＳ Ｐゴシック" panose="020B0600070205080204" pitchFamily="50" charset="-128"/>
                        </a:rPr>
                        <a:t>アンケート総数に対する満足％</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224721">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豊能町内に設置した見守りカメラの見守り機能を高度化。映像</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AI</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分析により異常を検知した発報件数のうちの、有効アラーム発報率</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334585">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FF0000"/>
                          </a:solidFill>
                          <a:effectLst/>
                          <a:latin typeface="ＭＳ Ｐゴシック" panose="020B0600070205080204" pitchFamily="50" charset="-128"/>
                          <a:ea typeface="ＭＳ Ｐゴシック" panose="020B0600070205080204" pitchFamily="50" charset="-128"/>
                        </a:rPr>
                        <a:t>見守りカメラによる迅速な発見に伴うユーザの利用満足度向上</a:t>
                      </a:r>
                      <a:endParaRPr lang="en-US" altLang="ja-JP" sz="11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109864">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168541">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60%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80%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95%</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spTree>
    <p:extLst>
      <p:ext uri="{BB962C8B-B14F-4D97-AF65-F5344CB8AC3E}">
        <p14:creationId xmlns:p14="http://schemas.microsoft.com/office/powerpoint/2010/main" val="2468355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7">
            <a:extLst>
              <a:ext uri="{FF2B5EF4-FFF2-40B4-BE49-F238E27FC236}">
                <a16:creationId xmlns:a16="http://schemas.microsoft.com/office/drawing/2014/main" id="{FFD9E7D1-E16A-4713-A0C4-86527B1ECA68}"/>
              </a:ext>
            </a:extLst>
          </p:cNvPr>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chemeClr val="bg1"/>
                </a:solidFill>
                <a:latin typeface="ＭＳ Ｐゴシック" panose="020B0600070205080204" pitchFamily="50" charset="-128"/>
              </a:rPr>
              <a:t>政策目的</a:t>
            </a:r>
            <a:endParaRPr lang="ja-JP" altLang="en-US" sz="1400" b="1" dirty="0">
              <a:solidFill>
                <a:schemeClr val="bg1"/>
              </a:solidFill>
              <a:latin typeface="ＭＳ Ｐゴシック" panose="020B0600070205080204" pitchFamily="50" charset="-128"/>
            </a:endParaRPr>
          </a:p>
        </p:txBody>
      </p:sp>
      <p:sp>
        <p:nvSpPr>
          <p:cNvPr id="1263" name="Text Box 4"/>
          <p:cNvSpPr txBox="1">
            <a:spLocks noChangeArrowheads="1"/>
          </p:cNvSpPr>
          <p:nvPr/>
        </p:nvSpPr>
        <p:spPr>
          <a:xfrm>
            <a:off x="66892" y="627600"/>
            <a:ext cx="7961492" cy="338554"/>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1600" b="1" dirty="0">
                <a:latin typeface="+mn-ea"/>
                <a:ea typeface="+mn-ea"/>
              </a:rPr>
              <a:t>事業の成果を複数年にわたって計測するための</a:t>
            </a:r>
            <a:r>
              <a:rPr lang="en-US" altLang="ja-JP" sz="1600" b="1" dirty="0">
                <a:latin typeface="+mn-ea"/>
                <a:ea typeface="+mn-ea"/>
              </a:rPr>
              <a:t>KPI</a:t>
            </a:r>
            <a:r>
              <a:rPr lang="ja-JP" altLang="en-US" sz="1600" b="1" dirty="0">
                <a:latin typeface="+mn-ea"/>
                <a:ea typeface="+mn-ea"/>
              </a:rPr>
              <a:t>（３カ年分）</a:t>
            </a:r>
          </a:p>
        </p:txBody>
      </p:sp>
      <p:sp>
        <p:nvSpPr>
          <p:cNvPr id="2" name="スライド番号プレースホルダー 1">
            <a:extLst>
              <a:ext uri="{FF2B5EF4-FFF2-40B4-BE49-F238E27FC236}">
                <a16:creationId xmlns:a16="http://schemas.microsoft.com/office/drawing/2014/main" id="{B5F82322-2D35-43D2-8AD4-30DA41086097}"/>
              </a:ext>
            </a:extLst>
          </p:cNvPr>
          <p:cNvSpPr>
            <a:spLocks noGrp="1"/>
          </p:cNvSpPr>
          <p:nvPr>
            <p:ph type="sldNum" sz="quarter" idx="12"/>
          </p:nvPr>
        </p:nvSpPr>
        <p:spPr/>
        <p:txBody>
          <a:bodyPr/>
          <a:lstStyle/>
          <a:p>
            <a:pPr>
              <a:defRPr/>
            </a:pPr>
            <a:fld id="{ED70751B-34C4-41F7-9A42-B8AF8614956A}" type="slidenum">
              <a:rPr lang="en-US" altLang="ja-JP" smtClean="0"/>
              <a:pPr>
                <a:defRPr/>
              </a:pPr>
              <a:t>8</a:t>
            </a:fld>
            <a:endParaRPr lang="en-US" altLang="ja-JP" dirty="0"/>
          </a:p>
        </p:txBody>
      </p:sp>
      <p:sp>
        <p:nvSpPr>
          <p:cNvPr id="11" name="テキスト ボックス 10">
            <a:extLst>
              <a:ext uri="{FF2B5EF4-FFF2-40B4-BE49-F238E27FC236}">
                <a16:creationId xmlns:a16="http://schemas.microsoft.com/office/drawing/2014/main" id="{1474F779-9AEC-4ADB-8CA8-99B631FA8604}"/>
              </a:ext>
            </a:extLst>
          </p:cNvPr>
          <p:cNvSpPr txBox="1"/>
          <p:nvPr/>
        </p:nvSpPr>
        <p:spPr>
          <a:xfrm>
            <a:off x="35316" y="974166"/>
            <a:ext cx="5918079" cy="307777"/>
          </a:xfrm>
          <a:prstGeom prst="rect">
            <a:avLst/>
          </a:prstGeom>
          <a:noFill/>
        </p:spPr>
        <p:txBody>
          <a:bodyPr wrap="square">
            <a:spAutoFit/>
          </a:bodyPr>
          <a:lstStyle/>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40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rPr>
              <a:t>＜</a:t>
            </a:r>
            <a:r>
              <a:rPr lang="ja-JP" altLang="en-US" sz="1400" b="1" kern="100" dirty="0">
                <a:solidFill>
                  <a:srgbClr val="000000"/>
                </a:solidFill>
                <a:latin typeface="+mn-ea"/>
                <a:ea typeface="+mn-ea"/>
                <a:cs typeface="Meiryo UI" panose="020B0604030504040204" pitchFamily="50" charset="-128"/>
              </a:rPr>
              <a:t>ヘルスケア</a:t>
            </a:r>
            <a:r>
              <a:rPr kumimoji="1" lang="ja-JP" altLang="en-US" sz="140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rPr>
              <a:t>サービス＞</a:t>
            </a:r>
            <a:endParaRPr kumimoji="1" lang="en-US" altLang="ja-JP" sz="140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endParaRPr>
          </a:p>
        </p:txBody>
      </p:sp>
      <p:sp>
        <p:nvSpPr>
          <p:cNvPr id="13" name="テキスト ボックス 12">
            <a:extLst>
              <a:ext uri="{FF2B5EF4-FFF2-40B4-BE49-F238E27FC236}">
                <a16:creationId xmlns:a16="http://schemas.microsoft.com/office/drawing/2014/main" id="{9C90BE47-F11D-4996-9CC6-916AF96EC9C7}"/>
              </a:ext>
            </a:extLst>
          </p:cNvPr>
          <p:cNvSpPr txBox="1"/>
          <p:nvPr/>
        </p:nvSpPr>
        <p:spPr>
          <a:xfrm>
            <a:off x="323528" y="1268760"/>
            <a:ext cx="8377512" cy="430887"/>
          </a:xfrm>
          <a:prstGeom prst="rect">
            <a:avLst/>
          </a:prstGeom>
          <a:noFill/>
        </p:spPr>
        <p:txBody>
          <a:bodyPr wrap="square">
            <a:spAutoFit/>
          </a:bodyPr>
          <a:lstStyle/>
          <a:p>
            <a:r>
              <a:rPr kumimoji="1" lang="ja-JP" altLang="en-US" sz="1100" dirty="0">
                <a:solidFill>
                  <a:schemeClr val="tx1"/>
                </a:solidFill>
              </a:rPr>
              <a:t>・大阪大学を中心に各企業提供のヘルスサービスデータおよび国保健診データを活用し、住民の健康維持促進</a:t>
            </a:r>
            <a:endParaRPr kumimoji="1" lang="en-US" altLang="ja-JP" sz="1100" dirty="0">
              <a:solidFill>
                <a:schemeClr val="tx1"/>
              </a:solidFill>
            </a:endParaRPr>
          </a:p>
          <a:p>
            <a:r>
              <a:rPr kumimoji="1" lang="ja-JP" altLang="en-US" sz="1100" dirty="0">
                <a:solidFill>
                  <a:schemeClr val="tx1"/>
                </a:solidFill>
              </a:rPr>
              <a:t>・ヘルスラボを開設し、地域薬局と住民全体の健康増進します。</a:t>
            </a:r>
          </a:p>
        </p:txBody>
      </p:sp>
      <p:graphicFrame>
        <p:nvGraphicFramePr>
          <p:cNvPr id="16" name="表 15">
            <a:extLst>
              <a:ext uri="{FF2B5EF4-FFF2-40B4-BE49-F238E27FC236}">
                <a16:creationId xmlns:a16="http://schemas.microsoft.com/office/drawing/2014/main" id="{EA91F742-0F9B-4E9A-829D-081C7AAE1EFF}"/>
              </a:ext>
            </a:extLst>
          </p:cNvPr>
          <p:cNvGraphicFramePr>
            <a:graphicFrameLocks noGrp="1"/>
          </p:cNvGraphicFramePr>
          <p:nvPr>
            <p:extLst>
              <p:ext uri="{D42A27DB-BD31-4B8C-83A1-F6EECF244321}">
                <p14:modId xmlns:p14="http://schemas.microsoft.com/office/powerpoint/2010/main" val="3609262680"/>
              </p:ext>
            </p:extLst>
          </p:nvPr>
        </p:nvGraphicFramePr>
        <p:xfrm>
          <a:off x="395536" y="1675857"/>
          <a:ext cx="8051342" cy="1028700"/>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0">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①</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１日の平均歩数の増加（初月と３カ月目比較）</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FF0000"/>
                          </a:solidFill>
                          <a:effectLst/>
                          <a:latin typeface="ＭＳ Ｐゴシック" panose="020B0600070205080204" pitchFamily="50" charset="-128"/>
                          <a:ea typeface="ＭＳ Ｐゴシック" panose="020B0600070205080204" pitchFamily="50" charset="-128"/>
                        </a:rPr>
                        <a:t>アウトプット</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ja-JP" altLang="en-US" sz="1050" b="0" i="0" u="none" strike="noStrike" dirty="0">
                          <a:solidFill>
                            <a:srgbClr val="FF0000"/>
                          </a:solidFill>
                          <a:effectLst/>
                          <a:latin typeface="ＭＳ Ｐゴシック" panose="020B0600070205080204" pitchFamily="50" charset="-128"/>
                          <a:ea typeface="ＭＳ Ｐゴシック" panose="020B0600070205080204" pitchFamily="50" charset="-128"/>
                        </a:rPr>
                        <a:t>平均歩数</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0">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ウェアラブルまたはスマートホンによる測定</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42261">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健康寿命延伸のために、食事、運動、睡眠の習慣は重要であり、その中でも運動習慣を（継続的に動いている時間）つけることで健康効果が期待できるため。</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0">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0">
                <a:tc gridSpan="3">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１日の平均歩数の</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1,000</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歩以上増加</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１日の平均歩数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1,500</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歩以上増加</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１日の平均歩数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2,000</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歩増加</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graphicFrame>
        <p:nvGraphicFramePr>
          <p:cNvPr id="17" name="表 16">
            <a:extLst>
              <a:ext uri="{FF2B5EF4-FFF2-40B4-BE49-F238E27FC236}">
                <a16:creationId xmlns:a16="http://schemas.microsoft.com/office/drawing/2014/main" id="{8A3585B4-E864-408C-AF1C-EEC43F8567B8}"/>
              </a:ext>
            </a:extLst>
          </p:cNvPr>
          <p:cNvGraphicFramePr>
            <a:graphicFrameLocks noGrp="1"/>
          </p:cNvGraphicFramePr>
          <p:nvPr>
            <p:extLst>
              <p:ext uri="{D42A27DB-BD31-4B8C-83A1-F6EECF244321}">
                <p14:modId xmlns:p14="http://schemas.microsoft.com/office/powerpoint/2010/main" val="4145095100"/>
              </p:ext>
            </p:extLst>
          </p:nvPr>
        </p:nvGraphicFramePr>
        <p:xfrm>
          <a:off x="395536" y="2780928"/>
          <a:ext cx="8051342" cy="1013460"/>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0">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②</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通いの場のチェックイン数の増加（初月と３カ月目比較）</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FF0000"/>
                          </a:solidFill>
                          <a:effectLst/>
                          <a:latin typeface="ＭＳ Ｐゴシック" panose="020B0600070205080204" pitchFamily="50" charset="-128"/>
                          <a:ea typeface="ＭＳ Ｐゴシック" panose="020B0600070205080204" pitchFamily="50" charset="-128"/>
                        </a:rPr>
                        <a:t>アウトプット</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ja-JP" altLang="en-US" sz="1050" b="0" i="0" u="none" strike="noStrike" dirty="0">
                          <a:solidFill>
                            <a:srgbClr val="FF0000"/>
                          </a:solidFill>
                          <a:effectLst/>
                          <a:latin typeface="ＭＳ Ｐゴシック" panose="020B0600070205080204" pitchFamily="50" charset="-128"/>
                          <a:ea typeface="ＭＳ Ｐゴシック" panose="020B0600070205080204" pitchFamily="50" charset="-128"/>
                        </a:rPr>
                        <a:t>チェックイン人数</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64236">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アプリから</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QR</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コードを読み取り、位置情報を記録</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40383">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通いの場へ参加することで、社会交流の促進や活動量の増加が期待できるため。</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0">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0">
                <a:tc gridSpan="3">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２００回</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1,000</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回</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3,000</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回</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graphicFrame>
        <p:nvGraphicFramePr>
          <p:cNvPr id="18" name="表 17">
            <a:extLst>
              <a:ext uri="{FF2B5EF4-FFF2-40B4-BE49-F238E27FC236}">
                <a16:creationId xmlns:a16="http://schemas.microsoft.com/office/drawing/2014/main" id="{D1FBA032-59BB-435A-804C-EA4263F9EA99}"/>
              </a:ext>
            </a:extLst>
          </p:cNvPr>
          <p:cNvGraphicFramePr>
            <a:graphicFrameLocks noGrp="1"/>
          </p:cNvGraphicFramePr>
          <p:nvPr>
            <p:extLst>
              <p:ext uri="{D42A27DB-BD31-4B8C-83A1-F6EECF244321}">
                <p14:modId xmlns:p14="http://schemas.microsoft.com/office/powerpoint/2010/main" val="3466793055"/>
              </p:ext>
            </p:extLst>
          </p:nvPr>
        </p:nvGraphicFramePr>
        <p:xfrm>
          <a:off x="395536" y="3861048"/>
          <a:ext cx="8051342" cy="1028700"/>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0">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③</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定期的な基本チェックリスト及び感染症対策アンケートの回答数</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アウトプット</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ja-JP" altLang="en-US" sz="1050" b="0" i="0" u="none" strike="noStrike" dirty="0">
                          <a:solidFill>
                            <a:srgbClr val="FF0000"/>
                          </a:solidFill>
                          <a:effectLst/>
                          <a:latin typeface="ＭＳ Ｐゴシック" panose="020B0600070205080204" pitchFamily="50" charset="-128"/>
                          <a:ea typeface="ＭＳ Ｐゴシック" panose="020B0600070205080204" pitchFamily="50" charset="-128"/>
                        </a:rPr>
                        <a:t>アンケートの回答数</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0">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アプリのダッシュボードにアンケートを表示し、回答をしてもらう</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42261">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本人認証済みのアカウントから定期的に参加者から認知機能及び感染症にかんするアンケートを実施し、市中状況を把握する</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0">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0">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700</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件</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3,000</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件</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4,000</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件</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spTree>
    <p:extLst>
      <p:ext uri="{BB962C8B-B14F-4D97-AF65-F5344CB8AC3E}">
        <p14:creationId xmlns:p14="http://schemas.microsoft.com/office/powerpoint/2010/main" val="20387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7">
            <a:extLst>
              <a:ext uri="{FF2B5EF4-FFF2-40B4-BE49-F238E27FC236}">
                <a16:creationId xmlns:a16="http://schemas.microsoft.com/office/drawing/2014/main" id="{FFD9E7D1-E16A-4713-A0C4-86527B1ECA68}"/>
              </a:ext>
            </a:extLst>
          </p:cNvPr>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chemeClr val="bg1"/>
                </a:solidFill>
                <a:latin typeface="ＭＳ Ｐゴシック" panose="020B0600070205080204" pitchFamily="50" charset="-128"/>
              </a:rPr>
              <a:t>政策目的</a:t>
            </a:r>
            <a:endParaRPr lang="ja-JP" altLang="en-US" sz="1400" b="1" dirty="0">
              <a:solidFill>
                <a:schemeClr val="bg1"/>
              </a:solidFill>
              <a:latin typeface="ＭＳ Ｐゴシック" panose="020B0600070205080204" pitchFamily="50" charset="-128"/>
            </a:endParaRPr>
          </a:p>
        </p:txBody>
      </p:sp>
      <p:sp>
        <p:nvSpPr>
          <p:cNvPr id="1263" name="Text Box 4"/>
          <p:cNvSpPr txBox="1">
            <a:spLocks noChangeArrowheads="1"/>
          </p:cNvSpPr>
          <p:nvPr/>
        </p:nvSpPr>
        <p:spPr>
          <a:xfrm>
            <a:off x="66892" y="627600"/>
            <a:ext cx="7961492" cy="338554"/>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1600" b="1" dirty="0">
                <a:latin typeface="+mn-ea"/>
                <a:ea typeface="+mn-ea"/>
              </a:rPr>
              <a:t>事業の成果を複数年にわたって計測するための</a:t>
            </a:r>
            <a:r>
              <a:rPr lang="en-US" altLang="ja-JP" sz="1600" b="1" dirty="0">
                <a:latin typeface="+mn-ea"/>
                <a:ea typeface="+mn-ea"/>
              </a:rPr>
              <a:t>KPI</a:t>
            </a:r>
            <a:r>
              <a:rPr lang="ja-JP" altLang="en-US" sz="1600" b="1" dirty="0">
                <a:latin typeface="+mn-ea"/>
                <a:ea typeface="+mn-ea"/>
              </a:rPr>
              <a:t>（３カ年分）</a:t>
            </a:r>
          </a:p>
        </p:txBody>
      </p:sp>
      <p:sp>
        <p:nvSpPr>
          <p:cNvPr id="2" name="スライド番号プレースホルダー 1">
            <a:extLst>
              <a:ext uri="{FF2B5EF4-FFF2-40B4-BE49-F238E27FC236}">
                <a16:creationId xmlns:a16="http://schemas.microsoft.com/office/drawing/2014/main" id="{B5F82322-2D35-43D2-8AD4-30DA41086097}"/>
              </a:ext>
            </a:extLst>
          </p:cNvPr>
          <p:cNvSpPr>
            <a:spLocks noGrp="1"/>
          </p:cNvSpPr>
          <p:nvPr>
            <p:ph type="sldNum" sz="quarter" idx="12"/>
          </p:nvPr>
        </p:nvSpPr>
        <p:spPr/>
        <p:txBody>
          <a:bodyPr/>
          <a:lstStyle/>
          <a:p>
            <a:pPr>
              <a:defRPr/>
            </a:pPr>
            <a:fld id="{ED70751B-34C4-41F7-9A42-B8AF8614956A}" type="slidenum">
              <a:rPr lang="en-US" altLang="ja-JP" smtClean="0"/>
              <a:pPr>
                <a:defRPr/>
              </a:pPr>
              <a:t>9</a:t>
            </a:fld>
            <a:endParaRPr lang="en-US" altLang="ja-JP" dirty="0"/>
          </a:p>
        </p:txBody>
      </p:sp>
      <p:sp>
        <p:nvSpPr>
          <p:cNvPr id="11" name="テキスト ボックス 10">
            <a:extLst>
              <a:ext uri="{FF2B5EF4-FFF2-40B4-BE49-F238E27FC236}">
                <a16:creationId xmlns:a16="http://schemas.microsoft.com/office/drawing/2014/main" id="{1474F779-9AEC-4ADB-8CA8-99B631FA8604}"/>
              </a:ext>
            </a:extLst>
          </p:cNvPr>
          <p:cNvSpPr txBox="1"/>
          <p:nvPr/>
        </p:nvSpPr>
        <p:spPr>
          <a:xfrm>
            <a:off x="35316" y="974166"/>
            <a:ext cx="5918079" cy="307777"/>
          </a:xfrm>
          <a:prstGeom prst="rect">
            <a:avLst/>
          </a:prstGeom>
          <a:noFill/>
        </p:spPr>
        <p:txBody>
          <a:bodyPr wrap="square">
            <a:spAutoFit/>
          </a:bodyPr>
          <a:lstStyle/>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40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rPr>
              <a:t>＜</a:t>
            </a:r>
            <a:r>
              <a:rPr lang="ja-JP" altLang="en-US" sz="1400" b="1" kern="100" dirty="0">
                <a:solidFill>
                  <a:srgbClr val="000000"/>
                </a:solidFill>
                <a:latin typeface="+mn-ea"/>
                <a:ea typeface="+mn-ea"/>
                <a:cs typeface="Meiryo UI" panose="020B0604030504040204" pitchFamily="50" charset="-128"/>
              </a:rPr>
              <a:t>ヘルスケア</a:t>
            </a:r>
            <a:r>
              <a:rPr kumimoji="1" lang="ja-JP" altLang="en-US" sz="140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rPr>
              <a:t>サービス２＞</a:t>
            </a:r>
            <a:endParaRPr kumimoji="1" lang="en-US" altLang="ja-JP" sz="1400" b="1" i="0" u="none" strike="noStrike" kern="100" cap="none" spc="0" normalizeH="0" baseline="0" noProof="0" dirty="0">
              <a:ln>
                <a:noFill/>
              </a:ln>
              <a:solidFill>
                <a:srgbClr val="000000"/>
              </a:solidFill>
              <a:effectLst/>
              <a:uLnTx/>
              <a:uFillTx/>
              <a:latin typeface="+mn-ea"/>
              <a:ea typeface="+mn-ea"/>
              <a:cs typeface="Meiryo UI" panose="020B0604030504040204" pitchFamily="50" charset="-128"/>
            </a:endParaRPr>
          </a:p>
        </p:txBody>
      </p:sp>
      <p:sp>
        <p:nvSpPr>
          <p:cNvPr id="13" name="テキスト ボックス 12">
            <a:extLst>
              <a:ext uri="{FF2B5EF4-FFF2-40B4-BE49-F238E27FC236}">
                <a16:creationId xmlns:a16="http://schemas.microsoft.com/office/drawing/2014/main" id="{9C90BE47-F11D-4996-9CC6-916AF96EC9C7}"/>
              </a:ext>
            </a:extLst>
          </p:cNvPr>
          <p:cNvSpPr txBox="1"/>
          <p:nvPr/>
        </p:nvSpPr>
        <p:spPr>
          <a:xfrm>
            <a:off x="323528" y="1268760"/>
            <a:ext cx="8377512" cy="430887"/>
          </a:xfrm>
          <a:prstGeom prst="rect">
            <a:avLst/>
          </a:prstGeom>
          <a:noFill/>
        </p:spPr>
        <p:txBody>
          <a:bodyPr wrap="square">
            <a:spAutoFit/>
          </a:bodyPr>
          <a:lstStyle/>
          <a:p>
            <a:r>
              <a:rPr kumimoji="1" lang="ja-JP" altLang="en-US" sz="1100" dirty="0">
                <a:solidFill>
                  <a:schemeClr val="tx1"/>
                </a:solidFill>
              </a:rPr>
              <a:t>・大阪大学を中心に各企業提供のヘルスサービスデータおよび国保健診データを活用し、住民の健康維持促進</a:t>
            </a:r>
            <a:endParaRPr kumimoji="1" lang="en-US" altLang="ja-JP" sz="1100" dirty="0">
              <a:solidFill>
                <a:schemeClr val="tx1"/>
              </a:solidFill>
            </a:endParaRPr>
          </a:p>
          <a:p>
            <a:r>
              <a:rPr kumimoji="1" lang="ja-JP" altLang="en-US" sz="1100" dirty="0">
                <a:solidFill>
                  <a:schemeClr val="tx1"/>
                </a:solidFill>
              </a:rPr>
              <a:t>・ヘルスラボを開設し、地域薬局と住民全体の健康増進します。</a:t>
            </a:r>
          </a:p>
        </p:txBody>
      </p:sp>
      <p:graphicFrame>
        <p:nvGraphicFramePr>
          <p:cNvPr id="10" name="表 9">
            <a:extLst>
              <a:ext uri="{FF2B5EF4-FFF2-40B4-BE49-F238E27FC236}">
                <a16:creationId xmlns:a16="http://schemas.microsoft.com/office/drawing/2014/main" id="{086E29BC-5469-49DA-82A5-8099631E4858}"/>
              </a:ext>
            </a:extLst>
          </p:cNvPr>
          <p:cNvGraphicFramePr>
            <a:graphicFrameLocks noGrp="1"/>
          </p:cNvGraphicFramePr>
          <p:nvPr>
            <p:extLst>
              <p:ext uri="{D42A27DB-BD31-4B8C-83A1-F6EECF244321}">
                <p14:modId xmlns:p14="http://schemas.microsoft.com/office/powerpoint/2010/main" val="1197741709"/>
              </p:ext>
            </p:extLst>
          </p:nvPr>
        </p:nvGraphicFramePr>
        <p:xfrm>
          <a:off x="395536" y="1991422"/>
          <a:ext cx="8051342" cy="1278255"/>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167640">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①</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ja-JP" altLang="en-US" sz="1050" b="0" i="0" u="none" strike="noStrike" dirty="0">
                          <a:solidFill>
                            <a:srgbClr val="FF0000"/>
                          </a:solidFill>
                          <a:effectLst/>
                          <a:latin typeface="ＭＳ Ｐゴシック" panose="020B0600070205080204" pitchFamily="50" charset="-128"/>
                          <a:ea typeface="ＭＳ Ｐゴシック" panose="020B0600070205080204" pitchFamily="50" charset="-128"/>
                        </a:rPr>
                        <a:t>体重（２キロ）</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の改善</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FF0000"/>
                          </a:solidFill>
                          <a:effectLst/>
                          <a:latin typeface="ＭＳ Ｐゴシック" panose="020B0600070205080204" pitchFamily="50" charset="-128"/>
                          <a:ea typeface="ＭＳ Ｐゴシック" panose="020B0600070205080204" pitchFamily="50" charset="-128"/>
                        </a:rPr>
                        <a:t>アウトプット</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en-US" altLang="ja-JP" sz="1050" b="0" i="0" u="none" strike="noStrike" dirty="0">
                          <a:solidFill>
                            <a:srgbClr val="FF0000"/>
                          </a:solidFill>
                          <a:effectLst/>
                          <a:latin typeface="ＭＳ Ｐゴシック" panose="020B0600070205080204" pitchFamily="50" charset="-128"/>
                          <a:ea typeface="ＭＳ Ｐゴシック" panose="020B0600070205080204" pitchFamily="50" charset="-128"/>
                        </a:rPr>
                        <a:t>kg</a:t>
                      </a:r>
                      <a:endParaRPr lang="ja-JP" altLang="en-US" sz="105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0">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体組成計及びメジャーによる測定結果を目視で確認</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0">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FF0000"/>
                          </a:solidFill>
                          <a:effectLst/>
                          <a:latin typeface="ＭＳ Ｐゴシック" panose="020B0600070205080204" pitchFamily="50" charset="-128"/>
                          <a:ea typeface="ＭＳ Ｐゴシック" panose="020B0600070205080204" pitchFamily="50" charset="-128"/>
                        </a:rPr>
                        <a:t>体重が</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改善されることで血糖値、血圧、コレステロールなど改善がされます。その為メタボリックシンドロームの対策が実施されたということが明確にできます。</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t"/>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167640">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257175">
                <a:tc gridSpan="3">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改善効果　</a:t>
                      </a:r>
                      <a:r>
                        <a:rPr lang="ja-JP" altLang="en-US" sz="1100" b="0" i="0" u="none" strike="noStrike" dirty="0">
                          <a:solidFill>
                            <a:srgbClr val="FF0000"/>
                          </a:solidFill>
                          <a:effectLst/>
                          <a:latin typeface="ＭＳ Ｐゴシック" panose="020B0600070205080204" pitchFamily="50" charset="-128"/>
                          <a:ea typeface="ＭＳ Ｐゴシック" panose="020B0600070205080204" pitchFamily="50" charset="-128"/>
                        </a:rPr>
                        <a:t>参加者の</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50</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改善効果　</a:t>
                      </a:r>
                      <a:r>
                        <a:rPr lang="ja-JP" altLang="en-US" sz="1100" b="0" i="0" u="none" strike="noStrike" dirty="0">
                          <a:solidFill>
                            <a:srgbClr val="FF0000"/>
                          </a:solidFill>
                          <a:effectLst/>
                          <a:latin typeface="ＭＳ Ｐゴシック" panose="020B0600070205080204" pitchFamily="50" charset="-128"/>
                          <a:ea typeface="ＭＳ Ｐゴシック" panose="020B0600070205080204" pitchFamily="50" charset="-128"/>
                        </a:rPr>
                        <a:t>参加者の</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60</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改善効果　</a:t>
                      </a:r>
                      <a:r>
                        <a:rPr lang="ja-JP" altLang="en-US" sz="1100" b="0" i="0" u="none" strike="noStrike" dirty="0">
                          <a:solidFill>
                            <a:srgbClr val="FF0000"/>
                          </a:solidFill>
                          <a:effectLst/>
                          <a:latin typeface="ＭＳ Ｐゴシック" panose="020B0600070205080204" pitchFamily="50" charset="-128"/>
                          <a:ea typeface="ＭＳ Ｐゴシック" panose="020B0600070205080204" pitchFamily="50" charset="-128"/>
                        </a:rPr>
                        <a:t>参加者の</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70</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graphicFrame>
        <p:nvGraphicFramePr>
          <p:cNvPr id="12" name="表 11">
            <a:extLst>
              <a:ext uri="{FF2B5EF4-FFF2-40B4-BE49-F238E27FC236}">
                <a16:creationId xmlns:a16="http://schemas.microsoft.com/office/drawing/2014/main" id="{946690D0-6C6E-40C7-9315-AF54F7CC4567}"/>
              </a:ext>
            </a:extLst>
          </p:cNvPr>
          <p:cNvGraphicFramePr>
            <a:graphicFrameLocks noGrp="1"/>
          </p:cNvGraphicFramePr>
          <p:nvPr>
            <p:extLst>
              <p:ext uri="{D42A27DB-BD31-4B8C-83A1-F6EECF244321}">
                <p14:modId xmlns:p14="http://schemas.microsoft.com/office/powerpoint/2010/main" val="3276291878"/>
              </p:ext>
            </p:extLst>
          </p:nvPr>
        </p:nvGraphicFramePr>
        <p:xfrm>
          <a:off x="395536" y="5155558"/>
          <a:ext cx="8051342" cy="1456551"/>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167640">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②</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地域通貨が付与された金額の消化率</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FF0000"/>
                          </a:solidFill>
                          <a:effectLst/>
                          <a:latin typeface="ＭＳ Ｐゴシック" panose="020B0600070205080204" pitchFamily="50" charset="-128"/>
                          <a:ea typeface="ＭＳ Ｐゴシック" panose="020B0600070205080204" pitchFamily="50" charset="-128"/>
                        </a:rPr>
                        <a:t>アウトプット</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消費率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521196">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サービス提供会社及び地域通貨発行体から提供される金額</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0">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付与された地域通貨は、地域で消費されることで経済効果がわかり、利用者の満足度もあがり、リピーターになることが期待できるため</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167640">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257175">
                <a:tc gridSpan="3">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地域通貨　消化率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50</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地域通貨　消化率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70</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地域通貨　消化率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80</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sp>
        <p:nvSpPr>
          <p:cNvPr id="14" name="テキスト ボックス 13">
            <a:extLst>
              <a:ext uri="{FF2B5EF4-FFF2-40B4-BE49-F238E27FC236}">
                <a16:creationId xmlns:a16="http://schemas.microsoft.com/office/drawing/2014/main" id="{3A6490C9-A38C-4713-9D5C-F8B5EEBDFB07}"/>
              </a:ext>
            </a:extLst>
          </p:cNvPr>
          <p:cNvSpPr txBox="1"/>
          <p:nvPr/>
        </p:nvSpPr>
        <p:spPr>
          <a:xfrm>
            <a:off x="331710" y="1757311"/>
            <a:ext cx="4595812" cy="215444"/>
          </a:xfrm>
          <a:prstGeom prst="rect">
            <a:avLst/>
          </a:prstGeom>
          <a:noFill/>
        </p:spPr>
        <p:txBody>
          <a:bodyPr wrap="square">
            <a:spAutoFit/>
          </a:bodyPr>
          <a:lstStyle/>
          <a:p>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ICT</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を活用した特定保健指導サービス</a:t>
            </a:r>
            <a:r>
              <a:rPr lang="ja-JP" altLang="en-US" sz="800" dirty="0"/>
              <a:t> </a:t>
            </a:r>
          </a:p>
        </p:txBody>
      </p:sp>
      <p:graphicFrame>
        <p:nvGraphicFramePr>
          <p:cNvPr id="16" name="表 15">
            <a:extLst>
              <a:ext uri="{FF2B5EF4-FFF2-40B4-BE49-F238E27FC236}">
                <a16:creationId xmlns:a16="http://schemas.microsoft.com/office/drawing/2014/main" id="{0BEAE27E-3B63-C408-9678-773B08FD0FBD}"/>
              </a:ext>
            </a:extLst>
          </p:cNvPr>
          <p:cNvGraphicFramePr>
            <a:graphicFrameLocks noGrp="1"/>
          </p:cNvGraphicFramePr>
          <p:nvPr>
            <p:extLst>
              <p:ext uri="{D42A27DB-BD31-4B8C-83A1-F6EECF244321}">
                <p14:modId xmlns:p14="http://schemas.microsoft.com/office/powerpoint/2010/main" val="1639422681"/>
              </p:ext>
            </p:extLst>
          </p:nvPr>
        </p:nvGraphicFramePr>
        <p:xfrm>
          <a:off x="377521" y="3561452"/>
          <a:ext cx="8051342" cy="1278255"/>
        </p:xfrm>
        <a:graphic>
          <a:graphicData uri="http://schemas.openxmlformats.org/drawingml/2006/table">
            <a:tbl>
              <a:tblPr/>
              <a:tblGrid>
                <a:gridCol w="690115">
                  <a:extLst>
                    <a:ext uri="{9D8B030D-6E8A-4147-A177-3AD203B41FA5}">
                      <a16:colId xmlns:a16="http://schemas.microsoft.com/office/drawing/2014/main" val="3863561166"/>
                    </a:ext>
                  </a:extLst>
                </a:gridCol>
                <a:gridCol w="1150192">
                  <a:extLst>
                    <a:ext uri="{9D8B030D-6E8A-4147-A177-3AD203B41FA5}">
                      <a16:colId xmlns:a16="http://schemas.microsoft.com/office/drawing/2014/main" val="377722935"/>
                    </a:ext>
                  </a:extLst>
                </a:gridCol>
                <a:gridCol w="920153">
                  <a:extLst>
                    <a:ext uri="{9D8B030D-6E8A-4147-A177-3AD203B41FA5}">
                      <a16:colId xmlns:a16="http://schemas.microsoft.com/office/drawing/2014/main" val="2390853002"/>
                    </a:ext>
                  </a:extLst>
                </a:gridCol>
                <a:gridCol w="1610268">
                  <a:extLst>
                    <a:ext uri="{9D8B030D-6E8A-4147-A177-3AD203B41FA5}">
                      <a16:colId xmlns:a16="http://schemas.microsoft.com/office/drawing/2014/main" val="321375714"/>
                    </a:ext>
                  </a:extLst>
                </a:gridCol>
                <a:gridCol w="690115">
                  <a:extLst>
                    <a:ext uri="{9D8B030D-6E8A-4147-A177-3AD203B41FA5}">
                      <a16:colId xmlns:a16="http://schemas.microsoft.com/office/drawing/2014/main" val="3300487373"/>
                    </a:ext>
                  </a:extLst>
                </a:gridCol>
                <a:gridCol w="460077">
                  <a:extLst>
                    <a:ext uri="{9D8B030D-6E8A-4147-A177-3AD203B41FA5}">
                      <a16:colId xmlns:a16="http://schemas.microsoft.com/office/drawing/2014/main" val="1936719706"/>
                    </a:ext>
                  </a:extLst>
                </a:gridCol>
                <a:gridCol w="690115">
                  <a:extLst>
                    <a:ext uri="{9D8B030D-6E8A-4147-A177-3AD203B41FA5}">
                      <a16:colId xmlns:a16="http://schemas.microsoft.com/office/drawing/2014/main" val="800947187"/>
                    </a:ext>
                  </a:extLst>
                </a:gridCol>
                <a:gridCol w="690115">
                  <a:extLst>
                    <a:ext uri="{9D8B030D-6E8A-4147-A177-3AD203B41FA5}">
                      <a16:colId xmlns:a16="http://schemas.microsoft.com/office/drawing/2014/main" val="948201355"/>
                    </a:ext>
                  </a:extLst>
                </a:gridCol>
                <a:gridCol w="1150192">
                  <a:extLst>
                    <a:ext uri="{9D8B030D-6E8A-4147-A177-3AD203B41FA5}">
                      <a16:colId xmlns:a16="http://schemas.microsoft.com/office/drawing/2014/main" val="2840528266"/>
                    </a:ext>
                  </a:extLst>
                </a:gridCol>
              </a:tblGrid>
              <a:tr h="167640">
                <a:tc>
                  <a:txBody>
                    <a:bodyPr/>
                    <a:lstStyle/>
                    <a:p>
                      <a:pPr algn="ctr" fontAlgn="ctr"/>
                      <a:r>
                        <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①</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3">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腹</a:t>
                      </a:r>
                      <a:r>
                        <a:rPr lang="ja-JP" altLang="en-US" sz="1050" b="0" i="0" u="none" strike="noStrike" dirty="0">
                          <a:solidFill>
                            <a:srgbClr val="FF0000"/>
                          </a:solidFill>
                          <a:effectLst/>
                          <a:latin typeface="ＭＳ Ｐゴシック" panose="020B0600070205080204" pitchFamily="50" charset="-128"/>
                          <a:ea typeface="ＭＳ Ｐゴシック" panose="020B0600070205080204" pitchFamily="50" charset="-128"/>
                        </a:rPr>
                        <a:t>囲（２センチ）</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の改善</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種別</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gridSpan="2">
                  <a:txBody>
                    <a:bodyPr/>
                    <a:lstStyle/>
                    <a:p>
                      <a:pPr algn="ctr" fontAlgn="ctr"/>
                      <a:r>
                        <a:rPr lang="ja-JP" altLang="en-US" sz="1050" b="0" i="0" u="none" strike="noStrike" dirty="0">
                          <a:solidFill>
                            <a:srgbClr val="FF0000"/>
                          </a:solidFill>
                          <a:effectLst/>
                          <a:latin typeface="ＭＳ Ｐゴシック" panose="020B0600070205080204" pitchFamily="50" charset="-128"/>
                          <a:ea typeface="ＭＳ Ｐゴシック" panose="020B0600070205080204" pitchFamily="50" charset="-128"/>
                        </a:rPr>
                        <a:t>アウトプット</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a:txBody>
                    <a:bodyPr/>
                    <a:lstStyle/>
                    <a:p>
                      <a:pPr algn="ctr" fontAlgn="ctr"/>
                      <a:r>
                        <a:rPr lang="en-US" altLang="ja-JP" sz="1050" b="0" i="0" u="none" strike="noStrike" dirty="0">
                          <a:solidFill>
                            <a:srgbClr val="FF0000"/>
                          </a:solidFill>
                          <a:effectLst/>
                          <a:latin typeface="ＭＳ Ｐゴシック" panose="020B0600070205080204" pitchFamily="50" charset="-128"/>
                          <a:ea typeface="ＭＳ Ｐゴシック" panose="020B0600070205080204" pitchFamily="50" charset="-128"/>
                        </a:rPr>
                        <a:t>cm</a:t>
                      </a:r>
                      <a:endParaRPr lang="ja-JP" altLang="en-US" sz="105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9724560"/>
                  </a:ext>
                </a:extLst>
              </a:tr>
              <a:tr h="0">
                <a:tc gridSpan="2">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KPI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の概要、測定方法</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体組成計及びメジャーによる測定結果を目視で確認</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4378110"/>
                  </a:ext>
                </a:extLst>
              </a:tr>
              <a:tr h="0">
                <a:tc gridSpan="2">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事業成果等の計測に</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適する理由</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gridSpan="7">
                  <a:txBody>
                    <a:bodyPr/>
                    <a:lstStyle/>
                    <a:p>
                      <a:pPr algn="l" fontAlgn="t"/>
                      <a:r>
                        <a:rPr lang="ja-JP" altLang="en-US" sz="1100" b="0" i="0" u="none" strike="noStrike" dirty="0">
                          <a:solidFill>
                            <a:srgbClr val="FF0000"/>
                          </a:solidFill>
                          <a:effectLst/>
                          <a:latin typeface="ＭＳ Ｐゴシック" panose="020B0600070205080204" pitchFamily="50" charset="-128"/>
                          <a:ea typeface="ＭＳ Ｐゴシック" panose="020B0600070205080204" pitchFamily="50" charset="-128"/>
                        </a:rPr>
                        <a:t>腹囲が</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改善されることで血糖値、血圧、コレステロールなど改善がされます。その為メタボリックシンドロームの対策が実施されたということが明確にできます。</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t"/>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74576"/>
                  </a:ext>
                </a:extLst>
              </a:tr>
              <a:tr h="167640">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126085"/>
                  </a:ext>
                </a:extLst>
              </a:tr>
              <a:tr h="257175">
                <a:tc gridSpan="3">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改善効果　</a:t>
                      </a:r>
                      <a:r>
                        <a:rPr lang="ja-JP" altLang="en-US" sz="1100" b="0" i="0" u="none" strike="noStrike" dirty="0">
                          <a:solidFill>
                            <a:srgbClr val="FF0000"/>
                          </a:solidFill>
                          <a:effectLst/>
                          <a:latin typeface="ＭＳ Ｐゴシック" panose="020B0600070205080204" pitchFamily="50" charset="-128"/>
                          <a:ea typeface="ＭＳ Ｐゴシック" panose="020B0600070205080204" pitchFamily="50" charset="-128"/>
                        </a:rPr>
                        <a:t>参加者の</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50</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改善効果　</a:t>
                      </a:r>
                      <a:r>
                        <a:rPr lang="ja-JP" altLang="en-US" sz="1100" b="0" i="0" u="none" strike="noStrike" dirty="0">
                          <a:solidFill>
                            <a:srgbClr val="FF0000"/>
                          </a:solidFill>
                          <a:effectLst/>
                          <a:latin typeface="ＭＳ Ｐゴシック" panose="020B0600070205080204" pitchFamily="50" charset="-128"/>
                          <a:ea typeface="ＭＳ Ｐゴシック" panose="020B0600070205080204" pitchFamily="50" charset="-128"/>
                        </a:rPr>
                        <a:t>参加者の</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60</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改善効果　</a:t>
                      </a:r>
                      <a:r>
                        <a:rPr lang="ja-JP" altLang="en-US" sz="1100" b="0" i="0" u="none" strike="noStrike" dirty="0">
                          <a:solidFill>
                            <a:srgbClr val="FF0000"/>
                          </a:solidFill>
                          <a:effectLst/>
                          <a:latin typeface="ＭＳ Ｐゴシック" panose="020B0600070205080204" pitchFamily="50" charset="-128"/>
                          <a:ea typeface="ＭＳ Ｐゴシック" panose="020B0600070205080204" pitchFamily="50" charset="-128"/>
                        </a:rPr>
                        <a:t>参加者の</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70</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5122740"/>
                  </a:ext>
                </a:extLst>
              </a:tr>
            </a:tbl>
          </a:graphicData>
        </a:graphic>
      </p:graphicFrame>
    </p:spTree>
    <p:extLst>
      <p:ext uri="{BB962C8B-B14F-4D97-AF65-F5344CB8AC3E}">
        <p14:creationId xmlns:p14="http://schemas.microsoft.com/office/powerpoint/2010/main" val="1459350885"/>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65B47DEB86A5A545ADB3224111CD4398" ma:contentTypeVersion="11" ma:contentTypeDescription="新しいドキュメントを作成します。" ma:contentTypeScope="" ma:versionID="b1cc41731b41b61b59a2b33962165c10">
  <xsd:schema xmlns:xsd="http://www.w3.org/2001/XMLSchema" xmlns:xs="http://www.w3.org/2001/XMLSchema" xmlns:p="http://schemas.microsoft.com/office/2006/metadata/properties" xmlns:ns1="http://schemas.microsoft.com/sharepoint/v3" xmlns:ns2="ac9bbd84-305c-40e0-af0e-d2cc5521dae5" xmlns:ns3="5a1c3668-775f-41a8-a205-63ccf2ea9c27" targetNamespace="http://schemas.microsoft.com/office/2006/metadata/properties" ma:root="true" ma:fieldsID="08fba025ef3d2eae3b7647bb568d7e6c" ns1:_="" ns2:_="" ns3:_="">
    <xsd:import namespace="http://schemas.microsoft.com/sharepoint/v3"/>
    <xsd:import namespace="ac9bbd84-305c-40e0-af0e-d2cc5521dae5"/>
    <xsd:import namespace="5a1c3668-775f-41a8-a205-63ccf2ea9c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統合コンプライアンス ポリシーのプロパティ" ma:hidden="true" ma:internalName="_ip_UnifiedCompliancePolicyProperties">
      <xsd:simpleType>
        <xsd:restriction base="dms:Note"/>
      </xsd:simpleType>
    </xsd:element>
    <xsd:element name="_ip_UnifiedCompliancePolicyUIAction" ma:index="15" nillable="true" ma:displayName="統合コンプライアンス ポリシーの UI アクション"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9bbd84-305c-40e0-af0e-d2cc5521da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1c3668-775f-41a8-a205-63ccf2ea9c27"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306F79-309E-4519-9DEC-FC333801532A}">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F418A782-73DA-4176-9C42-AD22C9E1DF31}">
  <ds:schemaRefs>
    <ds:schemaRef ds:uri="http://schemas.microsoft.com/sharepoint/v3/contenttype/forms"/>
  </ds:schemaRefs>
</ds:datastoreItem>
</file>

<file path=customXml/itemProps3.xml><?xml version="1.0" encoding="utf-8"?>
<ds:datastoreItem xmlns:ds="http://schemas.openxmlformats.org/officeDocument/2006/customXml" ds:itemID="{7D7F00A5-B449-4062-9199-7BE0F9B3A7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c9bbd84-305c-40e0-af0e-d2cc5521dae5"/>
    <ds:schemaRef ds:uri="5a1c3668-775f-41a8-a205-63ccf2ea9c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13537</Words>
  <Application>Microsoft Office PowerPoint</Application>
  <PresentationFormat>画面に合わせる (4:3)</PresentationFormat>
  <Paragraphs>1881</Paragraphs>
  <Slides>43</Slides>
  <Notes>32</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43</vt:i4>
      </vt:variant>
    </vt:vector>
  </HeadingPairs>
  <TitlesOfParts>
    <vt:vector size="55" baseType="lpstr">
      <vt:lpstr>BIZ UDPゴシック</vt:lpstr>
      <vt:lpstr>Meiryo UI</vt:lpstr>
      <vt:lpstr>ＭＳ Ｐゴシック</vt:lpstr>
      <vt:lpstr>MS UI Gothic</vt:lpstr>
      <vt:lpstr>游ゴシック</vt:lpstr>
      <vt:lpstr>Arial</vt:lpstr>
      <vt:lpstr>Calibri</vt:lpstr>
      <vt:lpstr>Century</vt:lpstr>
      <vt:lpstr>Courier New</vt:lpstr>
      <vt:lpstr>Tahoma</vt:lpstr>
      <vt:lpstr>Wingdings</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2021-06-15T06:47:27Z</dcterms:created>
  <dcterms:modified xsi:type="dcterms:W3CDTF">2022-05-05T02:53:07Z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0x01010065B47DEB86A5A545ADB3224111CD4398</vt:lpwstr>
  </property>
</Properties>
</file>